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2.xml" ContentType="application/vnd.openxmlformats-officedocument.presentationml.notesSlide+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3.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notesSlides/notesSlide4.xml" ContentType="application/vnd.openxmlformats-officedocument.presentationml.notesSlide+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notesSlides/notesSlide5.xml" ContentType="application/vnd.openxmlformats-officedocument.presentationml.notesSlide+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notesSlides/notesSlide6.xml" ContentType="application/vnd.openxmlformats-officedocument.presentationml.notesSlide+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notesSlides/notesSlide7.xml" ContentType="application/vnd.openxmlformats-officedocument.presentationml.notesSlide+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notesSlides/notesSlide10.xml" ContentType="application/vnd.openxmlformats-officedocument.presentationml.notesSlide+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2"/>
    <p:sldMasterId id="2147483669" r:id="rId3"/>
    <p:sldMasterId id="2147483681" r:id="rId4"/>
    <p:sldMasterId id="2147483693" r:id="rId5"/>
  </p:sldMasterIdLst>
  <p:notesMasterIdLst>
    <p:notesMasterId r:id="rId47"/>
  </p:notesMasterIdLst>
  <p:handoutMasterIdLst>
    <p:handoutMasterId r:id="rId48"/>
  </p:handoutMasterIdLst>
  <p:sldIdLst>
    <p:sldId id="629" r:id="rId6"/>
    <p:sldId id="4660" r:id="rId7"/>
    <p:sldId id="4315" r:id="rId8"/>
    <p:sldId id="478" r:id="rId9"/>
    <p:sldId id="4624" r:id="rId10"/>
    <p:sldId id="4790" r:id="rId11"/>
    <p:sldId id="4791" r:id="rId12"/>
    <p:sldId id="4792" r:id="rId13"/>
    <p:sldId id="4793" r:id="rId14"/>
    <p:sldId id="4794" r:id="rId15"/>
    <p:sldId id="4795" r:id="rId16"/>
    <p:sldId id="4796" r:id="rId17"/>
    <p:sldId id="4823" r:id="rId18"/>
    <p:sldId id="4827" r:id="rId19"/>
    <p:sldId id="4853" r:id="rId20"/>
    <p:sldId id="4879" r:id="rId21"/>
    <p:sldId id="4797" r:id="rId22"/>
    <p:sldId id="4798" r:id="rId23"/>
    <p:sldId id="4799" r:id="rId24"/>
    <p:sldId id="4800" r:id="rId25"/>
    <p:sldId id="4606" r:id="rId26"/>
    <p:sldId id="4649" r:id="rId27"/>
    <p:sldId id="4756" r:id="rId28"/>
    <p:sldId id="4757" r:id="rId29"/>
    <p:sldId id="4758" r:id="rId30"/>
    <p:sldId id="4759" r:id="rId31"/>
    <p:sldId id="4802" r:id="rId32"/>
    <p:sldId id="4627" r:id="rId33"/>
    <p:sldId id="4805" r:id="rId34"/>
    <p:sldId id="4806" r:id="rId35"/>
    <p:sldId id="4783" r:id="rId36"/>
    <p:sldId id="4784" r:id="rId37"/>
    <p:sldId id="4785" r:id="rId38"/>
    <p:sldId id="4786" r:id="rId39"/>
    <p:sldId id="4787" r:id="rId40"/>
    <p:sldId id="4788" r:id="rId41"/>
    <p:sldId id="4789" r:id="rId42"/>
    <p:sldId id="4803" r:id="rId43"/>
    <p:sldId id="4804" r:id="rId44"/>
    <p:sldId id="4739" r:id="rId45"/>
    <p:sldId id="314" r:id="rId46"/>
  </p:sldIdLst>
  <p:sldSz cx="12192000" cy="6858000"/>
  <p:notesSz cx="6858000" cy="9144000"/>
  <p:custDataLst>
    <p:tags r:id="rId49"/>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rgbClr val="000000"/>
        </a:solidFill>
        <a:latin typeface="Arial" panose="020B0604020202020204" pitchFamily="34" charset="0"/>
        <a:ea typeface="微软雅黑" panose="020B0503020204020204" pitchFamily="34"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000000"/>
        </a:solidFill>
        <a:latin typeface="Arial" panose="020B06040202020202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000000"/>
        </a:solidFill>
        <a:latin typeface="Arial" panose="020B06040202020202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000000"/>
        </a:solidFill>
        <a:latin typeface="Arial" panose="020B06040202020202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000000"/>
        </a:solidFill>
        <a:latin typeface="Arial" panose="020B0604020202020204" pitchFamily="34" charset="0"/>
        <a:ea typeface="微软雅黑" panose="020B0503020204020204" pitchFamily="34"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rgbClr val="000000"/>
        </a:solidFill>
        <a:latin typeface="Arial" panose="020B0604020202020204" pitchFamily="34" charset="0"/>
        <a:ea typeface="微软雅黑" panose="020B0503020204020204" pitchFamily="34"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rgbClr val="000000"/>
        </a:solidFill>
        <a:latin typeface="Arial" panose="020B0604020202020204" pitchFamily="34" charset="0"/>
        <a:ea typeface="微软雅黑" panose="020B0503020204020204" pitchFamily="34"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rgbClr val="000000"/>
        </a:solidFill>
        <a:latin typeface="Arial" panose="020B0604020202020204" pitchFamily="34" charset="0"/>
        <a:ea typeface="微软雅黑" panose="020B0503020204020204" pitchFamily="34"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rgbClr val="000000"/>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1823">
          <p15:clr>
            <a:srgbClr val="A4A3A4"/>
          </p15:clr>
        </p15:guide>
        <p15:guide id="2" pos="403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黎丹" initials="C" lastIdx="2" clrIdx="0"/>
  <p:cmAuthor id="1" name="yang zheng" initials="y" lastIdx="1" clrIdx="0"/>
  <p:cmAuthor id="8" name="00006891" initials="0" lastIdx="15" clrIdx="8"/>
  <p:cmAuthor id="2" name="作者" initials="作" lastIdx="0" clrIdx="1"/>
  <p:cmAuthor id="9" name="熊先奎10009191" initials="熊先奎10009191" lastIdx="1" clrIdx="9"/>
  <p:cmAuthor id="3" name="10008729" initials="whb" lastIdx="5" clrIdx="2"/>
  <p:cmAuthor id="10" name="10091268" initials="wxd" lastIdx="4" clrIdx="9"/>
  <p:cmAuthor id="4" name="Macy Jin" initials="MJ" lastIdx="1" clrIdx="3"/>
  <p:cmAuthor id="11" name="HPTDI" initials="H" lastIdx="1" clrIdx="10"/>
  <p:cmAuthor id="5" name="Rod LU (ZTE)" initials="Rod" lastIdx="13" clrIdx="4"/>
  <p:cmAuthor id="6" name="Administrator" initials="A" lastIdx="2" clrIdx="5"/>
  <p:cmAuthor id="13" name="Mia Vida Villanueva"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BBB59"/>
    <a:srgbClr val="95B3D7"/>
    <a:srgbClr val="E9EDF4"/>
    <a:srgbClr val="D0D8E8"/>
    <a:srgbClr val="8064A2"/>
    <a:srgbClr val="8E89F3"/>
    <a:srgbClr val="B4ACF0"/>
    <a:srgbClr val="AEB9EE"/>
    <a:srgbClr val="338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8" autoAdjust="0"/>
    <p:restoredTop sz="94660"/>
  </p:normalViewPr>
  <p:slideViewPr>
    <p:cSldViewPr snapToGrid="0" showGuides="1">
      <p:cViewPr varScale="1">
        <p:scale>
          <a:sx n="114" d="100"/>
          <a:sy n="114" d="100"/>
        </p:scale>
        <p:origin x="426" y="132"/>
      </p:cViewPr>
      <p:guideLst>
        <p:guide orient="horz" pos="1823"/>
        <p:guide pos="4037"/>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2022/11/14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048" name="页眉占位符 1"/>
          <p:cNvSpPr>
            <a:spLocks noGrp="1"/>
          </p:cNvSpPr>
          <p:nvPr>
            <p:ph type="hdr" sz="quarter"/>
          </p:nvPr>
        </p:nvSpPr>
        <p:spPr>
          <a:xfrm>
            <a:off x="0" y="0"/>
            <a:ext cx="2971800" cy="458788"/>
          </a:xfrm>
          <a:prstGeom prst="rect">
            <a:avLst/>
          </a:prstGeom>
          <a:noFill/>
          <a:ln w="9525">
            <a:noFill/>
          </a:ln>
        </p:spPr>
        <p:txBody>
          <a:bodyPr vert="horz" lIns="91440" tIns="45720" rIns="91440" bIns="45720" anchor="t"/>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49049" name="日期占位符 2"/>
          <p:cNvSpPr>
            <a:spLocks noGrp="1"/>
          </p:cNvSpPr>
          <p:nvPr>
            <p:ph type="dt"/>
          </p:nvPr>
        </p:nvSpPr>
        <p:spPr>
          <a:xfrm>
            <a:off x="3884613" y="0"/>
            <a:ext cx="2971800" cy="458788"/>
          </a:xfrm>
          <a:prstGeom prst="rect">
            <a:avLst/>
          </a:prstGeom>
          <a:noFill/>
          <a:ln w="9525">
            <a:noFill/>
          </a:ln>
        </p:spPr>
        <p:txBody>
          <a:bodyPr vert="horz" lIns="91440" tIns="45720" rIns="91440" bIns="45720" anchor="t"/>
          <a:lstStyle>
            <a:lvl1pPr algn="r" eaLnBrk="1" hangingPunct="1">
              <a:defRPr sz="1200" noProof="1"/>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35844"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miter/>
            <a:headEnd type="none" w="med" len="med"/>
            <a:tailEnd type="none" w="med" len="med"/>
          </a:ln>
        </p:spPr>
      </p:sp>
      <p:sp>
        <p:nvSpPr>
          <p:cNvPr id="23557" name="备注占位符 4"/>
          <p:cNvSpPr>
            <a:spLocks noGrp="1" noChangeArrowheads="1"/>
          </p:cNvSpPr>
          <p:nvPr>
            <p:ph type="body" sz="quarter" idx="4294967295"/>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单击此处编辑母版文本样式</a:t>
            </a:r>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第二级</a:t>
            </a:r>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第三级</a:t>
            </a:r>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第四级</a:t>
            </a:r>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rPr>
              <a:t>第五级</a:t>
            </a:r>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endParaRPr>
          </a:p>
        </p:txBody>
      </p:sp>
      <p:sp>
        <p:nvSpPr>
          <p:cNvPr id="1049052" name="页脚占位符 5"/>
          <p:cNvSpPr>
            <a:spLocks noGrp="1"/>
          </p:cNvSpPr>
          <p:nvPr>
            <p:ph type="ftr" sz="quarter"/>
          </p:nvPr>
        </p:nvSpPr>
        <p:spPr>
          <a:xfrm>
            <a:off x="0" y="8685213"/>
            <a:ext cx="2971800" cy="458788"/>
          </a:xfrm>
          <a:prstGeom prst="rect">
            <a:avLst/>
          </a:prstGeom>
          <a:noFill/>
          <a:ln w="9525">
            <a:noFill/>
          </a:ln>
        </p:spPr>
        <p:txBody>
          <a:bodyPr vert="horz" lIns="91440" tIns="45720" rIns="91440" bIns="45720" anchor="b"/>
          <a:lstStyle>
            <a:lvl1pPr eaLnBrk="1" hangingPunct="1">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49053" name="灯片编号占位符 6"/>
          <p:cNvSpPr>
            <a:spLocks noGrp="1"/>
          </p:cNvSpPr>
          <p:nvPr>
            <p:ph type="sldNum" sz="quarter"/>
          </p:nvPr>
        </p:nvSpPr>
        <p:spPr>
          <a:xfrm>
            <a:off x="3884613" y="8685213"/>
            <a:ext cx="2971800" cy="458788"/>
          </a:xfrm>
          <a:prstGeom prst="rect">
            <a:avLst/>
          </a:prstGeom>
          <a:noFill/>
          <a:ln w="9525">
            <a:noFill/>
          </a:ln>
        </p:spPr>
        <p:txBody>
          <a:bodyPr vert="horz" wrap="square" lIns="91440" tIns="45720" rIns="91440" bIns="45720" numCol="1" anchor="b" anchorCtr="0" compatLnSpc="1"/>
          <a:lstStyle/>
          <a:p>
            <a:pPr lvl="0" algn="r" eaLnBrk="1" fontAlgn="base" hangingPunct="1">
              <a:buNone/>
            </a:pPr>
            <a:fld id="{9A0DB2DC-4C9A-4742-B13C-FB6460FD3503}" type="slidenum">
              <a:rPr lang="zh-CN" altLang="en-US" sz="1200" strike="noStrike" noProof="1" dirty="0">
                <a:latin typeface="Arial" panose="020B0604020202020204" pitchFamily="34" charset="0"/>
                <a:ea typeface="微软雅黑" panose="020B0503020204020204" pitchFamily="34" charset="-122"/>
                <a:cs typeface="+mn-cs"/>
              </a:rPr>
              <a:t>‹#›</a:t>
            </a:fld>
            <a:endParaRPr lang="zh-CN"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rgbClr val="000000"/>
        </a:solidFill>
        <a:latin typeface="Calibri" panose="020F0502020204030204" pitchFamily="34" charset="0"/>
        <a:ea typeface="宋体" panose="02010600030101010101" pitchFamily="2" charset="-122"/>
      </a:defRPr>
    </a:lvl1pPr>
    <a:lvl2pPr marL="457200" lvl="1" algn="l" rtl="0" eaLnBrk="0" fontAlgn="base" hangingPunct="0">
      <a:spcBef>
        <a:spcPct val="0"/>
      </a:spcBef>
      <a:spcAft>
        <a:spcPct val="0"/>
      </a:spcAft>
      <a:defRPr sz="1200" kern="1200">
        <a:solidFill>
          <a:srgbClr val="000000"/>
        </a:solidFill>
        <a:latin typeface="Calibri" panose="020F0502020204030204" pitchFamily="34" charset="0"/>
        <a:ea typeface="宋体" panose="02010600030101010101" pitchFamily="2" charset="-122"/>
      </a:defRPr>
    </a:lvl2pPr>
    <a:lvl3pPr marL="914400" lvl="2" algn="l" rtl="0" eaLnBrk="0" fontAlgn="base" hangingPunct="0">
      <a:spcBef>
        <a:spcPct val="0"/>
      </a:spcBef>
      <a:spcAft>
        <a:spcPct val="0"/>
      </a:spcAft>
      <a:defRPr sz="1200" kern="1200">
        <a:solidFill>
          <a:srgbClr val="000000"/>
        </a:solidFill>
        <a:latin typeface="Calibri" panose="020F0502020204030204" pitchFamily="34" charset="0"/>
        <a:ea typeface="宋体" panose="02010600030101010101" pitchFamily="2" charset="-122"/>
      </a:defRPr>
    </a:lvl3pPr>
    <a:lvl4pPr marL="1371600" lvl="3" algn="l" rtl="0" eaLnBrk="0" fontAlgn="base" hangingPunct="0">
      <a:spcBef>
        <a:spcPct val="0"/>
      </a:spcBef>
      <a:spcAft>
        <a:spcPct val="0"/>
      </a:spcAft>
      <a:defRPr sz="1200" kern="1200">
        <a:solidFill>
          <a:srgbClr val="000000"/>
        </a:solidFill>
        <a:latin typeface="Calibri" panose="020F0502020204030204" pitchFamily="34" charset="0"/>
        <a:ea typeface="宋体" panose="02010600030101010101" pitchFamily="2" charset="-122"/>
      </a:defRPr>
    </a:lvl4pPr>
    <a:lvl5pPr marL="1828800" lvl="4" algn="l" rtl="0" eaLnBrk="0" fontAlgn="base" hangingPunct="0">
      <a:spcBef>
        <a:spcPct val="0"/>
      </a:spcBef>
      <a:spcAft>
        <a:spcPct val="0"/>
      </a:spcAft>
      <a:defRPr sz="1200" kern="1200">
        <a:solidFill>
          <a:srgbClr val="000000"/>
        </a:solidFill>
        <a:latin typeface="Calibri" panose="020F0502020204030204" pitchFamily="34" charset="0"/>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None/>
      <a:defRPr sz="1200" b="0" kern="1200">
        <a:solidFill>
          <a:srgbClr val="000000"/>
        </a:solidFill>
        <a:latin typeface="Calibri" panose="020F0502020204030204" pitchFamily="34" charset="0"/>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None/>
      <a:defRPr sz="1200" b="0" kern="1200">
        <a:solidFill>
          <a:srgbClr val="000000"/>
        </a:solidFill>
        <a:latin typeface="Calibri" panose="020F0502020204030204" pitchFamily="34" charset="0"/>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None/>
      <a:defRPr sz="1200" b="0" kern="1200">
        <a:solidFill>
          <a:srgbClr val="000000"/>
        </a:solidFill>
        <a:latin typeface="Calibri" panose="020F0502020204030204" pitchFamily="34" charset="0"/>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None/>
      <a:defRPr sz="1200" b="0" kern="1200">
        <a:solidFill>
          <a:srgbClr val="000000"/>
        </a:solidFill>
        <a:latin typeface="Calibri" panose="020F050202020403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共建北京大学计算与数字经济研究院</a:t>
            </a:r>
          </a:p>
          <a:p>
            <a:endParaRPr lang="zh-CN" altLang="en-US"/>
          </a:p>
          <a:p>
            <a:r>
              <a:rPr lang="en-US" altLang="zh-CN"/>
              <a:t>2021</a:t>
            </a:r>
            <a:r>
              <a:rPr lang="zh-CN" altLang="en-US"/>
              <a:t>年</a:t>
            </a:r>
            <a:r>
              <a:rPr lang="en-US" altLang="zh-CN"/>
              <a:t>3</a:t>
            </a:r>
            <a:r>
              <a:rPr lang="zh-CN" altLang="en-US"/>
              <a:t>月，科技部正式批复长沙市建设国家新一代人工智能创新发展试验区</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863智能计算机专家组组长汪成为院士</a:t>
            </a:r>
          </a:p>
          <a:p>
            <a:endParaRPr lang="zh-CN" altLang="en-US"/>
          </a:p>
          <a:p>
            <a:r>
              <a:rPr lang="zh-CN" altLang="en-US">
                <a:sym typeface="+mn-ea"/>
              </a:rPr>
              <a:t>李院士</a:t>
            </a:r>
            <a:r>
              <a:rPr lang="zh-CN" altLang="en-US"/>
              <a:t>国家智能中心主任</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清华大学</a:t>
            </a:r>
            <a:r>
              <a:rPr lang="en-US" altLang="zh-CN"/>
              <a:t> </a:t>
            </a:r>
            <a:r>
              <a:rPr lang="zh-CN" altLang="en-US"/>
              <a:t>沈阳教授划分</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4294967295"/>
          </p:nvPr>
        </p:nvSpPr>
        <p:spPr/>
        <p:txBody>
          <a:bodyPr/>
          <a:lstStyle/>
          <a:p>
            <a:r>
              <a:rPr lang="zh-CN" altLang="en-US"/>
              <a:t>数字经济是以数据资源为关键要素，以数字科技为支撑的经济形态。数字产业化和产业数字化是数字经济中的重点内容，数字产业化主要是推动数字科技形成规模化产业，产业数字化主要是利用数字科技支撑和推动传统产业转型升级。在这个过程中可以基于区块链等数字科技推动信息技术服务加速数字产业化，依托元宇宙的新场景新生态拉动信息消费促进产业数字化。</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2.xml"/><Relationship Id="rId5" Type="http://schemas.openxmlformats.org/officeDocument/2006/relationships/tags" Target="../tags/tag25.xml"/><Relationship Id="rId4" Type="http://schemas.openxmlformats.org/officeDocument/2006/relationships/tags" Target="../tags/tag24.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Master" Target="../slideMasters/slideMaster2.xml"/><Relationship Id="rId5" Type="http://schemas.openxmlformats.org/officeDocument/2006/relationships/tags" Target="../tags/tag30.xml"/><Relationship Id="rId4" Type="http://schemas.openxmlformats.org/officeDocument/2006/relationships/tags" Target="../tags/tag2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slideMaster" Target="../slideMasters/slideMaster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44.xml"/><Relationship Id="rId3" Type="http://schemas.openxmlformats.org/officeDocument/2006/relationships/tags" Target="../tags/tag39.xml"/><Relationship Id="rId7" Type="http://schemas.openxmlformats.org/officeDocument/2006/relationships/tags" Target="../tags/tag4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9"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2.xml"/><Relationship Id="rId4" Type="http://schemas.openxmlformats.org/officeDocument/2006/relationships/tags" Target="../tags/tag48.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slideMaster" Target="../slideMasters/slideMaster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2.xml"/><Relationship Id="rId5" Type="http://schemas.openxmlformats.org/officeDocument/2006/relationships/tags" Target="../tags/tag62.xml"/><Relationship Id="rId4" Type="http://schemas.openxmlformats.org/officeDocument/2006/relationships/tags" Target="../tags/tag6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Master" Target="../slideMasters/slideMaster2.xml"/><Relationship Id="rId4" Type="http://schemas.openxmlformats.org/officeDocument/2006/relationships/tags" Target="../tags/tag66.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Master" Target="../slideMasters/slideMaster2.xml"/><Relationship Id="rId5" Type="http://schemas.openxmlformats.org/officeDocument/2006/relationships/tags" Target="../tags/tag71.xml"/><Relationship Id="rId4" Type="http://schemas.openxmlformats.org/officeDocument/2006/relationships/tags" Target="../tags/tag7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slideMaster" Target="../slideMasters/slideMaster3.xml"/><Relationship Id="rId5" Type="http://schemas.openxmlformats.org/officeDocument/2006/relationships/tags" Target="../tags/tag82.xml"/><Relationship Id="rId4" Type="http://schemas.openxmlformats.org/officeDocument/2006/relationships/tags" Target="../tags/tag8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Master" Target="../slideMasters/slideMaster3.xml"/><Relationship Id="rId5" Type="http://schemas.openxmlformats.org/officeDocument/2006/relationships/tags" Target="../tags/tag87.xml"/><Relationship Id="rId4" Type="http://schemas.openxmlformats.org/officeDocument/2006/relationships/tags" Target="../tags/tag86.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slideMaster" Target="../slideMasters/slideMaster3.xml"/><Relationship Id="rId5" Type="http://schemas.openxmlformats.org/officeDocument/2006/relationships/tags" Target="../tags/tag92.xml"/><Relationship Id="rId4" Type="http://schemas.openxmlformats.org/officeDocument/2006/relationships/tags" Target="../tags/tag9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slideMaster" Target="../slideMasters/slideMaster3.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9"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slideMaster" Target="../slideMasters/slideMaster3.xml"/><Relationship Id="rId4" Type="http://schemas.openxmlformats.org/officeDocument/2006/relationships/tags" Target="../tags/tag11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slideMaster" Target="../slideMasters/slideMaster3.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slideMaster" Target="../slideMasters/slideMaster3.xml"/><Relationship Id="rId5" Type="http://schemas.openxmlformats.org/officeDocument/2006/relationships/tags" Target="../tags/tag124.xml"/><Relationship Id="rId4" Type="http://schemas.openxmlformats.org/officeDocument/2006/relationships/tags" Target="../tags/tag12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slideMaster" Target="../slideMasters/slideMaster3.xml"/><Relationship Id="rId4" Type="http://schemas.openxmlformats.org/officeDocument/2006/relationships/tags" Target="../tags/tag1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Master" Target="../slideMasters/slideMaster3.xml"/><Relationship Id="rId5" Type="http://schemas.openxmlformats.org/officeDocument/2006/relationships/tags" Target="../tags/tag133.xml"/><Relationship Id="rId4" Type="http://schemas.openxmlformats.org/officeDocument/2006/relationships/tags" Target="../tags/tag13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image" Target="file:///C:\Users\D69LXP2\Desktop\400px_tools/pic_temp/pic_sup.png" TargetMode="External"/><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image" Target="../media/image5.jpeg"/><Relationship Id="rId17" Type="http://schemas.openxmlformats.org/officeDocument/2006/relationships/image" Target="file:///C:\Users\D69LXP2\Desktop\400px_tools/pic_temp/1_pic_quater_left_down.png" TargetMode="External"/><Relationship Id="rId2" Type="http://schemas.openxmlformats.org/officeDocument/2006/relationships/tags" Target="../tags/tag141.xml"/><Relationship Id="rId16" Type="http://schemas.openxmlformats.org/officeDocument/2006/relationships/image" Target="../media/image7.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slideMaster" Target="../slideMasters/slideMaster5.xml"/><Relationship Id="rId5" Type="http://schemas.openxmlformats.org/officeDocument/2006/relationships/tags" Target="../tags/tag144.xml"/><Relationship Id="rId15" Type="http://schemas.openxmlformats.org/officeDocument/2006/relationships/image" Target="file:///C:\Users\D69LXP2\Desktop\400px_tools/pic_temp/0_pic_quater_right_down.png" TargetMode="External"/><Relationship Id="rId10" Type="http://schemas.openxmlformats.org/officeDocument/2006/relationships/tags" Target="../tags/tag149.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152.xml"/><Relationship Id="rId7" Type="http://schemas.openxmlformats.org/officeDocument/2006/relationships/tags" Target="../tags/tag156.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5" Type="http://schemas.openxmlformats.org/officeDocument/2006/relationships/tags" Target="../tags/tag154.xml"/><Relationship Id="rId10" Type="http://schemas.openxmlformats.org/officeDocument/2006/relationships/image" Target="file:///C:\Users\D69LXP2\Desktop\400px_tools/pic_temp/pic_sup.png" TargetMode="External"/><Relationship Id="rId4" Type="http://schemas.openxmlformats.org/officeDocument/2006/relationships/tags" Target="../tags/tag153.xml"/><Relationship Id="rId9" Type="http://schemas.openxmlformats.org/officeDocument/2006/relationships/image" Target="../media/image5.jpeg"/></Relationships>
</file>

<file path=ppt/slideLayouts/_rels/slideLayout4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159.xml"/><Relationship Id="rId7" Type="http://schemas.openxmlformats.org/officeDocument/2006/relationships/tags" Target="../tags/tag163.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tags" Target="../tags/tag162.xml"/><Relationship Id="rId5" Type="http://schemas.openxmlformats.org/officeDocument/2006/relationships/tags" Target="../tags/tag161.xml"/><Relationship Id="rId10" Type="http://schemas.openxmlformats.org/officeDocument/2006/relationships/image" Target="file:///C:\Users\D69LXP2\Desktop\400px_tools/pic_temp/whole_pic.png" TargetMode="External"/><Relationship Id="rId4" Type="http://schemas.openxmlformats.org/officeDocument/2006/relationships/tags" Target="../tags/tag160.xml"/><Relationship Id="rId9" Type="http://schemas.openxmlformats.org/officeDocument/2006/relationships/image" Target="../media/image8.jpeg"/></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171.xml"/><Relationship Id="rId3" Type="http://schemas.openxmlformats.org/officeDocument/2006/relationships/tags" Target="../tags/tag166.xml"/><Relationship Id="rId7" Type="http://schemas.openxmlformats.org/officeDocument/2006/relationships/tags" Target="../tags/tag170.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file:///C:\Users\D69LXP2\Desktop\400px_tools/pic_temp/pic_sup.png" TargetMode="External"/><Relationship Id="rId5" Type="http://schemas.openxmlformats.org/officeDocument/2006/relationships/tags" Target="../tags/tag168.xml"/><Relationship Id="rId10" Type="http://schemas.openxmlformats.org/officeDocument/2006/relationships/image" Target="../media/image5.jpeg"/><Relationship Id="rId4" Type="http://schemas.openxmlformats.org/officeDocument/2006/relationships/tags" Target="../tags/tag167.xml"/><Relationship Id="rId9"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179.xml"/><Relationship Id="rId13" Type="http://schemas.openxmlformats.org/officeDocument/2006/relationships/image" Target="file:///C:\Users\D69LXP2\Desktop\400px_tools/pic_temp/pic_sup.png" TargetMode="External"/><Relationship Id="rId3" Type="http://schemas.openxmlformats.org/officeDocument/2006/relationships/tags" Target="../tags/tag174.xml"/><Relationship Id="rId7" Type="http://schemas.openxmlformats.org/officeDocument/2006/relationships/tags" Target="../tags/tag178.xml"/><Relationship Id="rId12" Type="http://schemas.openxmlformats.org/officeDocument/2006/relationships/image" Target="../media/image5.jpe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tags" Target="../tags/tag177.xml"/><Relationship Id="rId11" Type="http://schemas.openxmlformats.org/officeDocument/2006/relationships/slideMaster" Target="../slideMasters/slideMaster5.xml"/><Relationship Id="rId5" Type="http://schemas.openxmlformats.org/officeDocument/2006/relationships/tags" Target="../tags/tag176.xml"/><Relationship Id="rId10" Type="http://schemas.openxmlformats.org/officeDocument/2006/relationships/tags" Target="../tags/tag181.xml"/><Relationship Id="rId4" Type="http://schemas.openxmlformats.org/officeDocument/2006/relationships/tags" Target="../tags/tag175.xml"/><Relationship Id="rId9" Type="http://schemas.openxmlformats.org/officeDocument/2006/relationships/tags" Target="../tags/tag180.xml"/></Relationships>
</file>

<file path=ppt/slideLayouts/_rels/slideLayout47.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184.xml"/><Relationship Id="rId7" Type="http://schemas.openxmlformats.org/officeDocument/2006/relationships/tags" Target="../tags/tag188.xml"/><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5" Type="http://schemas.openxmlformats.org/officeDocument/2006/relationships/tags" Target="../tags/tag186.xml"/><Relationship Id="rId10" Type="http://schemas.openxmlformats.org/officeDocument/2006/relationships/image" Target="file:///C:\Users\D69LXP2\Desktop\400px_tools/pic_temp/whole_pic.png" TargetMode="External"/><Relationship Id="rId4" Type="http://schemas.openxmlformats.org/officeDocument/2006/relationships/tags" Target="../tags/tag185.xml"/><Relationship Id="rId9" Type="http://schemas.openxmlformats.org/officeDocument/2006/relationships/image" Target="../media/image8.jpeg"/></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8" Type="http://schemas.openxmlformats.org/officeDocument/2006/relationships/tags" Target="../tags/tag199.xml"/><Relationship Id="rId3" Type="http://schemas.openxmlformats.org/officeDocument/2006/relationships/tags" Target="../tags/tag194.xml"/><Relationship Id="rId7" Type="http://schemas.openxmlformats.org/officeDocument/2006/relationships/tags" Target="../tags/tag198.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image" Target="file:///C:\Users\D69LXP2\Desktop\400px_tools/pic_temp/pic_sup.png" TargetMode="External"/><Relationship Id="rId5" Type="http://schemas.openxmlformats.org/officeDocument/2006/relationships/tags" Target="../tags/tag196.xml"/><Relationship Id="rId10" Type="http://schemas.openxmlformats.org/officeDocument/2006/relationships/image" Target="../media/image5.jpeg"/><Relationship Id="rId4" Type="http://schemas.openxmlformats.org/officeDocument/2006/relationships/tags" Target="../tags/tag195.xml"/><Relationship Id="rId9"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202.xml"/><Relationship Id="rId7" Type="http://schemas.openxmlformats.org/officeDocument/2006/relationships/tags" Target="../tags/tag206.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5" Type="http://schemas.openxmlformats.org/officeDocument/2006/relationships/tags" Target="../tags/tag204.xml"/><Relationship Id="rId10" Type="http://schemas.openxmlformats.org/officeDocument/2006/relationships/image" Target="file:///C:\Users\D69LXP2\Desktop\400px_tools/pic_temp/pic_sup.png" TargetMode="External"/><Relationship Id="rId4" Type="http://schemas.openxmlformats.org/officeDocument/2006/relationships/tags" Target="../tags/tag203.xml"/><Relationship Id="rId9" Type="http://schemas.openxmlformats.org/officeDocument/2006/relationships/image" Target="../media/image5.jpe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09.xml"/><Relationship Id="rId7" Type="http://schemas.openxmlformats.org/officeDocument/2006/relationships/slideMaster" Target="../slideMasters/slideMaster5.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9" Type="http://schemas.openxmlformats.org/officeDocument/2006/relationships/image" Target="file:///C:\Users\D69LXP2\Desktop\400px_tools/pic_temp/pic_sup.png" TargetMode="External"/></Relationships>
</file>

<file path=ppt/slideLayouts/_rels/slideLayout52.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image" Target="file:///C:\Users\D69LXP2\Desktop\400px_tools/pic_temp/pic_sup.png" TargetMode="Externa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image" Target="../media/image5.jpeg"/><Relationship Id="rId17" Type="http://schemas.openxmlformats.org/officeDocument/2006/relationships/image" Target="file:///C:\Users\D69LXP2\Desktop\400px_tools/pic_temp/1_pic_quater_left_down.png" TargetMode="External"/><Relationship Id="rId2" Type="http://schemas.openxmlformats.org/officeDocument/2006/relationships/tags" Target="../tags/tag214.xml"/><Relationship Id="rId16" Type="http://schemas.openxmlformats.org/officeDocument/2006/relationships/image" Target="../media/image7.png"/><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slideMaster" Target="../slideMasters/slideMaster5.xml"/><Relationship Id="rId5" Type="http://schemas.openxmlformats.org/officeDocument/2006/relationships/tags" Target="../tags/tag217.xml"/><Relationship Id="rId15" Type="http://schemas.openxmlformats.org/officeDocument/2006/relationships/image" Target="file:///C:\Users\D69LXP2\Desktop\400px_tools/pic_temp/0_pic_quater_right_down.png" TargetMode="Externa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225.xml"/><Relationship Id="rId7" Type="http://schemas.openxmlformats.org/officeDocument/2006/relationships/slideMaster" Target="../slideMasters/slideMaster5.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9" Type="http://schemas.openxmlformats.org/officeDocument/2006/relationships/image" Target="file:///C:\Users\D69LXP2\Desktop\400px_tools/pic_temp/pic_sup.png" TargetMode="External"/></Relationships>
</file>

<file path=ppt/slideLayouts/_rels/slideLayout54.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231.xml"/><Relationship Id="rId7" Type="http://schemas.openxmlformats.org/officeDocument/2006/relationships/tags" Target="../tags/tag235.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5" Type="http://schemas.openxmlformats.org/officeDocument/2006/relationships/tags" Target="../tags/tag233.xml"/><Relationship Id="rId10" Type="http://schemas.openxmlformats.org/officeDocument/2006/relationships/image" Target="file:///C:\Users\D69LXP2\Desktop\400px_tools/pic_temp/pic_sup.png" TargetMode="External"/><Relationship Id="rId4" Type="http://schemas.openxmlformats.org/officeDocument/2006/relationships/tags" Target="../tags/tag232.xml"/><Relationship Id="rId9" Type="http://schemas.openxmlformats.org/officeDocument/2006/relationships/image" Target="../media/image5.jpeg"/></Relationships>
</file>

<file path=ppt/slideLayouts/_rels/slideLayout55.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image" Target="file:///C:\Users\D69LXP2\Desktop\400px_tools/pic_temp/pic_sup.png" TargetMode="External"/><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image" Target="../media/image5.jpeg"/><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slideMaster" Target="../slideMasters/slideMaster5.xml"/><Relationship Id="rId5" Type="http://schemas.openxmlformats.org/officeDocument/2006/relationships/tags" Target="../tags/tag240.xml"/><Relationship Id="rId15" Type="http://schemas.openxmlformats.org/officeDocument/2006/relationships/image" Target="file:///C:\Users\D69LXP2\Desktop\400px_tools/pic_temp/0_pic_quater_right_down.png" TargetMode="External"/><Relationship Id="rId10" Type="http://schemas.openxmlformats.org/officeDocument/2006/relationships/tags" Target="../tags/tag245.xml"/><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image" Target="../media/image5.jpeg"/><Relationship Id="rId18" Type="http://schemas.openxmlformats.org/officeDocument/2006/relationships/image" Target="file:///C:\Users\D69LXP2\Desktop\400px_tools/pic_temp/1_pic_quater_left_down.png" TargetMode="External"/><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slideMaster" Target="../slideMasters/slideMaster5.xml"/><Relationship Id="rId17" Type="http://schemas.openxmlformats.org/officeDocument/2006/relationships/image" Target="../media/image7.png"/><Relationship Id="rId2" Type="http://schemas.openxmlformats.org/officeDocument/2006/relationships/tags" Target="../tags/tag247.xml"/><Relationship Id="rId16" Type="http://schemas.openxmlformats.org/officeDocument/2006/relationships/image" Target="file:///C:\Users\D69LXP2\Desktop\400px_tools/pic_temp/0_pic_quater_right_down.png" TargetMode="Externa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image" Target="../media/image6.png"/><Relationship Id="rId10"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image" Target="file:///C:\Users\D69LXP2\Desktop\400px_tools/pic_temp/pic_sup.png"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image" Target="../media/image5.jpeg"/><Relationship Id="rId18" Type="http://schemas.openxmlformats.org/officeDocument/2006/relationships/image" Target="file:///C:\Users\D69LXP2\Desktop\400px_tools/pic_temp/1_pic_quater_left_down.png" TargetMode="External"/><Relationship Id="rId3" Type="http://schemas.openxmlformats.org/officeDocument/2006/relationships/tags" Target="../tags/tag259.xml"/><Relationship Id="rId7" Type="http://schemas.openxmlformats.org/officeDocument/2006/relationships/tags" Target="../tags/tag263.xml"/><Relationship Id="rId12" Type="http://schemas.openxmlformats.org/officeDocument/2006/relationships/slideMaster" Target="../slideMasters/slideMaster5.xml"/><Relationship Id="rId17" Type="http://schemas.openxmlformats.org/officeDocument/2006/relationships/image" Target="../media/image7.png"/><Relationship Id="rId2" Type="http://schemas.openxmlformats.org/officeDocument/2006/relationships/tags" Target="../tags/tag258.xml"/><Relationship Id="rId16" Type="http://schemas.openxmlformats.org/officeDocument/2006/relationships/image" Target="file:///C:\Users\D69LXP2\Desktop\400px_tools/pic_temp/0_pic_quater_right_down.png" TargetMode="External"/><Relationship Id="rId1" Type="http://schemas.openxmlformats.org/officeDocument/2006/relationships/tags" Target="../tags/tag257.xml"/><Relationship Id="rId6" Type="http://schemas.openxmlformats.org/officeDocument/2006/relationships/tags" Target="../tags/tag262.xml"/><Relationship Id="rId11" Type="http://schemas.openxmlformats.org/officeDocument/2006/relationships/tags" Target="../tags/tag267.xml"/><Relationship Id="rId5" Type="http://schemas.openxmlformats.org/officeDocument/2006/relationships/tags" Target="../tags/tag261.xml"/><Relationship Id="rId15" Type="http://schemas.openxmlformats.org/officeDocument/2006/relationships/image" Target="../media/image6.png"/><Relationship Id="rId10" Type="http://schemas.openxmlformats.org/officeDocument/2006/relationships/tags" Target="../tags/tag266.xml"/><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image" Target="file:///C:\Users\D69LXP2\Desktop\400px_tools/pic_temp/pic_sup.png" TargetMode="Externa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275.xml"/><Relationship Id="rId13" Type="http://schemas.openxmlformats.org/officeDocument/2006/relationships/tags" Target="../tags/tag280.xml"/><Relationship Id="rId18" Type="http://schemas.openxmlformats.org/officeDocument/2006/relationships/image" Target="file:///C:\Users\D69LXP2\Desktop\400px_tools/pic_temp/0_pic_quater_right_down.png" TargetMode="External"/><Relationship Id="rId3" Type="http://schemas.openxmlformats.org/officeDocument/2006/relationships/tags" Target="../tags/tag270.xml"/><Relationship Id="rId7" Type="http://schemas.openxmlformats.org/officeDocument/2006/relationships/tags" Target="../tags/tag274.xml"/><Relationship Id="rId12" Type="http://schemas.openxmlformats.org/officeDocument/2006/relationships/tags" Target="../tags/tag279.xml"/><Relationship Id="rId17" Type="http://schemas.openxmlformats.org/officeDocument/2006/relationships/image" Target="../media/image6.png"/><Relationship Id="rId2" Type="http://schemas.openxmlformats.org/officeDocument/2006/relationships/tags" Target="../tags/tag269.xml"/><Relationship Id="rId16" Type="http://schemas.openxmlformats.org/officeDocument/2006/relationships/image" Target="file:///C:\Users\D69LXP2\Desktop\400px_tools/pic_temp/pic_sup.png" TargetMode="External"/><Relationship Id="rId20" Type="http://schemas.openxmlformats.org/officeDocument/2006/relationships/image" Target="file:///C:\Users\D69LXP2\Desktop\400px_tools/pic_temp/1_pic_quater_left_down.png" TargetMode="External"/><Relationship Id="rId1" Type="http://schemas.openxmlformats.org/officeDocument/2006/relationships/tags" Target="../tags/tag268.xml"/><Relationship Id="rId6" Type="http://schemas.openxmlformats.org/officeDocument/2006/relationships/tags" Target="../tags/tag273.xml"/><Relationship Id="rId11" Type="http://schemas.openxmlformats.org/officeDocument/2006/relationships/tags" Target="../tags/tag278.xml"/><Relationship Id="rId5" Type="http://schemas.openxmlformats.org/officeDocument/2006/relationships/tags" Target="../tags/tag272.xml"/><Relationship Id="rId15" Type="http://schemas.openxmlformats.org/officeDocument/2006/relationships/image" Target="../media/image5.jpeg"/><Relationship Id="rId10" Type="http://schemas.openxmlformats.org/officeDocument/2006/relationships/tags" Target="../tags/tag277.xml"/><Relationship Id="rId19" Type="http://schemas.openxmlformats.org/officeDocument/2006/relationships/image" Target="../media/image7.png"/><Relationship Id="rId4" Type="http://schemas.openxmlformats.org/officeDocument/2006/relationships/tags" Target="../tags/tag271.xml"/><Relationship Id="rId9" Type="http://schemas.openxmlformats.org/officeDocument/2006/relationships/tags" Target="../tags/tag276.xml"/><Relationship Id="rId14"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image" Target="../media/image6.png"/><Relationship Id="rId3" Type="http://schemas.openxmlformats.org/officeDocument/2006/relationships/tags" Target="../tags/tag283.xml"/><Relationship Id="rId7" Type="http://schemas.openxmlformats.org/officeDocument/2006/relationships/tags" Target="../tags/tag287.xml"/><Relationship Id="rId12" Type="http://schemas.openxmlformats.org/officeDocument/2006/relationships/image" Target="file:///C:\Users\D69LXP2\Desktop\400px_tools/pic_temp/pic_sup.png" TargetMode="External"/><Relationship Id="rId2" Type="http://schemas.openxmlformats.org/officeDocument/2006/relationships/tags" Target="../tags/tag282.xml"/><Relationship Id="rId16" Type="http://schemas.openxmlformats.org/officeDocument/2006/relationships/image" Target="file:///C:\Users\D69LXP2\Desktop\400px_tools/pic_temp/1_pic_quater_left_down.png" TargetMode="Externa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image" Target="../media/image5.jpeg"/><Relationship Id="rId5" Type="http://schemas.openxmlformats.org/officeDocument/2006/relationships/tags" Target="../tags/tag285.xml"/><Relationship Id="rId15" Type="http://schemas.openxmlformats.org/officeDocument/2006/relationships/image" Target="../media/image7.png"/><Relationship Id="rId10" Type="http://schemas.openxmlformats.org/officeDocument/2006/relationships/slideMaster" Target="../slideMasters/slideMaster5.xml"/><Relationship Id="rId4" Type="http://schemas.openxmlformats.org/officeDocument/2006/relationships/tags" Target="../tags/tag284.xml"/><Relationship Id="rId9" Type="http://schemas.openxmlformats.org/officeDocument/2006/relationships/tags" Target="../tags/tag289.xml"/><Relationship Id="rId14" Type="http://schemas.openxmlformats.org/officeDocument/2006/relationships/image" Target="file:///C:\Users\D69LXP2\Desktop\400px_tools/pic_temp/0_pic_quater_right_down.png"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6.xml"/><Relationship Id="rId10" Type="http://schemas.openxmlformats.org/officeDocument/2006/relationships/image" Target="../media/image3.png"/><Relationship Id="rId4" Type="http://schemas.openxmlformats.org/officeDocument/2006/relationships/tags" Target="../tags/tag5.xml"/><Relationship Id="rId9"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2.xml"/><Relationship Id="rId5" Type="http://schemas.openxmlformats.org/officeDocument/2006/relationships/tags" Target="../tags/tag20.xml"/><Relationship Id="rId4"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2022/11/14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2022/11/14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defRPr>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微软雅黑" panose="020B0503020204020204" pitchFamily="34"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latin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2022/11/14</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2022/11/14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2022/11/14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spcAft>
                <a:spcPts val="600"/>
              </a:spcAft>
              <a:defRPr u="none" strike="noStrike" kern="1200" cap="none" spc="150" normalizeH="0" baseline="0">
                <a:uFillTx/>
              </a:defRPr>
            </a:lvl3pPr>
            <a:lvl4pPr marL="1600200" indent="-228600" eaLnBrk="1" fontAlgn="auto" latinLnBrk="0" hangingPunct="1">
              <a:lnSpc>
                <a:spcPct val="120000"/>
              </a:lnSpc>
              <a:spcAft>
                <a:spcPts val="300"/>
              </a:spcAft>
              <a:defRPr u="none" strike="noStrike" kern="1200" cap="none" spc="150" normalizeH="0" baseline="0">
                <a:uFillTx/>
              </a:defRPr>
            </a:lvl4pPr>
            <a:lvl5pPr marL="2057400" indent="-228600" eaLnBrk="1" fontAlgn="auto" latinLnBrk="0" hangingPunct="1">
              <a:lnSpc>
                <a:spcPct val="120000"/>
              </a:lnSpc>
              <a:spcAft>
                <a:spcPts val="300"/>
              </a:spcAft>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defRPr>
            </a:lvl2pPr>
            <a:lvl3pPr marL="1143000" indent="-228600" eaLnBrk="1" fontAlgn="auto" latinLnBrk="0" hangingPunct="1">
              <a:lnSpc>
                <a:spcPct val="120000"/>
              </a:lnSpc>
              <a:defRPr u="none" strike="noStrike" kern="1200" cap="none" spc="150" normalizeH="0" baseline="0">
                <a:uFillTx/>
              </a:defRPr>
            </a:lvl3pPr>
            <a:lvl4pPr marL="1600200" indent="-228600" eaLnBrk="1" fontAlgn="auto" latinLnBrk="0" hangingPunct="1">
              <a:lnSpc>
                <a:spcPct val="120000"/>
              </a:lnSpc>
              <a:defRPr u="none" strike="noStrike" kern="1200" cap="none" spc="150" normalizeH="0" baseline="0">
                <a:uFillTx/>
              </a:defRPr>
            </a:lvl4pPr>
            <a:lvl5pPr marL="2057400" indent="-228600" eaLnBrk="1" fontAlgn="auto" latinLnBrk="0" hangingPunct="1">
              <a:lnSpc>
                <a:spcPct val="120000"/>
              </a:lnSpc>
              <a:defRPr u="none" strike="noStrike" kern="1200" cap="none" spc="150" normalizeH="0" baseline="0">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lvl1pPr>
          </a:lstStyle>
          <a:p>
            <a:pPr lvl="0"/>
            <a:r>
              <a:rPr lang="zh-CN" altLang="en-US" dirty="0"/>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8" name="页脚占位符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077" name="矩形 7"/>
          <p:cNvSpPr/>
          <p:nvPr userDrawn="1"/>
        </p:nvSpPr>
        <p:spPr>
          <a:xfrm>
            <a:off x="0" y="187325"/>
            <a:ext cx="191770" cy="430530"/>
          </a:xfrm>
          <a:prstGeom prst="rect">
            <a:avLst/>
          </a:prstGeom>
          <a:solidFill>
            <a:srgbClr val="26A0D2"/>
          </a:solidFill>
          <a:ln w="9525">
            <a:noFill/>
          </a:ln>
        </p:spPr>
        <p:txBody>
          <a:bodyPr/>
          <a:lstStyle/>
          <a:p>
            <a:endParaRPr lang="zh-CN" altLang="en-US" dirty="0">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188" y="457201"/>
            <a:ext cx="6172200" cy="540385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Pct val="100000"/>
              <a:buFont typeface="Arial" panose="020B0604020202020204" pitchFamily="34" charset="0"/>
              <a:buNone/>
              <a:defRPr/>
            </a:pPr>
            <a:endParaRPr kumimoji="0" lang="zh-CN" altLang="en-US" sz="3200" b="0" i="0" u="none" strike="noStrike" kern="1200" cap="none" spc="0" normalizeH="0" baseline="0" noProof="1">
              <a:ln>
                <a:noFill/>
              </a:ln>
              <a:solidFill>
                <a:srgbClr val="000000"/>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172200" y="1825625"/>
            <a:ext cx="5181600" cy="4351338"/>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6" name="页脚占位符 5"/>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12" r:link="rId13" cstate="email"/>
          <a:stretch>
            <a:fillRect/>
          </a:stretch>
        </p:blipFill>
        <p:spPr>
          <a:xfrm>
            <a:off x="292075" y="303809"/>
            <a:ext cx="11607851" cy="6250381"/>
          </a:xfrm>
          <a:prstGeom prst="rect">
            <a:avLst/>
          </a:prstGeom>
        </p:spPr>
      </p:pic>
      <p:sp>
        <p:nvSpPr>
          <p:cNvPr id="7" name="矩形 6"/>
          <p:cNvSpPr/>
          <p:nvPr userDrawn="1">
            <p:custDataLst>
              <p:tags r:id="rId2"/>
            </p:custDataLst>
          </p:nvPr>
        </p:nvSpPr>
        <p:spPr>
          <a:xfrm>
            <a:off x="292075" y="303809"/>
            <a:ext cx="11607851" cy="6250382"/>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pic>
        <p:nvPicPr>
          <p:cNvPr id="6" name="图片 5"/>
          <p:cNvPicPr/>
          <p:nvPr userDrawn="1">
            <p:custDataLst>
              <p:tags r:id="rId3"/>
            </p:custDataLst>
          </p:nvPr>
        </p:nvPicPr>
        <p:blipFill>
          <a:blip r:embed="rId14" r:link="rId15" cstate="email"/>
          <a:stretch>
            <a:fillRect/>
          </a:stretch>
        </p:blipFill>
        <p:spPr>
          <a:xfrm>
            <a:off x="0" y="0"/>
            <a:ext cx="720090" cy="667265"/>
          </a:xfrm>
          <a:prstGeom prst="rect">
            <a:avLst/>
          </a:prstGeom>
        </p:spPr>
      </p:pic>
      <p:pic>
        <p:nvPicPr>
          <p:cNvPr id="5" name="图片 4"/>
          <p:cNvPicPr/>
          <p:nvPr userDrawn="1">
            <p:custDataLst>
              <p:tags r:id="rId4"/>
            </p:custDataLst>
          </p:nvPr>
        </p:nvPicPr>
        <p:blipFill>
          <a:blip r:embed="rId16" r:link="rId17" cstate="email"/>
          <a:stretch>
            <a:fillRect/>
          </a:stretch>
        </p:blipFill>
        <p:spPr>
          <a:xfrm>
            <a:off x="11471910" y="6193301"/>
            <a:ext cx="720090" cy="664698"/>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11" name="矩形 10"/>
          <p:cNvSpPr/>
          <p:nvPr userDrawn="1">
            <p:custDataLst>
              <p:tags r:id="rId8"/>
            </p:custDataLst>
          </p:nvPr>
        </p:nvSpPr>
        <p:spPr>
          <a:xfrm>
            <a:off x="2920974" y="4003040"/>
            <a:ext cx="6350051" cy="45974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00000"/>
              </a:lnSpc>
            </a:pPr>
            <a:endParaRPr lang="zh-CN" altLang="en-US" sz="1800">
              <a:solidFill>
                <a:schemeClr val="tx1">
                  <a:lumMod val="85000"/>
                  <a:lumOff val="15000"/>
                </a:schemeClr>
              </a:solidFill>
            </a:endParaRPr>
          </a:p>
        </p:txBody>
      </p:sp>
      <p:sp>
        <p:nvSpPr>
          <p:cNvPr id="3" name="副标题 2"/>
          <p:cNvSpPr>
            <a:spLocks noGrp="1"/>
          </p:cNvSpPr>
          <p:nvPr>
            <p:ph type="subTitle" idx="14" hasCustomPrompt="1"/>
            <p:custDataLst>
              <p:tags r:id="rId9"/>
            </p:custDataLst>
          </p:nvPr>
        </p:nvSpPr>
        <p:spPr>
          <a:xfrm>
            <a:off x="2920974" y="4013836"/>
            <a:ext cx="6350026" cy="448945"/>
          </a:xfrm>
        </p:spPr>
        <p:txBody>
          <a:bodyPr vert="horz" wrap="square" lIns="90170" tIns="46990" rIns="90170" bIns="46990" anchor="t" anchorCtr="0">
            <a:normAutofit/>
          </a:bodyPr>
          <a:lstStyle>
            <a:lvl1pPr marL="0" marR="0" indent="0" algn="ctr" defTabSz="914400" rtl="0" eaLnBrk="1" fontAlgn="auto" latinLnBrk="0" hangingPunct="1">
              <a:lnSpc>
                <a:spcPct val="100000"/>
              </a:lnSpc>
              <a:spcBef>
                <a:spcPts val="0"/>
              </a:spcBef>
              <a:spcAft>
                <a:spcPts val="0"/>
              </a:spcAft>
              <a:buClrTx/>
              <a:buSzPts val="2000"/>
              <a:buFont typeface="Arial" panose="020B0604020202020204" pitchFamily="34" charset="0"/>
              <a:buNone/>
              <a:defRPr sz="2000" b="0" spc="0">
                <a:solidFill>
                  <a:schemeClr val="bg1"/>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单击此处编辑副标题</a:t>
            </a:r>
          </a:p>
        </p:txBody>
      </p:sp>
      <p:sp>
        <p:nvSpPr>
          <p:cNvPr id="2" name="标题 1"/>
          <p:cNvSpPr>
            <a:spLocks noGrp="1"/>
          </p:cNvSpPr>
          <p:nvPr>
            <p:ph type="ctrTitle" idx="13" hasCustomPrompt="1"/>
            <p:custDataLst>
              <p:tags r:id="rId10"/>
            </p:custDataLst>
          </p:nvPr>
        </p:nvSpPr>
        <p:spPr>
          <a:xfrm>
            <a:off x="2381827" y="2395221"/>
            <a:ext cx="7428346" cy="1398905"/>
          </a:xfrm>
        </p:spPr>
        <p:txBody>
          <a:bodyPr vert="horz" wrap="square" lIns="90170" tIns="46990" rIns="90170" bIns="0" anchor="b" anchorCtr="0">
            <a:normAutofit/>
          </a:bodyPr>
          <a:lstStyle>
            <a:lvl1pPr marL="0" marR="0" indent="0" algn="dist" defTabSz="914400" rtl="0" eaLnBrk="1" fontAlgn="auto" latinLnBrk="0" hangingPunct="1">
              <a:lnSpc>
                <a:spcPct val="100000"/>
              </a:lnSpc>
              <a:spcBef>
                <a:spcPct val="0"/>
              </a:spcBef>
              <a:spcAft>
                <a:spcPts val="0"/>
              </a:spcAft>
              <a:buClrTx/>
              <a:buSzPts val="7200"/>
              <a:buNone/>
              <a:defRPr sz="6600" b="0" spc="0">
                <a:solidFill>
                  <a:schemeClr val="bg1"/>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7" name="矩形 6"/>
          <p:cNvSpPr/>
          <p:nvPr userDrawn="1">
            <p:custDataLst>
              <p:tags r:id="rId2"/>
            </p:custDataLst>
          </p:nvPr>
        </p:nvSpPr>
        <p:spPr>
          <a:xfrm>
            <a:off x="4320540" y="0"/>
            <a:ext cx="7866984"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4" name="日期占位符 3"/>
          <p:cNvSpPr>
            <a:spLocks noGrp="1"/>
          </p:cNvSpPr>
          <p:nvPr>
            <p:ph type="dt" sz="half" idx="10"/>
            <p:custDataLst>
              <p:tags r:id="rId3"/>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3" name="标题 2"/>
          <p:cNvSpPr>
            <a:spLocks noGrp="1"/>
          </p:cNvSpPr>
          <p:nvPr>
            <p:ph type="ctrTitle" idx="14" hasCustomPrompt="1"/>
            <p:custDataLst>
              <p:tags r:id="rId6"/>
            </p:custDataLst>
          </p:nvPr>
        </p:nvSpPr>
        <p:spPr>
          <a:xfrm>
            <a:off x="5371148" y="3692525"/>
            <a:ext cx="5767705" cy="835660"/>
          </a:xfrm>
        </p:spPr>
        <p:txBody>
          <a:bodyPr vert="horz" wrap="square" lIns="90170" tIns="46990" rIns="90170" bIns="0" anchor="b" anchorCtr="0">
            <a:normAutofit/>
          </a:bodyPr>
          <a:lstStyle>
            <a:lvl1pPr marL="0" marR="0" indent="0" algn="ctr" defTabSz="914400" rtl="0" eaLnBrk="1" fontAlgn="auto" latinLnBrk="0" hangingPunct="1">
              <a:lnSpc>
                <a:spcPct val="100000"/>
              </a:lnSpc>
              <a:spcBef>
                <a:spcPct val="0"/>
              </a:spcBef>
              <a:spcAft>
                <a:spcPts val="0"/>
              </a:spcAft>
              <a:buClrTx/>
              <a:buSzPts val="4800"/>
              <a:buFont typeface="Arial" panose="020B0604020202020204" pitchFamily="34" charset="0"/>
              <a:buNone/>
              <a:defRPr sz="4800" b="0" spc="2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a:t>编辑标题</a:t>
            </a:r>
          </a:p>
        </p:txBody>
      </p:sp>
      <p:sp>
        <p:nvSpPr>
          <p:cNvPr id="2" name="副标题 1"/>
          <p:cNvSpPr>
            <a:spLocks noGrp="1"/>
          </p:cNvSpPr>
          <p:nvPr>
            <p:ph type="subTitle" idx="13" hasCustomPrompt="1"/>
            <p:custDataLst>
              <p:tags r:id="rId7"/>
            </p:custDataLst>
          </p:nvPr>
        </p:nvSpPr>
        <p:spPr>
          <a:xfrm>
            <a:off x="5371148" y="4677411"/>
            <a:ext cx="5767705" cy="575945"/>
          </a:xfrm>
        </p:spPr>
        <p:txBody>
          <a:bodyPr vert="horz" wrap="square" lIns="90170" tIns="46990" rIns="90170" bIns="46990" anchor="t" anchorCtr="0">
            <a:normAutofit/>
          </a:bodyPr>
          <a:lstStyle>
            <a:lvl1pPr marL="0" marR="0" indent="0" algn="ctr" defTabSz="914400" rtl="0" eaLnBrk="1" fontAlgn="auto" latinLnBrk="0" hangingPunct="1">
              <a:lnSpc>
                <a:spcPct val="100000"/>
              </a:lnSpc>
              <a:spcBef>
                <a:spcPts val="0"/>
              </a:spcBef>
              <a:spcAft>
                <a:spcPts val="0"/>
              </a:spcAft>
              <a:buClrTx/>
              <a:buSzPts val="1800"/>
              <a:buFont typeface="Arial" panose="020B0604020202020204" pitchFamily="34" charset="0"/>
              <a:buNone/>
              <a:defRPr sz="1800" b="0" spc="200">
                <a:solidFill>
                  <a:schemeClr val="tx1">
                    <a:lumMod val="85000"/>
                    <a:lumOff val="15000"/>
                  </a:schemeClr>
                </a:solidFill>
                <a:latin typeface="Arial" panose="020B0604020202020204" pitchFamily="34" charset="0"/>
                <a:ea typeface="微软雅黑" panose="020B0503020204020204"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a:t>单击此处编辑副标题</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2" r:link="rId13"/>
          <a:stretch>
            <a:fillRect/>
          </a:stretch>
        </p:blipFill>
        <p:spPr>
          <a:xfrm>
            <a:off x="0" y="0"/>
            <a:ext cx="12192000" cy="6858000"/>
          </a:xfrm>
          <a:prstGeom prst="rect">
            <a:avLst/>
          </a:prstGeom>
        </p:spPr>
      </p:pic>
      <p:sp>
        <p:nvSpPr>
          <p:cNvPr id="10" name="矩形 9"/>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2"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8" name="页脚占位符 7"/>
          <p:cNvSpPr>
            <a:spLocks noGrp="1"/>
          </p:cNvSpPr>
          <p:nvPr>
            <p:ph type="ftr" sz="quarter" idx="11"/>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9" name="灯片编号占位符 8"/>
          <p:cNvSpPr>
            <a:spLocks noGrp="1"/>
          </p:cNvSpPr>
          <p:nvPr>
            <p:ph type="sldNum" sz="quarter" idx="12"/>
            <p:custDataLst>
              <p:tags r:id="rId10"/>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7" name="矩形 6"/>
          <p:cNvSpPr/>
          <p:nvPr userDrawn="1">
            <p:custDataLst>
              <p:tags r:id="rId2"/>
            </p:custDataLst>
          </p:nvPr>
        </p:nvSpPr>
        <p:spPr>
          <a:xfrm>
            <a:off x="0" y="0"/>
            <a:ext cx="12192000" cy="6858000"/>
          </a:xfrm>
          <a:prstGeom prst="rect">
            <a:avLst/>
          </a:prstGeom>
          <a:solidFill>
            <a:schemeClr val="dk1">
              <a:alpha val="4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6" name="任意多边形: 形状 5"/>
          <p:cNvSpPr/>
          <p:nvPr userDrawn="1">
            <p:custDataLst>
              <p:tags r:id="rId3"/>
            </p:custDataLst>
          </p:nvPr>
        </p:nvSpPr>
        <p:spPr>
          <a:xfrm>
            <a:off x="0" y="0"/>
            <a:ext cx="9281536" cy="6858000"/>
          </a:xfrm>
          <a:custGeom>
            <a:avLst/>
            <a:gdLst>
              <a:gd name="connsiteX0" fmla="*/ 0 w 9281536"/>
              <a:gd name="connsiteY0" fmla="*/ 0 h 6858000"/>
              <a:gd name="connsiteX1" fmla="*/ 7567200 w 9281536"/>
              <a:gd name="connsiteY1" fmla="*/ 0 h 6858000"/>
              <a:gd name="connsiteX2" fmla="*/ 9281536 w 9281536"/>
              <a:gd name="connsiteY2" fmla="*/ 6858000 h 6858000"/>
              <a:gd name="connsiteX3" fmla="*/ 0 w 92815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281536" h="6858000">
                <a:moveTo>
                  <a:pt x="0" y="0"/>
                </a:moveTo>
                <a:lnTo>
                  <a:pt x="7567200" y="0"/>
                </a:lnTo>
                <a:lnTo>
                  <a:pt x="9281536" y="6858000"/>
                </a:lnTo>
                <a:lnTo>
                  <a:pt x="0" y="685800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2" name="标题 1"/>
          <p:cNvSpPr>
            <a:spLocks noGrp="1"/>
          </p:cNvSpPr>
          <p:nvPr>
            <p:ph type="title"/>
            <p:custDataLst>
              <p:tags r:id="rId4"/>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3" name="页脚占位符 2"/>
          <p:cNvSpPr>
            <a:spLocks noGrp="1"/>
          </p:cNvSpPr>
          <p:nvPr>
            <p:ph type="ftr" sz="quarter" idx="11"/>
            <p:custDataLst>
              <p:tags r:id="rId2"/>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4" name="灯片编号占位符 3"/>
          <p:cNvSpPr>
            <a:spLocks noGrp="1"/>
          </p:cNvSpPr>
          <p:nvPr>
            <p:ph type="sldNum" sz="quarter" idx="12"/>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a:stretch>
            <a:fillRect/>
          </a:stretch>
        </p:blipFill>
        <p:spPr>
          <a:xfrm>
            <a:off x="0" y="0"/>
            <a:ext cx="12192000" cy="6858000"/>
          </a:xfrm>
          <a:prstGeom prst="rect">
            <a:avLst/>
          </a:prstGeom>
        </p:spPr>
      </p:pic>
      <p:sp>
        <p:nvSpPr>
          <p:cNvPr id="8" name="矩形 7"/>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2022/11/14</a:t>
            </a:fld>
            <a:endParaRPr lang="zh-CN" altLang="en-US" dirty="0"/>
          </a:p>
        </p:txBody>
      </p:sp>
      <p:sp>
        <p:nvSpPr>
          <p:cNvPr id="6" name="页脚占位符 5"/>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8" name="页脚占位符 7"/>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9" name="灯片编号占位符 8"/>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7" name="矩形 6"/>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2"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1"/>
            </p:custDataLst>
          </p:nvPr>
        </p:nvPicPr>
        <p:blipFill>
          <a:blip r:embed="rId8" r:link="rId9"/>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3" name="日期占位符 2"/>
          <p:cNvSpPr>
            <a:spLocks noGrp="1"/>
          </p:cNvSpPr>
          <p:nvPr>
            <p:ph type="dt" sz="half" idx="10"/>
            <p:custDataLst>
              <p:tags r:id="rId3"/>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2" r:link="rId13"/>
          <a:stretch>
            <a:fillRect/>
          </a:stretch>
        </p:blipFill>
        <p:spPr>
          <a:xfrm>
            <a:off x="0" y="0"/>
            <a:ext cx="12192000" cy="6858000"/>
          </a:xfrm>
          <a:prstGeom prst="rect">
            <a:avLst/>
          </a:prstGeom>
        </p:spPr>
      </p:pic>
      <p:sp>
        <p:nvSpPr>
          <p:cNvPr id="8" name="矩形 7"/>
          <p:cNvSpPr/>
          <p:nvPr userDrawn="1">
            <p:custDataLst>
              <p:tags r:id="rId2"/>
            </p:custDataLst>
          </p:nvPr>
        </p:nvSpPr>
        <p:spPr>
          <a:xfrm>
            <a:off x="1378972" y="1569796"/>
            <a:ext cx="9436780" cy="271834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pic>
        <p:nvPicPr>
          <p:cNvPr id="7" name="图片 6"/>
          <p:cNvPicPr/>
          <p:nvPr userDrawn="1">
            <p:custDataLst>
              <p:tags r:id="rId3"/>
            </p:custDataLst>
          </p:nvPr>
        </p:nvPicPr>
        <p:blipFill>
          <a:blip r:embed="rId14" r:link="rId15" cstate="email"/>
          <a:stretch>
            <a:fillRect/>
          </a:stretch>
        </p:blipFill>
        <p:spPr>
          <a:xfrm>
            <a:off x="1378972" y="1566196"/>
            <a:ext cx="720090" cy="667265"/>
          </a:xfrm>
          <a:prstGeom prst="rect">
            <a:avLst/>
          </a:prstGeom>
        </p:spPr>
      </p:pic>
      <p:pic>
        <p:nvPicPr>
          <p:cNvPr id="6" name="图片 5"/>
          <p:cNvPicPr/>
          <p:nvPr userDrawn="1">
            <p:custDataLst>
              <p:tags r:id="rId4"/>
            </p:custDataLst>
          </p:nvPr>
        </p:nvPicPr>
        <p:blipFill>
          <a:blip r:embed="rId16" r:link="rId17" cstate="email"/>
          <a:stretch>
            <a:fillRect/>
          </a:stretch>
        </p:blipFill>
        <p:spPr>
          <a:xfrm>
            <a:off x="10095662" y="1566196"/>
            <a:ext cx="720090" cy="664698"/>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11" name="矩形 10"/>
          <p:cNvSpPr/>
          <p:nvPr userDrawn="1">
            <p:custDataLst>
              <p:tags r:id="rId8"/>
            </p:custDataLst>
          </p:nvPr>
        </p:nvSpPr>
        <p:spPr>
          <a:xfrm>
            <a:off x="3413125" y="3507740"/>
            <a:ext cx="5365750" cy="45974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lnSpc>
                <a:spcPct val="100000"/>
              </a:lnSpc>
            </a:pPr>
            <a:endParaRPr lang="zh-CN" altLang="en-US" sz="1800">
              <a:solidFill>
                <a:schemeClr val="lt1"/>
              </a:solidFill>
            </a:endParaRPr>
          </a:p>
        </p:txBody>
      </p:sp>
      <p:sp>
        <p:nvSpPr>
          <p:cNvPr id="10" name="文本占位符 9"/>
          <p:cNvSpPr>
            <a:spLocks noGrp="1"/>
          </p:cNvSpPr>
          <p:nvPr>
            <p:ph type="body" idx="14" hasCustomPrompt="1"/>
            <p:custDataLst>
              <p:tags r:id="rId9"/>
            </p:custDataLst>
          </p:nvPr>
        </p:nvSpPr>
        <p:spPr>
          <a:xfrm>
            <a:off x="3529013" y="3518535"/>
            <a:ext cx="5133975" cy="448945"/>
          </a:xfrm>
        </p:spPr>
        <p:txBody>
          <a:bodyPr vert="horz" wrap="square" lIns="90170" tIns="0" rIns="90170" bIns="46990" anchor="t" anchorCtr="0">
            <a:normAutofit/>
          </a:bodyPr>
          <a:lstStyle>
            <a:lvl1pPr marL="0" marR="0" indent="0" algn="ctr" rtl="0" eaLnBrk="1" fontAlgn="auto">
              <a:lnSpc>
                <a:spcPct val="100000"/>
              </a:lnSpc>
              <a:spcBef>
                <a:spcPts val="0"/>
              </a:spcBef>
              <a:spcAft>
                <a:spcPts val="0"/>
              </a:spcAft>
              <a:buClrTx/>
              <a:buSzPts val="2000"/>
              <a:buFont typeface="Arial" panose="020B0604020202020204" pitchFamily="34" charset="0"/>
              <a:buNone/>
              <a:defRPr sz="2000" b="0" spc="200">
                <a:solidFill>
                  <a:schemeClr val="tx1">
                    <a:lumMod val="85000"/>
                    <a:lumOff val="15000"/>
                  </a:schemeClr>
                </a:solidFill>
                <a:latin typeface="Arial" panose="020B0604020202020204" pitchFamily="34" charset="0"/>
                <a:ea typeface="微软雅黑" panose="020B0503020204020204" pitchFamily="34" charset="-122"/>
              </a:defRPr>
            </a:lvl1pPr>
          </a:lstStyle>
          <a:p>
            <a:pPr marL="228600" lvl="0" indent="-228600" algn="l" defTabSz="914400" rtl="0" eaLnBrk="1" fontAlgn="auto" latinLnBrk="0" hangingPunct="1">
              <a:lnSpc>
                <a:spcPct val="130000"/>
              </a:lnSpc>
              <a:spcBef>
                <a:spcPts val="0"/>
              </a:spcBef>
              <a:spcAft>
                <a:spcPts val="1000"/>
              </a:spcAft>
              <a:buClr>
                <a:schemeClr val="tx1">
                  <a:lumMod val="65000"/>
                  <a:lumOff val="35000"/>
                </a:schemeClr>
              </a:buClr>
              <a:buSzPts val="2000"/>
              <a:buFont typeface="Arial" panose="020B0604020202020204" pitchFamily="34" charset="0"/>
              <a:buNone/>
            </a:pPr>
            <a:r>
              <a:rPr lang="zh-CN" altLang="en-US" dirty="0"/>
              <a:t>单击此处编辑副标题</a:t>
            </a:r>
          </a:p>
        </p:txBody>
      </p:sp>
      <p:sp>
        <p:nvSpPr>
          <p:cNvPr id="2" name="标题 1"/>
          <p:cNvSpPr>
            <a:spLocks noGrp="1"/>
          </p:cNvSpPr>
          <p:nvPr>
            <p:ph type="title" idx="13" hasCustomPrompt="1"/>
            <p:custDataLst>
              <p:tags r:id="rId10"/>
            </p:custDataLst>
          </p:nvPr>
        </p:nvSpPr>
        <p:spPr>
          <a:xfrm>
            <a:off x="3413125" y="1899920"/>
            <a:ext cx="5365750" cy="1398905"/>
          </a:xfrm>
        </p:spPr>
        <p:txBody>
          <a:bodyPr vert="horz" wrap="square" lIns="90170" tIns="46990" rIns="90170" bIns="0" anchor="b" anchorCtr="0">
            <a:normAutofit/>
          </a:bodyPr>
          <a:lstStyle>
            <a:lvl1pPr marL="0" marR="0" indent="0" algn="dist" defTabSz="914400" rtl="0" eaLnBrk="1" fontAlgn="auto" latinLnBrk="0" hangingPunct="1">
              <a:lnSpc>
                <a:spcPct val="100000"/>
              </a:lnSpc>
              <a:spcBef>
                <a:spcPct val="0"/>
              </a:spcBef>
              <a:spcAft>
                <a:spcPts val="0"/>
              </a:spcAft>
              <a:buClrTx/>
              <a:buSzPts val="8000"/>
              <a:buNone/>
              <a:defRPr sz="8000" b="0" spc="100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1"/>
            </p:custDataLst>
          </p:nvPr>
        </p:nvPicPr>
        <p:blipFill>
          <a:blip r:embed="rId8" r:link="rId9"/>
          <a:stretch>
            <a:fillRect/>
          </a:stretch>
        </p:blipFill>
        <p:spPr>
          <a:xfrm>
            <a:off x="0" y="0"/>
            <a:ext cx="12192000" cy="6858000"/>
          </a:xfrm>
          <a:prstGeom prst="rect">
            <a:avLst/>
          </a:prstGeom>
        </p:spPr>
      </p:pic>
      <p:sp>
        <p:nvSpPr>
          <p:cNvPr id="6" name="矩形 5"/>
          <p:cNvSpPr/>
          <p:nvPr userDrawn="1">
            <p:custDataLst>
              <p:tags r:id="rId2"/>
            </p:custDataLst>
          </p:nvPr>
        </p:nvSpPr>
        <p:spPr>
          <a:xfrm>
            <a:off x="291636" y="0"/>
            <a:ext cx="11608728" cy="6858000"/>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2"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9" r:link="rId10"/>
          <a:stretch>
            <a:fillRect/>
          </a:stretch>
        </p:blipFill>
        <p:spPr>
          <a:xfrm>
            <a:off x="0" y="0"/>
            <a:ext cx="12192000" cy="6858000"/>
          </a:xfrm>
          <a:prstGeom prst="rect">
            <a:avLst/>
          </a:prstGeom>
        </p:spPr>
      </p:pic>
      <p:sp>
        <p:nvSpPr>
          <p:cNvPr id="8" name="矩形 7"/>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2" name="标题 1"/>
          <p:cNvSpPr>
            <a:spLocks noGrp="1"/>
          </p:cNvSpPr>
          <p:nvPr>
            <p:ph type="title" hasCustomPrompt="1"/>
            <p:custDataLst>
              <p:tags r:id="rId3"/>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4"/>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5"/>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pic>
        <p:nvPicPr>
          <p:cNvPr id="12" name="图片 11"/>
          <p:cNvPicPr/>
          <p:nvPr userDrawn="1">
            <p:custDataLst>
              <p:tags r:id="rId1"/>
            </p:custDataLst>
          </p:nvPr>
        </p:nvPicPr>
        <p:blipFill>
          <a:blip r:embed="rId12" r:link="rId13"/>
          <a:stretch>
            <a:fillRect/>
          </a:stretch>
        </p:blipFill>
        <p:spPr>
          <a:xfrm>
            <a:off x="0" y="0"/>
            <a:ext cx="12192000" cy="6858000"/>
          </a:xfrm>
          <a:prstGeom prst="rect">
            <a:avLst/>
          </a:prstGeom>
        </p:spPr>
      </p:pic>
      <p:sp>
        <p:nvSpPr>
          <p:cNvPr id="11" name="矩形 10"/>
          <p:cNvSpPr/>
          <p:nvPr userDrawn="1">
            <p:custDataLst>
              <p:tags r:id="rId2"/>
            </p:custDataLst>
          </p:nvPr>
        </p:nvSpPr>
        <p:spPr>
          <a:xfrm>
            <a:off x="292075" y="303809"/>
            <a:ext cx="11607851" cy="6250382"/>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10" name="矩形 9"/>
          <p:cNvSpPr/>
          <p:nvPr userDrawn="1">
            <p:custDataLst>
              <p:tags r:id="rId3"/>
            </p:custDataLst>
          </p:nvPr>
        </p:nvSpPr>
        <p:spPr>
          <a:xfrm>
            <a:off x="0" y="0"/>
            <a:ext cx="4824603" cy="68580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pic>
        <p:nvPicPr>
          <p:cNvPr id="8" name="图片 7"/>
          <p:cNvPicPr/>
          <p:nvPr userDrawn="1">
            <p:custDataLst>
              <p:tags r:id="rId4"/>
            </p:custDataLst>
          </p:nvPr>
        </p:nvPicPr>
        <p:blipFill>
          <a:blip r:embed="rId14" r:link="rId15" cstate="email"/>
          <a:stretch>
            <a:fillRect/>
          </a:stretch>
        </p:blipFill>
        <p:spPr>
          <a:xfrm>
            <a:off x="11471910" y="0"/>
            <a:ext cx="720090" cy="667265"/>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10"/>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pic>
        <p:nvPicPr>
          <p:cNvPr id="13" name="图片 12"/>
          <p:cNvPicPr/>
          <p:nvPr userDrawn="1">
            <p:custDataLst>
              <p:tags r:id="rId1"/>
            </p:custDataLst>
          </p:nvPr>
        </p:nvPicPr>
        <p:blipFill>
          <a:blip r:embed="rId13" r:link="rId14"/>
          <a:stretch>
            <a:fillRect/>
          </a:stretch>
        </p:blipFill>
        <p:spPr>
          <a:xfrm>
            <a:off x="0" y="0"/>
            <a:ext cx="12192000" cy="6858000"/>
          </a:xfrm>
          <a:prstGeom prst="rect">
            <a:avLst/>
          </a:prstGeom>
        </p:spPr>
      </p:pic>
      <p:sp>
        <p:nvSpPr>
          <p:cNvPr id="12" name="矩形 11"/>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11" name="矩形 10"/>
          <p:cNvSpPr/>
          <p:nvPr userDrawn="1">
            <p:custDataLst>
              <p:tags r:id="rId3"/>
            </p:custDataLst>
          </p:nvPr>
        </p:nvSpPr>
        <p:spPr>
          <a:xfrm>
            <a:off x="0" y="0"/>
            <a:ext cx="12192000" cy="2664333"/>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pic>
        <p:nvPicPr>
          <p:cNvPr id="10" name="图片 9"/>
          <p:cNvPicPr/>
          <p:nvPr userDrawn="1">
            <p:custDataLst>
              <p:tags r:id="rId4"/>
            </p:custDataLst>
          </p:nvPr>
        </p:nvPicPr>
        <p:blipFill>
          <a:blip r:embed="rId15" r:link="rId16" cstate="email"/>
          <a:stretch>
            <a:fillRect/>
          </a:stretch>
        </p:blipFill>
        <p:spPr>
          <a:xfrm>
            <a:off x="0" y="0"/>
            <a:ext cx="720090" cy="667265"/>
          </a:xfrm>
          <a:prstGeom prst="rect">
            <a:avLst/>
          </a:prstGeom>
        </p:spPr>
      </p:pic>
      <p:pic>
        <p:nvPicPr>
          <p:cNvPr id="8" name="图片 7"/>
          <p:cNvPicPr/>
          <p:nvPr userDrawn="1">
            <p:custDataLst>
              <p:tags r:id="rId5"/>
            </p:custDataLst>
          </p:nvPr>
        </p:nvPicPr>
        <p:blipFill>
          <a:blip r:embed="rId17" r:link="rId18" cstate="email"/>
          <a:stretch>
            <a:fillRect/>
          </a:stretch>
        </p:blipFill>
        <p:spPr>
          <a:xfrm>
            <a:off x="11471910" y="0"/>
            <a:ext cx="720090" cy="664698"/>
          </a:xfrm>
          <a:prstGeom prst="rect">
            <a:avLst/>
          </a:prstGeom>
        </p:spPr>
      </p:pic>
      <p:sp>
        <p:nvSpPr>
          <p:cNvPr id="2" name="标题 1"/>
          <p:cNvSpPr>
            <a:spLocks noGrp="1"/>
          </p:cNvSpPr>
          <p:nvPr>
            <p:ph type="title"/>
            <p:custDataLst>
              <p:tags r:id="rId6"/>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10"/>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11"/>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pic>
        <p:nvPicPr>
          <p:cNvPr id="13" name="图片 12"/>
          <p:cNvPicPr/>
          <p:nvPr userDrawn="1">
            <p:custDataLst>
              <p:tags r:id="rId1"/>
            </p:custDataLst>
          </p:nvPr>
        </p:nvPicPr>
        <p:blipFill>
          <a:blip r:embed="rId13" r:link="rId14"/>
          <a:stretch>
            <a:fillRect/>
          </a:stretch>
        </p:blipFill>
        <p:spPr>
          <a:xfrm>
            <a:off x="0" y="0"/>
            <a:ext cx="12192000" cy="6858000"/>
          </a:xfrm>
          <a:prstGeom prst="rect">
            <a:avLst/>
          </a:prstGeom>
        </p:spPr>
      </p:pic>
      <p:sp>
        <p:nvSpPr>
          <p:cNvPr id="12" name="矩形 11"/>
          <p:cNvSpPr/>
          <p:nvPr userDrawn="1">
            <p:custDataLst>
              <p:tags r:id="rId2"/>
            </p:custDataLst>
          </p:nvPr>
        </p:nvSpPr>
        <p:spPr>
          <a:xfrm>
            <a:off x="0" y="302438"/>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11" name="矩形 10"/>
          <p:cNvSpPr/>
          <p:nvPr userDrawn="1">
            <p:custDataLst>
              <p:tags r:id="rId3"/>
            </p:custDataLst>
          </p:nvPr>
        </p:nvSpPr>
        <p:spPr>
          <a:xfrm>
            <a:off x="0" y="5028971"/>
            <a:ext cx="12192000" cy="1829029"/>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pic>
        <p:nvPicPr>
          <p:cNvPr id="10" name="图片 9"/>
          <p:cNvPicPr/>
          <p:nvPr userDrawn="1">
            <p:custDataLst>
              <p:tags r:id="rId4"/>
            </p:custDataLst>
          </p:nvPr>
        </p:nvPicPr>
        <p:blipFill>
          <a:blip r:embed="rId15" r:link="rId16" cstate="email"/>
          <a:stretch>
            <a:fillRect/>
          </a:stretch>
        </p:blipFill>
        <p:spPr>
          <a:xfrm>
            <a:off x="0" y="0"/>
            <a:ext cx="720090" cy="667265"/>
          </a:xfrm>
          <a:prstGeom prst="rect">
            <a:avLst/>
          </a:prstGeom>
        </p:spPr>
      </p:pic>
      <p:pic>
        <p:nvPicPr>
          <p:cNvPr id="8" name="图片 7"/>
          <p:cNvPicPr/>
          <p:nvPr userDrawn="1">
            <p:custDataLst>
              <p:tags r:id="rId5"/>
            </p:custDataLst>
          </p:nvPr>
        </p:nvPicPr>
        <p:blipFill>
          <a:blip r:embed="rId17" r:link="rId18" cstate="email"/>
          <a:stretch>
            <a:fillRect/>
          </a:stretch>
        </p:blipFill>
        <p:spPr>
          <a:xfrm>
            <a:off x="11471910" y="0"/>
            <a:ext cx="720090" cy="664698"/>
          </a:xfrm>
          <a:prstGeom prst="rect">
            <a:avLst/>
          </a:prstGeom>
        </p:spPr>
      </p:pic>
      <p:sp>
        <p:nvSpPr>
          <p:cNvPr id="2" name="标题 1"/>
          <p:cNvSpPr>
            <a:spLocks noGrp="1"/>
          </p:cNvSpPr>
          <p:nvPr>
            <p:ph type="title"/>
            <p:custDataLst>
              <p:tags r:id="rId6"/>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10"/>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11"/>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pic>
        <p:nvPicPr>
          <p:cNvPr id="16" name="图片 15"/>
          <p:cNvPicPr/>
          <p:nvPr userDrawn="1">
            <p:custDataLst>
              <p:tags r:id="rId1"/>
            </p:custDataLst>
          </p:nvPr>
        </p:nvPicPr>
        <p:blipFill>
          <a:blip r:embed="rId15" r:link="rId16"/>
          <a:stretch>
            <a:fillRect/>
          </a:stretch>
        </p:blipFill>
        <p:spPr>
          <a:xfrm>
            <a:off x="0" y="0"/>
            <a:ext cx="12192000" cy="6858000"/>
          </a:xfrm>
          <a:prstGeom prst="rect">
            <a:avLst/>
          </a:prstGeom>
        </p:spPr>
      </p:pic>
      <p:sp>
        <p:nvSpPr>
          <p:cNvPr id="15" name="矩形 14"/>
          <p:cNvSpPr/>
          <p:nvPr userDrawn="1">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sp>
        <p:nvSpPr>
          <p:cNvPr id="14" name="矩形 13"/>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pic>
        <p:nvPicPr>
          <p:cNvPr id="12" name="图片 11"/>
          <p:cNvPicPr/>
          <p:nvPr userDrawn="1">
            <p:custDataLst>
              <p:tags r:id="rId4"/>
            </p:custDataLst>
          </p:nvPr>
        </p:nvPicPr>
        <p:blipFill>
          <a:blip r:embed="rId17" r:link="rId18" cstate="email"/>
          <a:stretch>
            <a:fillRect/>
          </a:stretch>
        </p:blipFill>
        <p:spPr>
          <a:xfrm>
            <a:off x="11471910" y="6190735"/>
            <a:ext cx="720090" cy="667265"/>
          </a:xfrm>
          <a:prstGeom prst="rect">
            <a:avLst/>
          </a:prstGeom>
        </p:spPr>
      </p:pic>
      <p:pic>
        <p:nvPicPr>
          <p:cNvPr id="10" name="图片 9"/>
          <p:cNvPicPr/>
          <p:nvPr userDrawn="1">
            <p:custDataLst>
              <p:tags r:id="rId5"/>
            </p:custDataLst>
          </p:nvPr>
        </p:nvPicPr>
        <p:blipFill>
          <a:blip r:embed="rId19" r:link="rId20" cstate="email"/>
          <a:stretch>
            <a:fillRect/>
          </a:stretch>
        </p:blipFill>
        <p:spPr>
          <a:xfrm>
            <a:off x="0" y="6193301"/>
            <a:ext cx="720090" cy="664698"/>
          </a:xfrm>
          <a:prstGeom prst="rect">
            <a:avLst/>
          </a:prstGeom>
        </p:spPr>
      </p:pic>
      <p:sp>
        <p:nvSpPr>
          <p:cNvPr id="2" name="标题 1"/>
          <p:cNvSpPr>
            <a:spLocks noGrp="1"/>
          </p:cNvSpPr>
          <p:nvPr>
            <p:ph type="title"/>
            <p:custDataLst>
              <p:tags r:id="rId6"/>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11"/>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2"/>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3"/>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1"/>
            </p:custDataLst>
          </p:nvPr>
        </p:nvPicPr>
        <p:blipFill>
          <a:blip r:embed="rId11" r:link="rId12"/>
          <a:stretch>
            <a:fillRect/>
          </a:stretch>
        </p:blipFill>
        <p:spPr>
          <a:xfrm>
            <a:off x="0" y="0"/>
            <a:ext cx="12192000" cy="6858000"/>
          </a:xfrm>
          <a:prstGeom prst="rect">
            <a:avLst/>
          </a:prstGeom>
        </p:spPr>
      </p:pic>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800">
              <a:solidFill>
                <a:schemeClr val="lt1"/>
              </a:solidFill>
            </a:endParaRPr>
          </a:p>
        </p:txBody>
      </p:sp>
      <p:pic>
        <p:nvPicPr>
          <p:cNvPr id="9" name="图片 8"/>
          <p:cNvPicPr/>
          <p:nvPr userDrawn="1">
            <p:custDataLst>
              <p:tags r:id="rId3"/>
            </p:custDataLst>
          </p:nvPr>
        </p:nvPicPr>
        <p:blipFill>
          <a:blip r:embed="rId13" r:link="rId14" cstate="email"/>
          <a:stretch>
            <a:fillRect/>
          </a:stretch>
        </p:blipFill>
        <p:spPr>
          <a:xfrm>
            <a:off x="10571797" y="0"/>
            <a:ext cx="1620202" cy="1501346"/>
          </a:xfrm>
          <a:prstGeom prst="rect">
            <a:avLst/>
          </a:prstGeom>
        </p:spPr>
      </p:pic>
      <p:pic>
        <p:nvPicPr>
          <p:cNvPr id="8" name="图片 7"/>
          <p:cNvPicPr/>
          <p:nvPr userDrawn="1">
            <p:custDataLst>
              <p:tags r:id="rId4"/>
            </p:custDataLst>
          </p:nvPr>
        </p:nvPicPr>
        <p:blipFill>
          <a:blip r:embed="rId15" r:link="rId16" cstate="email"/>
          <a:stretch>
            <a:fillRect/>
          </a:stretch>
        </p:blipFill>
        <p:spPr>
          <a:xfrm>
            <a:off x="0" y="5362428"/>
            <a:ext cx="1620202" cy="1495572"/>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6"/>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4" name="页脚占位符 3"/>
          <p:cNvSpPr>
            <a:spLocks noGrp="1"/>
          </p:cNvSpPr>
          <p:nvPr>
            <p:ph type="ftr" sz="quarter" idx="11"/>
            <p:custDataLst>
              <p:tags r:id="rId7"/>
            </p:custDataLst>
          </p:nvPr>
        </p:nvSpPr>
        <p:spPr/>
        <p:txBody>
          <a:bodyPr wrap="square">
            <a:normAutofit/>
          </a:bodyPr>
          <a:lstStyle>
            <a:lvl1pPr>
              <a:defRPr>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wrap="square">
            <a:normAutofit/>
          </a:bodyPr>
          <a:lstStyle>
            <a:lvl1pPr>
              <a:defRPr>
                <a:solidFill>
                  <a:schemeClr val="lt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t>2022/11/14</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1"/>
            </p:custDataLst>
          </p:nvPr>
        </p:nvPicPr>
        <p:blipFill>
          <a:blip r:embed="rId10" r:link="rId11" cstate="email"/>
          <a:stretch>
            <a:fillRect/>
          </a:stretch>
        </p:blipFill>
        <p:spPr>
          <a:xfrm>
            <a:off x="0" y="0"/>
            <a:ext cx="720090" cy="657225"/>
          </a:xfrm>
          <a:prstGeom prst="rect">
            <a:avLst/>
          </a:prstGeom>
        </p:spPr>
      </p:pic>
      <p:pic>
        <p:nvPicPr>
          <p:cNvPr id="8" name="图片 7"/>
          <p:cNvPicPr/>
          <p:nvPr userDrawn="1">
            <p:custDataLst>
              <p:tags r:id="rId2"/>
            </p:custDataLst>
          </p:nvPr>
        </p:nvPicPr>
        <p:blipFill>
          <a:blip r:embed="rId12" r:link="rId13" cstate="email"/>
          <a:stretch>
            <a:fillRect/>
          </a:stretch>
        </p:blipFill>
        <p:spPr>
          <a:xfrm>
            <a:off x="11471910" y="0"/>
            <a:ext cx="720090" cy="657225"/>
          </a:xfrm>
          <a:prstGeom prst="rect">
            <a:avLst/>
          </a:prstGeom>
        </p:spPr>
      </p:pic>
      <p:sp>
        <p:nvSpPr>
          <p:cNvPr id="2"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6"/>
            </p:custDataLst>
          </p:nvPr>
        </p:nvSpPr>
        <p:spPr>
          <a:xfrm>
            <a:off x="879742" y="6349833"/>
            <a:ext cx="2700000" cy="316800"/>
          </a:xfrm>
        </p:spPr>
        <p:txBody>
          <a:bodyPr wrap="square">
            <a:normAutofit/>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2022/11/14</a:t>
            </a:fld>
            <a:endParaRPr lang="zh-CN" altLang="en-US" dirty="0"/>
          </a:p>
        </p:txBody>
      </p:sp>
      <p:sp>
        <p:nvSpPr>
          <p:cNvPr id="6" name="页脚占位符 5"/>
          <p:cNvSpPr>
            <a:spLocks noGrp="1"/>
          </p:cNvSpPr>
          <p:nvPr>
            <p:ph type="ftr" sz="quarter" idx="11"/>
            <p:custDataLst>
              <p:tags r:id="rId7"/>
            </p:custDataLst>
          </p:nvPr>
        </p:nvSpPr>
        <p:spPr>
          <a:xfrm>
            <a:off x="4116000" y="6349833"/>
            <a:ext cx="3960000" cy="316800"/>
          </a:xfrm>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custDataLst>
              <p:tags r:id="rId8"/>
            </p:custDataLst>
          </p:nvPr>
        </p:nvSpPr>
        <p:spPr>
          <a:xfrm>
            <a:off x="8610600" y="6349833"/>
            <a:ext cx="2700000" cy="316800"/>
          </a:xfrm>
        </p:spPr>
        <p:txBody>
          <a:bodyPr wrap="square">
            <a:normAutofit/>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b="1" i="0" spc="300" baseline="0">
                <a:effectLst/>
              </a:defRPr>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2022/11/14</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0.xml"/><Relationship Id="rId18" Type="http://schemas.openxmlformats.org/officeDocument/2006/relationships/tags" Target="../tags/tag15.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17" Type="http://schemas.openxmlformats.org/officeDocument/2006/relationships/tags" Target="../tags/tag14.xml"/><Relationship Id="rId2" Type="http://schemas.openxmlformats.org/officeDocument/2006/relationships/slideLayout" Target="../slideLayouts/slideLayout10.xml"/><Relationship Id="rId16" Type="http://schemas.openxmlformats.org/officeDocument/2006/relationships/tags" Target="../tags/tag13.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tags" Target="../tags/tag12.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ags" Target="../tags/tag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ags" Target="../tags/tag72.xml"/><Relationship Id="rId18" Type="http://schemas.openxmlformats.org/officeDocument/2006/relationships/tags" Target="../tags/tag7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17" Type="http://schemas.openxmlformats.org/officeDocument/2006/relationships/tags" Target="../tags/tag76.xml"/><Relationship Id="rId2" Type="http://schemas.openxmlformats.org/officeDocument/2006/relationships/slideLayout" Target="../slideLayouts/slideLayout21.xml"/><Relationship Id="rId16" Type="http://schemas.openxmlformats.org/officeDocument/2006/relationships/tags" Target="../tags/tag7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ags" Target="../tags/tag7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ags" Target="../tags/tag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tags" Target="../tags/tag13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tags" Target="../tags/tag139.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tags" Target="../tags/tag134.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ags" Target="../tags/tag138.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tags" Target="../tags/tag137.xml"/><Relationship Id="rId10" Type="http://schemas.openxmlformats.org/officeDocument/2006/relationships/slideLayout" Target="../slideLayouts/slideLayout51.xml"/><Relationship Id="rId19" Type="http://schemas.openxmlformats.org/officeDocument/2006/relationships/theme" Target="../theme/theme5.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ags" Target="../tags/tag1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26" name="组合 14"/>
          <p:cNvGrpSpPr/>
          <p:nvPr/>
        </p:nvGrpSpPr>
        <p:grpSpPr>
          <a:xfrm>
            <a:off x="0" y="0"/>
            <a:ext cx="12192000" cy="6858000"/>
            <a:chOff x="0" y="0"/>
            <a:chExt cx="12192000" cy="6858000"/>
          </a:xfrm>
        </p:grpSpPr>
        <p:pic>
          <p:nvPicPr>
            <p:cNvPr id="1027" name="Picture 2" descr="âBlockchainâçå¾çæç´¢ç»æ"/>
            <p:cNvPicPr>
              <a:picLocks noChangeAspect="1"/>
            </p:cNvPicPr>
            <p:nvPr/>
          </p:nvPicPr>
          <p:blipFill>
            <a:blip r:embed="rId10"/>
            <a:stretch>
              <a:fillRect/>
            </a:stretch>
          </p:blipFill>
          <p:spPr>
            <a:xfrm>
              <a:off x="5334000" y="0"/>
              <a:ext cx="6858000" cy="6858000"/>
            </a:xfrm>
            <a:prstGeom prst="rect">
              <a:avLst/>
            </a:prstGeom>
            <a:noFill/>
            <a:ln w="9525">
              <a:noFill/>
            </a:ln>
          </p:spPr>
        </p:pic>
        <p:pic>
          <p:nvPicPr>
            <p:cNvPr id="1028" name="Picture 2" descr="âBlockchainâçå¾çæç´¢ç»æ"/>
            <p:cNvPicPr>
              <a:picLocks noChangeAspect="1"/>
            </p:cNvPicPr>
            <p:nvPr/>
          </p:nvPicPr>
          <p:blipFill>
            <a:blip r:embed="rId11"/>
            <a:srcRect r="87778"/>
            <a:stretch>
              <a:fillRect/>
            </a:stretch>
          </p:blipFill>
          <p:spPr>
            <a:xfrm>
              <a:off x="0" y="0"/>
              <a:ext cx="5581650" cy="6858000"/>
            </a:xfrm>
            <a:prstGeom prst="rect">
              <a:avLst/>
            </a:prstGeom>
            <a:noFill/>
            <a:ln w="9525">
              <a:noFill/>
            </a:ln>
          </p:spPr>
        </p:pic>
      </p:grpSp>
      <p:sp>
        <p:nvSpPr>
          <p:cNvPr id="102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en-US" altLang="en-US" dirty="0"/>
          </a:p>
        </p:txBody>
      </p:sp>
      <p:sp>
        <p:nvSpPr>
          <p:cNvPr id="1030" name="文本占位符 2"/>
          <p:cNvSpPr>
            <a:spLocks noGrp="1"/>
          </p:cNvSpPr>
          <p:nvPr>
            <p:ph type="body"/>
          </p:nvPr>
        </p:nvSpPr>
        <p:spPr>
          <a:xfrm>
            <a:off x="838200" y="1825625"/>
            <a:ext cx="10515600" cy="4351338"/>
          </a:xfrm>
          <a:prstGeom prst="rect">
            <a:avLst/>
          </a:prstGeom>
          <a:noFill/>
          <a:ln w="9525">
            <a:noFill/>
          </a:ln>
        </p:spPr>
        <p:txBody>
          <a:bodyPr anchor="t"/>
          <a:lstStyle/>
          <a:p>
            <a:pPr lvl="0"/>
            <a:r>
              <a:rPr lang="zh-CN" altLang="en-US" dirty="0"/>
              <a:t>编辑母版文本样式</a:t>
            </a:r>
            <a:endParaRPr lang="en-US" altLang="en-US" dirty="0"/>
          </a:p>
          <a:p>
            <a:pPr lvl="1" indent="-228600"/>
            <a:r>
              <a:rPr lang="zh-CN" altLang="en-US" dirty="0"/>
              <a:t>第二级</a:t>
            </a:r>
            <a:endParaRPr lang="en-US" altLang="en-US" dirty="0"/>
          </a:p>
          <a:p>
            <a:pPr lvl="2" indent="-228600"/>
            <a:r>
              <a:rPr lang="zh-CN" altLang="en-US" dirty="0"/>
              <a:t>第三级</a:t>
            </a:r>
            <a:endParaRPr lang="en-US" altLang="en-US" dirty="0"/>
          </a:p>
          <a:p>
            <a:pPr lvl="3" indent="-228600"/>
            <a:r>
              <a:rPr lang="zh-CN" altLang="en-US" dirty="0"/>
              <a:t>第四级</a:t>
            </a:r>
            <a:endParaRPr lang="en-US" altLang="en-US" dirty="0"/>
          </a:p>
          <a:p>
            <a:pPr lvl="4" indent="-228600"/>
            <a:r>
              <a:rPr lang="zh-CN" altLang="en-US" dirty="0"/>
              <a:t>第五级</a:t>
            </a:r>
            <a:endParaRPr lang="en-US" altLang="en-US" dirty="0"/>
          </a:p>
        </p:txBody>
      </p:sp>
      <p:sp>
        <p:nvSpPr>
          <p:cNvPr id="1048578" name="日期占位符 3"/>
          <p:cNvSpPr>
            <a:spLocks noGrp="1"/>
          </p:cNvSpPr>
          <p:nvPr>
            <p:ph type="dt" sz="half"/>
          </p:nvPr>
        </p:nvSpPr>
        <p:spPr>
          <a:xfrm>
            <a:off x="838200" y="6356350"/>
            <a:ext cx="2743200" cy="365125"/>
          </a:xfrm>
          <a:prstGeom prst="rect">
            <a:avLst/>
          </a:prstGeom>
          <a:noFill/>
          <a:ln w="9525">
            <a:noFill/>
          </a:ln>
        </p:spPr>
        <p:txBody>
          <a:bodyPr vert="horz" lIns="91440" tIns="45720" rIns="91440" bIns="45720" anchor="ctr"/>
          <a:lstStyle>
            <a:lvl1pPr marL="0" indent="0" algn="l" eaLnBrk="1" fontAlgn="base" hangingPunct="1">
              <a:defRPr sz="1200" noProof="1">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1048579" name="页脚占位符 4"/>
          <p:cNvSpPr>
            <a:spLocks noGrp="1"/>
          </p:cNvSpPr>
          <p:nvPr>
            <p:ph type="ftr" sz="quarter"/>
          </p:nvPr>
        </p:nvSpPr>
        <p:spPr>
          <a:xfrm>
            <a:off x="4038600" y="6356350"/>
            <a:ext cx="4114800" cy="365125"/>
          </a:xfrm>
          <a:prstGeom prst="rect">
            <a:avLst/>
          </a:prstGeom>
          <a:noFill/>
          <a:ln w="9525">
            <a:noFill/>
          </a:ln>
        </p:spPr>
        <p:txBody>
          <a:bodyPr vert="horz" lIns="91440" tIns="45720" rIns="91440" bIns="45720" anchor="ctr"/>
          <a:lstStyle>
            <a:lvl1pPr eaLnBrk="1" hangingPunct="1">
              <a:defRPr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48580" name="灯片编号占位符 5"/>
          <p:cNvSpPr>
            <a:spLocks noGrp="1"/>
          </p:cNvSpPr>
          <p:nvPr>
            <p:ph type="sldNum" sz="quarter"/>
          </p:nvPr>
        </p:nvSpPr>
        <p:spPr>
          <a:xfrm>
            <a:off x="8610600" y="6356350"/>
            <a:ext cx="2743200" cy="365125"/>
          </a:xfrm>
          <a:prstGeom prst="rect">
            <a:avLst/>
          </a:prstGeom>
          <a:noFill/>
          <a:ln w="9525">
            <a:noFill/>
          </a:ln>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sz="2800" kern="1200">
          <a:solidFill>
            <a:srgbClr val="000000"/>
          </a:solidFill>
          <a:latin typeface="+mn-lt"/>
          <a:ea typeface="+mn-ea"/>
          <a:cs typeface="+mn-c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c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c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kern="1200">
          <a:solidFill>
            <a:srgbClr val="000000"/>
          </a:solidFill>
          <a:latin typeface="Arial" panose="020B0604020202020204" pitchFamily="34" charset="0"/>
          <a:ea typeface="微软雅黑" panose="020B0503020204020204" pitchFamily="34" charset="-122"/>
          <a:cs typeface="+mn-c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kern="1200">
          <a:solidFill>
            <a:srgbClr val="000000"/>
          </a:solidFill>
          <a:latin typeface="Arial" panose="020B0604020202020204" pitchFamily="34" charset="0"/>
          <a:ea typeface="微软雅黑" panose="020B0503020204020204" pitchFamily="34" charset="-122"/>
          <a:cs typeface="+mn-cs"/>
        </a:defRPr>
      </a:lvl5pPr>
      <a:lvl6pPr marL="2514600" lvl="5" indent="-228600" algn="l" defTabSz="914400" eaLnBrk="1" fontAlgn="base" latinLnBrk="0" hangingPunct="1">
        <a:lnSpc>
          <a:spcPct val="90000"/>
        </a:lnSpc>
        <a:spcBef>
          <a:spcPts val="500"/>
        </a:spcBef>
        <a:spcAft>
          <a:spcPct val="0"/>
        </a:spcAft>
        <a:buSzPct val="100000"/>
        <a:buFont typeface="Arial" panose="020B0604020202020204" pitchFamily="34" charset="0"/>
        <a:buChar char="•"/>
        <a:defRPr sz="1800" b="0" kern="1200">
          <a:solidFill>
            <a:srgbClr val="000000"/>
          </a:solidFill>
          <a:latin typeface="Arial" panose="020B0604020202020204" pitchFamily="34" charset="0"/>
          <a:ea typeface="微软雅黑" panose="020B0503020204020204" pitchFamily="34" charset="-122"/>
          <a:cs typeface="+mn-cs"/>
        </a:defRPr>
      </a:lvl6pPr>
      <a:lvl7pPr marL="2971800" lvl="6" indent="-228600" algn="l" defTabSz="914400" eaLnBrk="1" fontAlgn="base" latinLnBrk="0" hangingPunct="1">
        <a:lnSpc>
          <a:spcPct val="90000"/>
        </a:lnSpc>
        <a:spcBef>
          <a:spcPts val="500"/>
        </a:spcBef>
        <a:spcAft>
          <a:spcPct val="0"/>
        </a:spcAft>
        <a:buSzPct val="100000"/>
        <a:buFont typeface="Arial" panose="020B0604020202020204" pitchFamily="34" charset="0"/>
        <a:buChar char="•"/>
        <a:defRPr sz="1800" b="0" kern="1200">
          <a:solidFill>
            <a:srgbClr val="000000"/>
          </a:solidFill>
          <a:latin typeface="Arial" panose="020B0604020202020204" pitchFamily="34" charset="0"/>
          <a:ea typeface="微软雅黑" panose="020B0503020204020204" pitchFamily="34" charset="-122"/>
          <a:cs typeface="+mn-cs"/>
        </a:defRPr>
      </a:lvl7pPr>
      <a:lvl8pPr marL="3429000" lvl="7" indent="-228600" algn="l" defTabSz="914400" eaLnBrk="1" fontAlgn="base" latinLnBrk="0" hangingPunct="1">
        <a:lnSpc>
          <a:spcPct val="90000"/>
        </a:lnSpc>
        <a:spcBef>
          <a:spcPts val="500"/>
        </a:spcBef>
        <a:spcAft>
          <a:spcPct val="0"/>
        </a:spcAft>
        <a:buSzPct val="100000"/>
        <a:buFont typeface="Arial" panose="020B0604020202020204" pitchFamily="34" charset="0"/>
        <a:buChar char="•"/>
        <a:defRPr sz="1800" b="0" kern="1200">
          <a:solidFill>
            <a:srgbClr val="000000"/>
          </a:solidFill>
          <a:latin typeface="Arial" panose="020B0604020202020204" pitchFamily="34" charset="0"/>
          <a:ea typeface="微软雅黑" panose="020B0503020204020204" pitchFamily="34" charset="-122"/>
          <a:cs typeface="+mn-cs"/>
        </a:defRPr>
      </a:lvl8pPr>
      <a:lvl9pPr marL="3886200" lvl="8" indent="-228600" algn="l" defTabSz="914400" eaLnBrk="1" fontAlgn="base" latinLnBrk="0" hangingPunct="1">
        <a:lnSpc>
          <a:spcPct val="90000"/>
        </a:lnSpc>
        <a:spcBef>
          <a:spcPts val="500"/>
        </a:spcBef>
        <a:spcAft>
          <a:spcPct val="0"/>
        </a:spcAft>
        <a:buSzPct val="100000"/>
        <a:buFont typeface="Arial" panose="020B0604020202020204" pitchFamily="34" charset="0"/>
        <a:buChar char="•"/>
        <a:defRPr sz="1800" b="0" kern="1200">
          <a:solidFill>
            <a:srgbClr val="000000"/>
          </a:solidFill>
          <a:latin typeface="Arial" panose="020B0604020202020204" pitchFamily="34" charset="0"/>
          <a:ea typeface="微软雅黑" panose="020B0503020204020204" pitchFamily="34" charset="-122"/>
          <a:cs typeface="+mn-cs"/>
        </a:defRPr>
      </a:lvl9pPr>
    </p:bodyStyle>
    <p:otherStyle>
      <a:lvl1pPr marL="0" lvl="0" indent="0" algn="l" defTabSz="914400" eaLnBrk="1" fontAlgn="base" latinLnBrk="0" hangingPunct="1">
        <a:lnSpc>
          <a:spcPct val="100000"/>
        </a:lnSpc>
        <a:spcBef>
          <a:spcPct val="0"/>
        </a:spcBef>
        <a:spcAft>
          <a:spcPct val="0"/>
        </a:spcAft>
        <a:buNone/>
        <a:defRPr sz="1800" b="0" kern="1200">
          <a:solidFill>
            <a:srgbClr val="000000"/>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2pPr>
      <a:lvl3pPr marL="914400" lvl="2"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3pPr>
      <a:lvl4pPr marL="1371600" lvl="3"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4pPr>
      <a:lvl5pPr marL="1828800" lvl="4"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5pPr>
      <a:lvl6pPr marL="2286000" lvl="5"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6pPr>
      <a:lvl7pPr marL="2743200" lvl="6"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7pPr>
      <a:lvl8pPr marL="3200400" lvl="7"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8pPr>
      <a:lvl9pPr marL="3657600" lvl="8"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endParaRPr lang="en-US" altLang="en-US" dirty="0"/>
          </a:p>
        </p:txBody>
      </p:sp>
      <p:sp>
        <p:nvSpPr>
          <p:cNvPr id="2052" name="文本占位符 2"/>
          <p:cNvSpPr>
            <a:spLocks noGrp="1"/>
          </p:cNvSpPr>
          <p:nvPr>
            <p:ph type="body"/>
          </p:nvPr>
        </p:nvSpPr>
        <p:spPr>
          <a:xfrm>
            <a:off x="838200" y="1825625"/>
            <a:ext cx="10515600" cy="4351338"/>
          </a:xfrm>
          <a:prstGeom prst="rect">
            <a:avLst/>
          </a:prstGeom>
          <a:noFill/>
          <a:ln w="9525">
            <a:noFill/>
          </a:ln>
        </p:spPr>
        <p:txBody>
          <a:bodyPr anchor="t"/>
          <a:lstStyle/>
          <a:p>
            <a:pPr lvl="0"/>
            <a:r>
              <a:rPr lang="zh-CN" altLang="en-US" dirty="0"/>
              <a:t>编辑母版文本样式</a:t>
            </a:r>
            <a:endParaRPr lang="en-US" altLang="en-US" dirty="0"/>
          </a:p>
          <a:p>
            <a:pPr lvl="1" indent="-228600"/>
            <a:r>
              <a:rPr lang="zh-CN" altLang="en-US" dirty="0"/>
              <a:t>第二级</a:t>
            </a:r>
            <a:endParaRPr lang="en-US" altLang="en-US" dirty="0"/>
          </a:p>
          <a:p>
            <a:pPr lvl="2" indent="-228600"/>
            <a:r>
              <a:rPr lang="zh-CN" altLang="en-US" dirty="0"/>
              <a:t>第三级</a:t>
            </a:r>
            <a:endParaRPr lang="en-US" altLang="en-US" dirty="0"/>
          </a:p>
          <a:p>
            <a:pPr lvl="3" indent="-228600"/>
            <a:r>
              <a:rPr lang="zh-CN" altLang="en-US" dirty="0"/>
              <a:t>第四级</a:t>
            </a:r>
            <a:endParaRPr lang="en-US" altLang="en-US" dirty="0"/>
          </a:p>
          <a:p>
            <a:pPr lvl="4" indent="-228600"/>
            <a:r>
              <a:rPr lang="zh-CN" altLang="en-US" dirty="0"/>
              <a:t>第五级</a:t>
            </a:r>
            <a:endParaRPr lang="en-US" altLang="en-US" dirty="0"/>
          </a:p>
        </p:txBody>
      </p:sp>
      <p:sp>
        <p:nvSpPr>
          <p:cNvPr id="1048610" name="日期占位符 2"/>
          <p:cNvSpPr>
            <a:spLocks noGrp="1"/>
          </p:cNvSpPr>
          <p:nvPr>
            <p:ph type="dt" sz="half"/>
          </p:nvPr>
        </p:nvSpPr>
        <p:spPr>
          <a:xfrm>
            <a:off x="838200" y="6356350"/>
            <a:ext cx="2743200" cy="365125"/>
          </a:xfrm>
          <a:prstGeom prst="rect">
            <a:avLst/>
          </a:prstGeom>
          <a:noFill/>
          <a:ln w="9525">
            <a:noFill/>
          </a:ln>
        </p:spPr>
        <p:txBody>
          <a:bodyPr vert="horz" lIns="91440" tIns="45720" rIns="91440" bIns="45720" anchor="ctr"/>
          <a:lstStyle>
            <a:lvl1pPr marL="0" indent="0" algn="l" eaLnBrk="1" fontAlgn="base" hangingPunct="1">
              <a:defRPr sz="1200" noProof="1">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rgbClr val="898989"/>
              </a:solidFill>
              <a:effectLst/>
              <a:uLnTx/>
              <a:uFillTx/>
              <a:latin typeface="Arial" panose="020B0604020202020204" pitchFamily="34" charset="0"/>
              <a:ea typeface="微软雅黑" panose="020B0503020204020204" pitchFamily="34" charset="-122"/>
              <a:cs typeface="+mn-cs"/>
            </a:endParaRPr>
          </a:p>
        </p:txBody>
      </p:sp>
      <p:sp>
        <p:nvSpPr>
          <p:cNvPr id="1048611" name="页脚占位符 3"/>
          <p:cNvSpPr>
            <a:spLocks noGrp="1"/>
          </p:cNvSpPr>
          <p:nvPr>
            <p:ph type="ftr" sz="quarter"/>
          </p:nvPr>
        </p:nvSpPr>
        <p:spPr>
          <a:xfrm>
            <a:off x="4038600" y="6356350"/>
            <a:ext cx="4114800" cy="365125"/>
          </a:xfrm>
          <a:prstGeom prst="rect">
            <a:avLst/>
          </a:prstGeom>
          <a:noFill/>
          <a:ln w="9525">
            <a:noFill/>
          </a:ln>
        </p:spPr>
        <p:txBody>
          <a:bodyPr vert="horz" lIns="91440" tIns="45720" rIns="91440" bIns="45720" anchor="ctr"/>
          <a:lstStyle>
            <a:lvl1pPr eaLnBrk="1" hangingPunct="1">
              <a:defRPr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1">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048612" name="灯片编号占位符 4"/>
          <p:cNvSpPr>
            <a:spLocks noGrp="1"/>
          </p:cNvSpPr>
          <p:nvPr>
            <p:ph type="sldNum" sz="quarter"/>
          </p:nvPr>
        </p:nvSpPr>
        <p:spPr>
          <a:xfrm>
            <a:off x="8610600" y="6356350"/>
            <a:ext cx="2743200" cy="365125"/>
          </a:xfrm>
          <a:prstGeom prst="rect">
            <a:avLst/>
          </a:prstGeom>
          <a:noFill/>
          <a:ln w="9525">
            <a:noFill/>
          </a:ln>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zh-CN" altLang="en-US" strike="noStrike" noProof="1" dirty="0">
                <a:latin typeface="Arial" panose="020B0604020202020204" pitchFamily="34" charset="0"/>
                <a:ea typeface="微软雅黑" panose="020B0503020204020204" pitchFamily="34"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sldNum="0" hdr="0" ftr="0" dt="0"/>
  <p:txStyles>
    <p:title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SzPct val="100000"/>
        <a:buFont typeface="Arial" panose="020B0604020202020204" pitchFamily="34" charset="0"/>
        <a:buChar char="•"/>
        <a:defRPr sz="2800" kern="1200">
          <a:solidFill>
            <a:srgbClr val="000000"/>
          </a:solidFill>
          <a:latin typeface="+mn-lt"/>
          <a:ea typeface="+mn-ea"/>
          <a:cs typeface="+mn-cs"/>
        </a:defRPr>
      </a:lvl1pPr>
      <a:lvl2pPr marL="685800" lvl="1" indent="-228600" algn="l" rtl="0" eaLnBrk="0" fontAlgn="base" hangingPunct="0">
        <a:lnSpc>
          <a:spcPct val="90000"/>
        </a:lnSpc>
        <a:spcBef>
          <a:spcPts val="500"/>
        </a:spcBef>
        <a:spcAft>
          <a:spcPct val="0"/>
        </a:spcAft>
        <a:buSzPct val="100000"/>
        <a:buFont typeface="Arial" panose="020B0604020202020204" pitchFamily="34" charset="0"/>
        <a:buChar char="•"/>
        <a:defRPr sz="2400" kern="1200">
          <a:solidFill>
            <a:srgbClr val="000000"/>
          </a:solidFill>
          <a:latin typeface="Arial" panose="020B0604020202020204" pitchFamily="34" charset="0"/>
          <a:ea typeface="微软雅黑" panose="020B0503020204020204" pitchFamily="34" charset="-122"/>
          <a:cs typeface="+mn-cs"/>
        </a:defRPr>
      </a:lvl2pPr>
      <a:lvl3pPr marL="1143000" lvl="2" indent="-228600" algn="l" rtl="0" eaLnBrk="0" fontAlgn="base" hangingPunct="0">
        <a:lnSpc>
          <a:spcPct val="90000"/>
        </a:lnSpc>
        <a:spcBef>
          <a:spcPts val="500"/>
        </a:spcBef>
        <a:spcAft>
          <a:spcPct val="0"/>
        </a:spcAft>
        <a:buSzPct val="100000"/>
        <a:buFont typeface="Arial" panose="020B0604020202020204" pitchFamily="34" charset="0"/>
        <a:buChar char="•"/>
        <a:defRPr sz="2000" kern="1200">
          <a:solidFill>
            <a:srgbClr val="000000"/>
          </a:solidFill>
          <a:latin typeface="Arial" panose="020B0604020202020204" pitchFamily="34" charset="0"/>
          <a:ea typeface="微软雅黑" panose="020B0503020204020204" pitchFamily="34" charset="-122"/>
          <a:cs typeface="+mn-cs"/>
        </a:defRPr>
      </a:lvl3pPr>
      <a:lvl4pPr marL="1600200" lvl="3" indent="-228600" algn="l" rtl="0" eaLnBrk="0" fontAlgn="base" hangingPunct="0">
        <a:lnSpc>
          <a:spcPct val="90000"/>
        </a:lnSpc>
        <a:spcBef>
          <a:spcPts val="500"/>
        </a:spcBef>
        <a:spcAft>
          <a:spcPct val="0"/>
        </a:spcAft>
        <a:buSzPct val="100000"/>
        <a:buFont typeface="Arial" panose="020B0604020202020204" pitchFamily="34" charset="0"/>
        <a:buChar char="•"/>
        <a:defRPr kern="1200">
          <a:solidFill>
            <a:srgbClr val="000000"/>
          </a:solidFill>
          <a:latin typeface="Arial" panose="020B0604020202020204" pitchFamily="34" charset="0"/>
          <a:ea typeface="微软雅黑" panose="020B0503020204020204" pitchFamily="34" charset="-122"/>
          <a:cs typeface="+mn-cs"/>
        </a:defRPr>
      </a:lvl4pPr>
      <a:lvl5pPr marL="2057400" lvl="4" indent="-228600" algn="l" rtl="0" eaLnBrk="0" fontAlgn="base" hangingPunct="0">
        <a:lnSpc>
          <a:spcPct val="90000"/>
        </a:lnSpc>
        <a:spcBef>
          <a:spcPts val="500"/>
        </a:spcBef>
        <a:spcAft>
          <a:spcPct val="0"/>
        </a:spcAft>
        <a:buSzPct val="100000"/>
        <a:buFont typeface="Arial" panose="020B0604020202020204" pitchFamily="34" charset="0"/>
        <a:buChar char="•"/>
        <a:defRPr kern="1200">
          <a:solidFill>
            <a:srgbClr val="000000"/>
          </a:solidFill>
          <a:latin typeface="Arial" panose="020B0604020202020204" pitchFamily="34" charset="0"/>
          <a:ea typeface="微软雅黑" panose="020B0503020204020204" pitchFamily="34" charset="-122"/>
          <a:cs typeface="+mn-cs"/>
        </a:defRPr>
      </a:lvl5pPr>
      <a:lvl6pPr marL="2514600" lvl="5" indent="-228600" algn="l" defTabSz="914400" eaLnBrk="1" fontAlgn="base" latinLnBrk="0" hangingPunct="1">
        <a:lnSpc>
          <a:spcPct val="90000"/>
        </a:lnSpc>
        <a:spcBef>
          <a:spcPts val="500"/>
        </a:spcBef>
        <a:spcAft>
          <a:spcPct val="0"/>
        </a:spcAft>
        <a:buSzPct val="100000"/>
        <a:buFont typeface="Arial" panose="020B0604020202020204" pitchFamily="34" charset="0"/>
        <a:buChar char="•"/>
        <a:defRPr sz="1800" b="0" kern="1200">
          <a:solidFill>
            <a:srgbClr val="000000"/>
          </a:solidFill>
          <a:latin typeface="Arial" panose="020B0604020202020204" pitchFamily="34" charset="0"/>
          <a:ea typeface="微软雅黑" panose="020B0503020204020204" pitchFamily="34" charset="-122"/>
          <a:cs typeface="+mn-cs"/>
        </a:defRPr>
      </a:lvl6pPr>
      <a:lvl7pPr marL="2971800" lvl="6" indent="-228600" algn="l" defTabSz="914400" eaLnBrk="1" fontAlgn="base" latinLnBrk="0" hangingPunct="1">
        <a:lnSpc>
          <a:spcPct val="90000"/>
        </a:lnSpc>
        <a:spcBef>
          <a:spcPts val="500"/>
        </a:spcBef>
        <a:spcAft>
          <a:spcPct val="0"/>
        </a:spcAft>
        <a:buSzPct val="100000"/>
        <a:buFont typeface="Arial" panose="020B0604020202020204" pitchFamily="34" charset="0"/>
        <a:buChar char="•"/>
        <a:defRPr sz="1800" b="0" kern="1200">
          <a:solidFill>
            <a:srgbClr val="000000"/>
          </a:solidFill>
          <a:latin typeface="Arial" panose="020B0604020202020204" pitchFamily="34" charset="0"/>
          <a:ea typeface="微软雅黑" panose="020B0503020204020204" pitchFamily="34" charset="-122"/>
          <a:cs typeface="+mn-cs"/>
        </a:defRPr>
      </a:lvl7pPr>
      <a:lvl8pPr marL="3429000" lvl="7" indent="-228600" algn="l" defTabSz="914400" eaLnBrk="1" fontAlgn="base" latinLnBrk="0" hangingPunct="1">
        <a:lnSpc>
          <a:spcPct val="90000"/>
        </a:lnSpc>
        <a:spcBef>
          <a:spcPts val="500"/>
        </a:spcBef>
        <a:spcAft>
          <a:spcPct val="0"/>
        </a:spcAft>
        <a:buSzPct val="100000"/>
        <a:buFont typeface="Arial" panose="020B0604020202020204" pitchFamily="34" charset="0"/>
        <a:buChar char="•"/>
        <a:defRPr sz="1800" b="0" kern="1200">
          <a:solidFill>
            <a:srgbClr val="000000"/>
          </a:solidFill>
          <a:latin typeface="Arial" panose="020B0604020202020204" pitchFamily="34" charset="0"/>
          <a:ea typeface="微软雅黑" panose="020B0503020204020204" pitchFamily="34" charset="-122"/>
          <a:cs typeface="+mn-cs"/>
        </a:defRPr>
      </a:lvl8pPr>
      <a:lvl9pPr marL="3886200" lvl="8" indent="-228600" algn="l" defTabSz="914400" eaLnBrk="1" fontAlgn="base" latinLnBrk="0" hangingPunct="1">
        <a:lnSpc>
          <a:spcPct val="90000"/>
        </a:lnSpc>
        <a:spcBef>
          <a:spcPts val="500"/>
        </a:spcBef>
        <a:spcAft>
          <a:spcPct val="0"/>
        </a:spcAft>
        <a:buSzPct val="100000"/>
        <a:buFont typeface="Arial" panose="020B0604020202020204" pitchFamily="34" charset="0"/>
        <a:buChar char="•"/>
        <a:defRPr sz="1800" b="0" kern="1200">
          <a:solidFill>
            <a:srgbClr val="000000"/>
          </a:solidFill>
          <a:latin typeface="Arial" panose="020B0604020202020204" pitchFamily="34" charset="0"/>
          <a:ea typeface="微软雅黑" panose="020B0503020204020204" pitchFamily="34" charset="-122"/>
          <a:cs typeface="+mn-cs"/>
        </a:defRPr>
      </a:lvl9pPr>
    </p:bodyStyle>
    <p:otherStyle>
      <a:lvl1pPr marL="0" lvl="0" indent="0" algn="l" defTabSz="914400" eaLnBrk="1" fontAlgn="base" latinLnBrk="0" hangingPunct="1">
        <a:lnSpc>
          <a:spcPct val="100000"/>
        </a:lnSpc>
        <a:spcBef>
          <a:spcPct val="0"/>
        </a:spcBef>
        <a:spcAft>
          <a:spcPct val="0"/>
        </a:spcAft>
        <a:buNone/>
        <a:defRPr sz="1800" b="0" kern="1200">
          <a:solidFill>
            <a:srgbClr val="000000"/>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2pPr>
      <a:lvl3pPr marL="914400" lvl="2"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3pPr>
      <a:lvl4pPr marL="1371600" lvl="3"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4pPr>
      <a:lvl5pPr marL="1828800" lvl="4"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5pPr>
      <a:lvl6pPr marL="2286000" lvl="5"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6pPr>
      <a:lvl7pPr marL="2743200" lvl="6"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7pPr>
      <a:lvl8pPr marL="3200400" lvl="7"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8pPr>
      <a:lvl9pPr marL="3657600" lvl="8" indent="0" algn="l" defTabSz="914400" eaLnBrk="1" fontAlgn="base" latinLnBrk="0" hangingPunct="1">
        <a:lnSpc>
          <a:spcPct val="100000"/>
        </a:lnSpc>
        <a:spcBef>
          <a:spcPct val="0"/>
        </a:spcBef>
        <a:spcAft>
          <a:spcPct val="0"/>
        </a:spcAft>
        <a:buNone/>
        <a:defRPr sz="1800" b="0" kern="1200">
          <a:solidFill>
            <a:srgbClr val="000000"/>
          </a:solidFill>
          <a:latin typeface="Arial" panose="020B0604020202020204" pitchFamily="34" charset="0"/>
          <a:ea typeface="微软雅黑" panose="020B0503020204020204" pitchFamily="34"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2022/11/14</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91.xml"/><Relationship Id="rId7" Type="http://schemas.openxmlformats.org/officeDocument/2006/relationships/image" Target="../media/image17.png"/><Relationship Id="rId2" Type="http://schemas.openxmlformats.org/officeDocument/2006/relationships/tags" Target="../tags/tag390.xml"/><Relationship Id="rId1" Type="http://schemas.openxmlformats.org/officeDocument/2006/relationships/tags" Target="../tags/tag389.xml"/><Relationship Id="rId6" Type="http://schemas.openxmlformats.org/officeDocument/2006/relationships/slideLayout" Target="../slideLayouts/slideLayout37.xml"/><Relationship Id="rId5" Type="http://schemas.openxmlformats.org/officeDocument/2006/relationships/tags" Target="../tags/tag393.xml"/><Relationship Id="rId4" Type="http://schemas.openxmlformats.org/officeDocument/2006/relationships/tags" Target="../tags/tag392.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slideLayout" Target="../slideLayouts/slideLayout37.xml"/><Relationship Id="rId1" Type="http://schemas.openxmlformats.org/officeDocument/2006/relationships/tags" Target="../tags/tag394.xml"/><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3" Type="http://schemas.openxmlformats.org/officeDocument/2006/relationships/tags" Target="../tags/tag407.xml"/><Relationship Id="rId18" Type="http://schemas.openxmlformats.org/officeDocument/2006/relationships/tags" Target="../tags/tag412.xml"/><Relationship Id="rId26" Type="http://schemas.openxmlformats.org/officeDocument/2006/relationships/tags" Target="../tags/tag420.xml"/><Relationship Id="rId39" Type="http://schemas.openxmlformats.org/officeDocument/2006/relationships/tags" Target="../tags/tag433.xml"/><Relationship Id="rId21" Type="http://schemas.openxmlformats.org/officeDocument/2006/relationships/tags" Target="../tags/tag415.xml"/><Relationship Id="rId34" Type="http://schemas.openxmlformats.org/officeDocument/2006/relationships/tags" Target="../tags/tag428.xml"/><Relationship Id="rId42" Type="http://schemas.openxmlformats.org/officeDocument/2006/relationships/tags" Target="../tags/tag436.xml"/><Relationship Id="rId7" Type="http://schemas.openxmlformats.org/officeDocument/2006/relationships/tags" Target="../tags/tag401.xml"/><Relationship Id="rId2" Type="http://schemas.openxmlformats.org/officeDocument/2006/relationships/tags" Target="../tags/tag396.xml"/><Relationship Id="rId16" Type="http://schemas.openxmlformats.org/officeDocument/2006/relationships/tags" Target="../tags/tag410.xml"/><Relationship Id="rId29" Type="http://schemas.openxmlformats.org/officeDocument/2006/relationships/tags" Target="../tags/tag423.xml"/><Relationship Id="rId1" Type="http://schemas.openxmlformats.org/officeDocument/2006/relationships/tags" Target="../tags/tag395.xml"/><Relationship Id="rId6" Type="http://schemas.openxmlformats.org/officeDocument/2006/relationships/tags" Target="../tags/tag400.xml"/><Relationship Id="rId11" Type="http://schemas.openxmlformats.org/officeDocument/2006/relationships/tags" Target="../tags/tag405.xml"/><Relationship Id="rId24" Type="http://schemas.openxmlformats.org/officeDocument/2006/relationships/tags" Target="../tags/tag418.xml"/><Relationship Id="rId32" Type="http://schemas.openxmlformats.org/officeDocument/2006/relationships/tags" Target="../tags/tag426.xml"/><Relationship Id="rId37" Type="http://schemas.openxmlformats.org/officeDocument/2006/relationships/tags" Target="../tags/tag431.xml"/><Relationship Id="rId40" Type="http://schemas.openxmlformats.org/officeDocument/2006/relationships/tags" Target="../tags/tag434.xml"/><Relationship Id="rId45" Type="http://schemas.openxmlformats.org/officeDocument/2006/relationships/image" Target="../media/image23.jpeg"/><Relationship Id="rId5" Type="http://schemas.openxmlformats.org/officeDocument/2006/relationships/tags" Target="../tags/tag399.xml"/><Relationship Id="rId15" Type="http://schemas.openxmlformats.org/officeDocument/2006/relationships/tags" Target="../tags/tag409.xml"/><Relationship Id="rId23" Type="http://schemas.openxmlformats.org/officeDocument/2006/relationships/tags" Target="../tags/tag417.xml"/><Relationship Id="rId28" Type="http://schemas.openxmlformats.org/officeDocument/2006/relationships/tags" Target="../tags/tag422.xml"/><Relationship Id="rId36" Type="http://schemas.openxmlformats.org/officeDocument/2006/relationships/tags" Target="../tags/tag430.xml"/><Relationship Id="rId10" Type="http://schemas.openxmlformats.org/officeDocument/2006/relationships/tags" Target="../tags/tag404.xml"/><Relationship Id="rId19" Type="http://schemas.openxmlformats.org/officeDocument/2006/relationships/tags" Target="../tags/tag413.xml"/><Relationship Id="rId31" Type="http://schemas.openxmlformats.org/officeDocument/2006/relationships/tags" Target="../tags/tag425.xml"/><Relationship Id="rId44" Type="http://schemas.openxmlformats.org/officeDocument/2006/relationships/image" Target="../media/image22.png"/><Relationship Id="rId4" Type="http://schemas.openxmlformats.org/officeDocument/2006/relationships/tags" Target="../tags/tag398.xml"/><Relationship Id="rId9" Type="http://schemas.openxmlformats.org/officeDocument/2006/relationships/tags" Target="../tags/tag403.xml"/><Relationship Id="rId14" Type="http://schemas.openxmlformats.org/officeDocument/2006/relationships/tags" Target="../tags/tag408.xml"/><Relationship Id="rId22" Type="http://schemas.openxmlformats.org/officeDocument/2006/relationships/tags" Target="../tags/tag416.xml"/><Relationship Id="rId27" Type="http://schemas.openxmlformats.org/officeDocument/2006/relationships/tags" Target="../tags/tag421.xml"/><Relationship Id="rId30" Type="http://schemas.openxmlformats.org/officeDocument/2006/relationships/tags" Target="../tags/tag424.xml"/><Relationship Id="rId35" Type="http://schemas.openxmlformats.org/officeDocument/2006/relationships/tags" Target="../tags/tag429.xml"/><Relationship Id="rId43" Type="http://schemas.openxmlformats.org/officeDocument/2006/relationships/slideLayout" Target="../slideLayouts/slideLayout37.xml"/><Relationship Id="rId8" Type="http://schemas.openxmlformats.org/officeDocument/2006/relationships/tags" Target="../tags/tag402.xml"/><Relationship Id="rId3" Type="http://schemas.openxmlformats.org/officeDocument/2006/relationships/tags" Target="../tags/tag397.xml"/><Relationship Id="rId12" Type="http://schemas.openxmlformats.org/officeDocument/2006/relationships/tags" Target="../tags/tag406.xml"/><Relationship Id="rId17" Type="http://schemas.openxmlformats.org/officeDocument/2006/relationships/tags" Target="../tags/tag411.xml"/><Relationship Id="rId25" Type="http://schemas.openxmlformats.org/officeDocument/2006/relationships/tags" Target="../tags/tag419.xml"/><Relationship Id="rId33" Type="http://schemas.openxmlformats.org/officeDocument/2006/relationships/tags" Target="../tags/tag427.xml"/><Relationship Id="rId38" Type="http://schemas.openxmlformats.org/officeDocument/2006/relationships/tags" Target="../tags/tag432.xml"/><Relationship Id="rId20" Type="http://schemas.openxmlformats.org/officeDocument/2006/relationships/tags" Target="../tags/tag414.xml"/><Relationship Id="rId41" Type="http://schemas.openxmlformats.org/officeDocument/2006/relationships/tags" Target="../tags/tag43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438.xml"/><Relationship Id="rId1" Type="http://schemas.openxmlformats.org/officeDocument/2006/relationships/tags" Target="../tags/tag43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tags" Target="../tags/tag446.xml"/><Relationship Id="rId13" Type="http://schemas.openxmlformats.org/officeDocument/2006/relationships/tags" Target="../tags/tag451.xml"/><Relationship Id="rId18" Type="http://schemas.openxmlformats.org/officeDocument/2006/relationships/slideLayout" Target="../slideLayouts/slideLayout48.xml"/><Relationship Id="rId3" Type="http://schemas.openxmlformats.org/officeDocument/2006/relationships/tags" Target="../tags/tag441.xml"/><Relationship Id="rId7" Type="http://schemas.openxmlformats.org/officeDocument/2006/relationships/tags" Target="../tags/tag445.xml"/><Relationship Id="rId12" Type="http://schemas.openxmlformats.org/officeDocument/2006/relationships/tags" Target="../tags/tag450.xml"/><Relationship Id="rId17" Type="http://schemas.openxmlformats.org/officeDocument/2006/relationships/tags" Target="../tags/tag455.xml"/><Relationship Id="rId2" Type="http://schemas.openxmlformats.org/officeDocument/2006/relationships/tags" Target="../tags/tag440.xml"/><Relationship Id="rId16" Type="http://schemas.openxmlformats.org/officeDocument/2006/relationships/tags" Target="../tags/tag454.xml"/><Relationship Id="rId1" Type="http://schemas.openxmlformats.org/officeDocument/2006/relationships/tags" Target="../tags/tag439.xml"/><Relationship Id="rId6" Type="http://schemas.openxmlformats.org/officeDocument/2006/relationships/tags" Target="../tags/tag444.xml"/><Relationship Id="rId11" Type="http://schemas.openxmlformats.org/officeDocument/2006/relationships/tags" Target="../tags/tag449.xml"/><Relationship Id="rId5" Type="http://schemas.openxmlformats.org/officeDocument/2006/relationships/tags" Target="../tags/tag443.xml"/><Relationship Id="rId15" Type="http://schemas.openxmlformats.org/officeDocument/2006/relationships/tags" Target="../tags/tag453.xml"/><Relationship Id="rId10" Type="http://schemas.openxmlformats.org/officeDocument/2006/relationships/tags" Target="../tags/tag448.xml"/><Relationship Id="rId4" Type="http://schemas.openxmlformats.org/officeDocument/2006/relationships/tags" Target="../tags/tag442.xml"/><Relationship Id="rId9" Type="http://schemas.openxmlformats.org/officeDocument/2006/relationships/tags" Target="../tags/tag447.xml"/><Relationship Id="rId14" Type="http://schemas.openxmlformats.org/officeDocument/2006/relationships/tags" Target="../tags/tag45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tags" Target="../tags/tag457.xml"/><Relationship Id="rId1" Type="http://schemas.openxmlformats.org/officeDocument/2006/relationships/tags" Target="../tags/tag456.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tags" Target="../tags/tag459.xml"/><Relationship Id="rId1" Type="http://schemas.openxmlformats.org/officeDocument/2006/relationships/tags" Target="../tags/tag458.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jpe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jpe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slideLayout" Target="../slideLayouts/slideLayout37.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tags" Target="../tags/tag460.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tif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jpeg"/><Relationship Id="rId22" Type="http://schemas.openxmlformats.org/officeDocument/2006/relationships/image" Target="../media/image46.png"/><Relationship Id="rId27"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37.xml"/><Relationship Id="rId1" Type="http://schemas.openxmlformats.org/officeDocument/2006/relationships/tags" Target="../tags/tag461.xml"/></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464.xml"/><Relationship Id="rId7" Type="http://schemas.openxmlformats.org/officeDocument/2006/relationships/image" Target="../media/image56.png"/><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image" Target="../media/image55.GIF"/><Relationship Id="rId5" Type="http://schemas.openxmlformats.org/officeDocument/2006/relationships/slideLayout" Target="../slideLayouts/slideLayout37.xml"/><Relationship Id="rId4" Type="http://schemas.openxmlformats.org/officeDocument/2006/relationships/tags" Target="../tags/tag465.xml"/></Relationships>
</file>

<file path=ppt/slides/_rels/slide2.xml.rels><?xml version="1.0" encoding="UTF-8" standalone="yes"?>
<Relationships xmlns="http://schemas.openxmlformats.org/package/2006/relationships"><Relationship Id="rId8" Type="http://schemas.openxmlformats.org/officeDocument/2006/relationships/tags" Target="../tags/tag297.xml"/><Relationship Id="rId13" Type="http://schemas.openxmlformats.org/officeDocument/2006/relationships/tags" Target="../tags/tag302.xml"/><Relationship Id="rId18" Type="http://schemas.openxmlformats.org/officeDocument/2006/relationships/tags" Target="../tags/tag307.xml"/><Relationship Id="rId3" Type="http://schemas.openxmlformats.org/officeDocument/2006/relationships/tags" Target="../tags/tag292.xml"/><Relationship Id="rId21" Type="http://schemas.openxmlformats.org/officeDocument/2006/relationships/tags" Target="../tags/tag310.xml"/><Relationship Id="rId7" Type="http://schemas.openxmlformats.org/officeDocument/2006/relationships/tags" Target="../tags/tag296.xml"/><Relationship Id="rId12" Type="http://schemas.openxmlformats.org/officeDocument/2006/relationships/tags" Target="../tags/tag301.xml"/><Relationship Id="rId17" Type="http://schemas.openxmlformats.org/officeDocument/2006/relationships/tags" Target="../tags/tag306.xml"/><Relationship Id="rId2" Type="http://schemas.openxmlformats.org/officeDocument/2006/relationships/tags" Target="../tags/tag291.xml"/><Relationship Id="rId16" Type="http://schemas.openxmlformats.org/officeDocument/2006/relationships/tags" Target="../tags/tag305.xml"/><Relationship Id="rId20" Type="http://schemas.openxmlformats.org/officeDocument/2006/relationships/tags" Target="../tags/tag309.xml"/><Relationship Id="rId1" Type="http://schemas.openxmlformats.org/officeDocument/2006/relationships/tags" Target="../tags/tag290.xml"/><Relationship Id="rId6" Type="http://schemas.openxmlformats.org/officeDocument/2006/relationships/tags" Target="../tags/tag295.xml"/><Relationship Id="rId11" Type="http://schemas.openxmlformats.org/officeDocument/2006/relationships/tags" Target="../tags/tag300.xml"/><Relationship Id="rId24" Type="http://schemas.openxmlformats.org/officeDocument/2006/relationships/image" Target="../media/image10.jpeg"/><Relationship Id="rId5" Type="http://schemas.openxmlformats.org/officeDocument/2006/relationships/tags" Target="../tags/tag294.xml"/><Relationship Id="rId15" Type="http://schemas.openxmlformats.org/officeDocument/2006/relationships/tags" Target="../tags/tag304.xml"/><Relationship Id="rId23" Type="http://schemas.openxmlformats.org/officeDocument/2006/relationships/notesSlide" Target="../notesSlides/notesSlide2.xml"/><Relationship Id="rId10" Type="http://schemas.openxmlformats.org/officeDocument/2006/relationships/tags" Target="../tags/tag299.xml"/><Relationship Id="rId19" Type="http://schemas.openxmlformats.org/officeDocument/2006/relationships/tags" Target="../tags/tag308.xml"/><Relationship Id="rId4" Type="http://schemas.openxmlformats.org/officeDocument/2006/relationships/tags" Target="../tags/tag293.xml"/><Relationship Id="rId9" Type="http://schemas.openxmlformats.org/officeDocument/2006/relationships/tags" Target="../tags/tag298.xml"/><Relationship Id="rId14" Type="http://schemas.openxmlformats.org/officeDocument/2006/relationships/tags" Target="../tags/tag303.xml"/><Relationship Id="rId22"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37.xml"/><Relationship Id="rId1" Type="http://schemas.openxmlformats.org/officeDocument/2006/relationships/tags" Target="../tags/tag466.xml"/></Relationships>
</file>

<file path=ppt/slides/_rels/slide21.xml.rels><?xml version="1.0" encoding="UTF-8" standalone="yes"?>
<Relationships xmlns="http://schemas.openxmlformats.org/package/2006/relationships"><Relationship Id="rId8" Type="http://schemas.openxmlformats.org/officeDocument/2006/relationships/tags" Target="../tags/tag474.xml"/><Relationship Id="rId3" Type="http://schemas.openxmlformats.org/officeDocument/2006/relationships/tags" Target="../tags/tag469.xml"/><Relationship Id="rId7" Type="http://schemas.openxmlformats.org/officeDocument/2006/relationships/tags" Target="../tags/tag473.xml"/><Relationship Id="rId12" Type="http://schemas.openxmlformats.org/officeDocument/2006/relationships/image" Target="../media/image10.jpeg"/><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tags" Target="../tags/tag472.xml"/><Relationship Id="rId11" Type="http://schemas.openxmlformats.org/officeDocument/2006/relationships/notesSlide" Target="../notesSlides/notesSlide4.xml"/><Relationship Id="rId5" Type="http://schemas.openxmlformats.org/officeDocument/2006/relationships/tags" Target="../tags/tag471.xml"/><Relationship Id="rId10" Type="http://schemas.openxmlformats.org/officeDocument/2006/relationships/slideLayout" Target="../slideLayouts/slideLayout3.xml"/><Relationship Id="rId4" Type="http://schemas.openxmlformats.org/officeDocument/2006/relationships/tags" Target="../tags/tag470.xml"/><Relationship Id="rId9" Type="http://schemas.openxmlformats.org/officeDocument/2006/relationships/tags" Target="../tags/tag4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ags" Target="../tags/tag476.xml"/></Relationships>
</file>

<file path=ppt/slides/_rels/slide25.xml.rels><?xml version="1.0" encoding="UTF-8" standalone="yes"?>
<Relationships xmlns="http://schemas.openxmlformats.org/package/2006/relationships"><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tags" Target="../tags/tag477.xml"/><Relationship Id="rId4"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481.xml"/><Relationship Id="rId1" Type="http://schemas.openxmlformats.org/officeDocument/2006/relationships/tags" Target="../tags/tag48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ags" Target="../tags/tag482.xml"/></Relationships>
</file>

<file path=ppt/slides/_rels/slide28.xml.rels><?xml version="1.0" encoding="UTF-8" standalone="yes"?>
<Relationships xmlns="http://schemas.openxmlformats.org/package/2006/relationships"><Relationship Id="rId8" Type="http://schemas.openxmlformats.org/officeDocument/2006/relationships/tags" Target="../tags/tag490.xml"/><Relationship Id="rId3" Type="http://schemas.openxmlformats.org/officeDocument/2006/relationships/tags" Target="../tags/tag485.xml"/><Relationship Id="rId7" Type="http://schemas.openxmlformats.org/officeDocument/2006/relationships/tags" Target="../tags/tag489.xml"/><Relationship Id="rId12" Type="http://schemas.openxmlformats.org/officeDocument/2006/relationships/image" Target="../media/image10.jpeg"/><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tags" Target="../tags/tag488.xml"/><Relationship Id="rId11" Type="http://schemas.openxmlformats.org/officeDocument/2006/relationships/notesSlide" Target="../notesSlides/notesSlide5.xml"/><Relationship Id="rId5" Type="http://schemas.openxmlformats.org/officeDocument/2006/relationships/tags" Target="../tags/tag487.xml"/><Relationship Id="rId10" Type="http://schemas.openxmlformats.org/officeDocument/2006/relationships/slideLayout" Target="../slideLayouts/slideLayout3.xml"/><Relationship Id="rId4" Type="http://schemas.openxmlformats.org/officeDocument/2006/relationships/tags" Target="../tags/tag486.xml"/><Relationship Id="rId9" Type="http://schemas.openxmlformats.org/officeDocument/2006/relationships/tags" Target="../tags/tag49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ags" Target="../tags/tag492.xml"/></Relationships>
</file>

<file path=ppt/slides/_rels/slide3.xml.rels><?xml version="1.0" encoding="UTF-8" standalone="yes"?>
<Relationships xmlns="http://schemas.openxmlformats.org/package/2006/relationships"><Relationship Id="rId8" Type="http://schemas.openxmlformats.org/officeDocument/2006/relationships/tags" Target="../tags/tag318.xml"/><Relationship Id="rId3" Type="http://schemas.openxmlformats.org/officeDocument/2006/relationships/tags" Target="../tags/tag313.xml"/><Relationship Id="rId7" Type="http://schemas.openxmlformats.org/officeDocument/2006/relationships/tags" Target="../tags/tag317.xml"/><Relationship Id="rId12" Type="http://schemas.openxmlformats.org/officeDocument/2006/relationships/image" Target="../media/image10.jpe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tags" Target="../tags/tag316.xml"/><Relationship Id="rId11" Type="http://schemas.openxmlformats.org/officeDocument/2006/relationships/notesSlide" Target="../notesSlides/notesSlide3.xml"/><Relationship Id="rId5" Type="http://schemas.openxmlformats.org/officeDocument/2006/relationships/tags" Target="../tags/tag315.xml"/><Relationship Id="rId10" Type="http://schemas.openxmlformats.org/officeDocument/2006/relationships/slideLayout" Target="../slideLayouts/slideLayout3.xml"/><Relationship Id="rId4" Type="http://schemas.openxmlformats.org/officeDocument/2006/relationships/tags" Target="../tags/tag314.xml"/><Relationship Id="rId9" Type="http://schemas.openxmlformats.org/officeDocument/2006/relationships/tags" Target="../tags/tag319.xml"/></Relationships>
</file>

<file path=ppt/slides/_rels/slide30.xml.rels><?xml version="1.0" encoding="UTF-8" standalone="yes"?>
<Relationships xmlns="http://schemas.openxmlformats.org/package/2006/relationships"><Relationship Id="rId8" Type="http://schemas.openxmlformats.org/officeDocument/2006/relationships/tags" Target="../tags/tag500.xml"/><Relationship Id="rId3" Type="http://schemas.openxmlformats.org/officeDocument/2006/relationships/tags" Target="../tags/tag495.xml"/><Relationship Id="rId7" Type="http://schemas.openxmlformats.org/officeDocument/2006/relationships/tags" Target="../tags/tag499.xml"/><Relationship Id="rId12" Type="http://schemas.openxmlformats.org/officeDocument/2006/relationships/image" Target="../media/image10.jpeg"/><Relationship Id="rId2" Type="http://schemas.openxmlformats.org/officeDocument/2006/relationships/tags" Target="../tags/tag494.xml"/><Relationship Id="rId1" Type="http://schemas.openxmlformats.org/officeDocument/2006/relationships/tags" Target="../tags/tag493.xml"/><Relationship Id="rId6" Type="http://schemas.openxmlformats.org/officeDocument/2006/relationships/tags" Target="../tags/tag498.xml"/><Relationship Id="rId11" Type="http://schemas.openxmlformats.org/officeDocument/2006/relationships/notesSlide" Target="../notesSlides/notesSlide6.xml"/><Relationship Id="rId5" Type="http://schemas.openxmlformats.org/officeDocument/2006/relationships/tags" Target="../tags/tag497.xml"/><Relationship Id="rId10" Type="http://schemas.openxmlformats.org/officeDocument/2006/relationships/slideLayout" Target="../slideLayouts/slideLayout3.xml"/><Relationship Id="rId4" Type="http://schemas.openxmlformats.org/officeDocument/2006/relationships/tags" Target="../tags/tag496.xml"/><Relationship Id="rId9" Type="http://schemas.openxmlformats.org/officeDocument/2006/relationships/tags" Target="../tags/tag501.xml"/></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504.xml"/><Relationship Id="rId7" Type="http://schemas.openxmlformats.org/officeDocument/2006/relationships/image" Target="../media/image64.png"/><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notesSlide" Target="../notesSlides/notesSlide7.xml"/><Relationship Id="rId5" Type="http://schemas.openxmlformats.org/officeDocument/2006/relationships/slideLayout" Target="../slideLayouts/slideLayout31.xml"/><Relationship Id="rId4" Type="http://schemas.openxmlformats.org/officeDocument/2006/relationships/tags" Target="../tags/tag505.xml"/></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tags" Target="../tags/tag508.xml"/><Relationship Id="rId7" Type="http://schemas.openxmlformats.org/officeDocument/2006/relationships/slideLayout" Target="../slideLayouts/slideLayout31.xml"/><Relationship Id="rId12" Type="http://schemas.openxmlformats.org/officeDocument/2006/relationships/image" Target="../media/image70.svg"/><Relationship Id="rId2" Type="http://schemas.openxmlformats.org/officeDocument/2006/relationships/tags" Target="../tags/tag507.xml"/><Relationship Id="rId1" Type="http://schemas.openxmlformats.org/officeDocument/2006/relationships/tags" Target="../tags/tag506.xml"/><Relationship Id="rId6" Type="http://schemas.openxmlformats.org/officeDocument/2006/relationships/tags" Target="../tags/tag511.xml"/><Relationship Id="rId11" Type="http://schemas.openxmlformats.org/officeDocument/2006/relationships/image" Target="../media/image69.png"/><Relationship Id="rId5" Type="http://schemas.openxmlformats.org/officeDocument/2006/relationships/tags" Target="../tags/tag510.xml"/><Relationship Id="rId10" Type="http://schemas.openxmlformats.org/officeDocument/2006/relationships/image" Target="../media/image68.svg"/><Relationship Id="rId4" Type="http://schemas.openxmlformats.org/officeDocument/2006/relationships/tags" Target="../tags/tag509.xml"/><Relationship Id="rId9" Type="http://schemas.openxmlformats.org/officeDocument/2006/relationships/image" Target="../media/image67.png"/><Relationship Id="rId14" Type="http://schemas.openxmlformats.org/officeDocument/2006/relationships/image" Target="../media/image72.sv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31.xml"/><Relationship Id="rId4" Type="http://schemas.openxmlformats.org/officeDocument/2006/relationships/image" Target="../media/image78.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513.xml"/><Relationship Id="rId1" Type="http://schemas.openxmlformats.org/officeDocument/2006/relationships/tags" Target="../tags/tag512.xml"/></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516.xml"/><Relationship Id="rId7" Type="http://schemas.openxmlformats.org/officeDocument/2006/relationships/image" Target="../media/image79.jpeg"/><Relationship Id="rId2" Type="http://schemas.openxmlformats.org/officeDocument/2006/relationships/tags" Target="../tags/tag515.xml"/><Relationship Id="rId1" Type="http://schemas.openxmlformats.org/officeDocument/2006/relationships/tags" Target="../tags/tag514.xml"/><Relationship Id="rId6" Type="http://schemas.openxmlformats.org/officeDocument/2006/relationships/notesSlide" Target="../notesSlides/notesSlide10.xml"/><Relationship Id="rId5" Type="http://schemas.openxmlformats.org/officeDocument/2006/relationships/slideLayout" Target="../slideLayouts/slideLayout31.xml"/><Relationship Id="rId10" Type="http://schemas.openxmlformats.org/officeDocument/2006/relationships/image" Target="../media/image82.png"/><Relationship Id="rId4" Type="http://schemas.openxmlformats.org/officeDocument/2006/relationships/tags" Target="../tags/tag517.xml"/><Relationship Id="rId9" Type="http://schemas.openxmlformats.org/officeDocument/2006/relationships/image" Target="../media/image81.jpe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7.xml"/><Relationship Id="rId5" Type="http://schemas.openxmlformats.org/officeDocument/2006/relationships/image" Target="../media/image86.png"/><Relationship Id="rId4" Type="http://schemas.openxmlformats.org/officeDocument/2006/relationships/image" Target="../media/image85.jpeg"/></Relationships>
</file>

<file path=ppt/slides/_rels/slide39.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96.jpeg"/><Relationship Id="rId3" Type="http://schemas.openxmlformats.org/officeDocument/2006/relationships/slideLayout" Target="../slideLayouts/slideLayout33.xml"/><Relationship Id="rId7" Type="http://schemas.openxmlformats.org/officeDocument/2006/relationships/image" Target="../media/image90.jpeg"/><Relationship Id="rId12" Type="http://schemas.openxmlformats.org/officeDocument/2006/relationships/image" Target="../media/image95.jpeg"/><Relationship Id="rId2" Type="http://schemas.openxmlformats.org/officeDocument/2006/relationships/tags" Target="../tags/tag519.xml"/><Relationship Id="rId16" Type="http://schemas.openxmlformats.org/officeDocument/2006/relationships/image" Target="../media/image99.png"/><Relationship Id="rId1" Type="http://schemas.openxmlformats.org/officeDocument/2006/relationships/tags" Target="../tags/tag518.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jpeg"/><Relationship Id="rId14" Type="http://schemas.openxmlformats.org/officeDocument/2006/relationships/image" Target="../media/image9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ags" Target="../tags/tag320.xml"/></Relationships>
</file>

<file path=ppt/slides/_rels/slide40.xml.rels><?xml version="1.0" encoding="UTF-8" standalone="yes"?>
<Relationships xmlns="http://schemas.openxmlformats.org/package/2006/relationships"><Relationship Id="rId13" Type="http://schemas.openxmlformats.org/officeDocument/2006/relationships/tags" Target="../tags/tag532.xml"/><Relationship Id="rId18" Type="http://schemas.openxmlformats.org/officeDocument/2006/relationships/tags" Target="../tags/tag537.xml"/><Relationship Id="rId26" Type="http://schemas.openxmlformats.org/officeDocument/2006/relationships/tags" Target="../tags/tag545.xml"/><Relationship Id="rId3" Type="http://schemas.openxmlformats.org/officeDocument/2006/relationships/tags" Target="../tags/tag522.xml"/><Relationship Id="rId21" Type="http://schemas.openxmlformats.org/officeDocument/2006/relationships/tags" Target="../tags/tag540.xml"/><Relationship Id="rId34" Type="http://schemas.openxmlformats.org/officeDocument/2006/relationships/slideLayout" Target="../slideLayouts/slideLayout37.xml"/><Relationship Id="rId7" Type="http://schemas.openxmlformats.org/officeDocument/2006/relationships/tags" Target="../tags/tag526.xml"/><Relationship Id="rId12" Type="http://schemas.openxmlformats.org/officeDocument/2006/relationships/tags" Target="../tags/tag531.xml"/><Relationship Id="rId17" Type="http://schemas.openxmlformats.org/officeDocument/2006/relationships/tags" Target="../tags/tag536.xml"/><Relationship Id="rId25" Type="http://schemas.openxmlformats.org/officeDocument/2006/relationships/tags" Target="../tags/tag544.xml"/><Relationship Id="rId33" Type="http://schemas.openxmlformats.org/officeDocument/2006/relationships/tags" Target="../tags/tag552.xml"/><Relationship Id="rId2" Type="http://schemas.openxmlformats.org/officeDocument/2006/relationships/tags" Target="../tags/tag521.xml"/><Relationship Id="rId16" Type="http://schemas.openxmlformats.org/officeDocument/2006/relationships/tags" Target="../tags/tag535.xml"/><Relationship Id="rId20" Type="http://schemas.openxmlformats.org/officeDocument/2006/relationships/tags" Target="../tags/tag539.xml"/><Relationship Id="rId29" Type="http://schemas.openxmlformats.org/officeDocument/2006/relationships/tags" Target="../tags/tag548.xml"/><Relationship Id="rId1" Type="http://schemas.openxmlformats.org/officeDocument/2006/relationships/tags" Target="../tags/tag520.xml"/><Relationship Id="rId6" Type="http://schemas.openxmlformats.org/officeDocument/2006/relationships/tags" Target="../tags/tag525.xml"/><Relationship Id="rId11" Type="http://schemas.openxmlformats.org/officeDocument/2006/relationships/tags" Target="../tags/tag530.xml"/><Relationship Id="rId24" Type="http://schemas.openxmlformats.org/officeDocument/2006/relationships/tags" Target="../tags/tag543.xml"/><Relationship Id="rId32" Type="http://schemas.openxmlformats.org/officeDocument/2006/relationships/tags" Target="../tags/tag551.xml"/><Relationship Id="rId5" Type="http://schemas.openxmlformats.org/officeDocument/2006/relationships/tags" Target="../tags/tag524.xml"/><Relationship Id="rId15" Type="http://schemas.openxmlformats.org/officeDocument/2006/relationships/tags" Target="../tags/tag534.xml"/><Relationship Id="rId23" Type="http://schemas.openxmlformats.org/officeDocument/2006/relationships/tags" Target="../tags/tag542.xml"/><Relationship Id="rId28" Type="http://schemas.openxmlformats.org/officeDocument/2006/relationships/tags" Target="../tags/tag547.xml"/><Relationship Id="rId10" Type="http://schemas.openxmlformats.org/officeDocument/2006/relationships/tags" Target="../tags/tag529.xml"/><Relationship Id="rId19" Type="http://schemas.openxmlformats.org/officeDocument/2006/relationships/tags" Target="../tags/tag538.xml"/><Relationship Id="rId31" Type="http://schemas.openxmlformats.org/officeDocument/2006/relationships/tags" Target="../tags/tag550.xml"/><Relationship Id="rId4" Type="http://schemas.openxmlformats.org/officeDocument/2006/relationships/tags" Target="../tags/tag523.xml"/><Relationship Id="rId9" Type="http://schemas.openxmlformats.org/officeDocument/2006/relationships/tags" Target="../tags/tag528.xml"/><Relationship Id="rId14" Type="http://schemas.openxmlformats.org/officeDocument/2006/relationships/tags" Target="../tags/tag533.xml"/><Relationship Id="rId22" Type="http://schemas.openxmlformats.org/officeDocument/2006/relationships/tags" Target="../tags/tag541.xml"/><Relationship Id="rId27" Type="http://schemas.openxmlformats.org/officeDocument/2006/relationships/tags" Target="../tags/tag546.xml"/><Relationship Id="rId30" Type="http://schemas.openxmlformats.org/officeDocument/2006/relationships/tags" Target="../tags/tag549.xml"/><Relationship Id="rId8" Type="http://schemas.openxmlformats.org/officeDocument/2006/relationships/tags" Target="../tags/tag52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54.xml"/><Relationship Id="rId1" Type="http://schemas.openxmlformats.org/officeDocument/2006/relationships/tags" Target="../tags/tag5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18" Type="http://schemas.openxmlformats.org/officeDocument/2006/relationships/tags" Target="../tags/tag338.xml"/><Relationship Id="rId26" Type="http://schemas.openxmlformats.org/officeDocument/2006/relationships/slideLayout" Target="../slideLayouts/slideLayout37.xml"/><Relationship Id="rId3" Type="http://schemas.openxmlformats.org/officeDocument/2006/relationships/tags" Target="../tags/tag323.xml"/><Relationship Id="rId21" Type="http://schemas.openxmlformats.org/officeDocument/2006/relationships/tags" Target="../tags/tag341.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tags" Target="../tags/tag337.xml"/><Relationship Id="rId25" Type="http://schemas.openxmlformats.org/officeDocument/2006/relationships/tags" Target="../tags/tag345.xml"/><Relationship Id="rId2" Type="http://schemas.openxmlformats.org/officeDocument/2006/relationships/tags" Target="../tags/tag322.xml"/><Relationship Id="rId16" Type="http://schemas.openxmlformats.org/officeDocument/2006/relationships/tags" Target="../tags/tag336.xml"/><Relationship Id="rId20" Type="http://schemas.openxmlformats.org/officeDocument/2006/relationships/tags" Target="../tags/tag340.xml"/><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24" Type="http://schemas.openxmlformats.org/officeDocument/2006/relationships/tags" Target="../tags/tag344.xml"/><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tags" Target="../tags/tag343.xml"/><Relationship Id="rId10" Type="http://schemas.openxmlformats.org/officeDocument/2006/relationships/tags" Target="../tags/tag330.xml"/><Relationship Id="rId19" Type="http://schemas.openxmlformats.org/officeDocument/2006/relationships/tags" Target="../tags/tag339.xml"/><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tags" Target="../tags/tag342.xml"/></Relationships>
</file>

<file path=ppt/slides/_rels/slide7.xml.rels><?xml version="1.0" encoding="UTF-8" standalone="yes"?>
<Relationships xmlns="http://schemas.openxmlformats.org/package/2006/relationships"><Relationship Id="rId8" Type="http://schemas.openxmlformats.org/officeDocument/2006/relationships/tags" Target="../tags/tag353.xml"/><Relationship Id="rId13" Type="http://schemas.openxmlformats.org/officeDocument/2006/relationships/tags" Target="../tags/tag358.xml"/><Relationship Id="rId18" Type="http://schemas.openxmlformats.org/officeDocument/2006/relationships/tags" Target="../tags/tag363.xml"/><Relationship Id="rId3" Type="http://schemas.openxmlformats.org/officeDocument/2006/relationships/tags" Target="../tags/tag348.xml"/><Relationship Id="rId21" Type="http://schemas.openxmlformats.org/officeDocument/2006/relationships/tags" Target="../tags/tag366.xml"/><Relationship Id="rId7" Type="http://schemas.openxmlformats.org/officeDocument/2006/relationships/tags" Target="../tags/tag352.xml"/><Relationship Id="rId12" Type="http://schemas.openxmlformats.org/officeDocument/2006/relationships/tags" Target="../tags/tag357.xml"/><Relationship Id="rId17" Type="http://schemas.openxmlformats.org/officeDocument/2006/relationships/tags" Target="../tags/tag362.xml"/><Relationship Id="rId2" Type="http://schemas.openxmlformats.org/officeDocument/2006/relationships/tags" Target="../tags/tag347.xml"/><Relationship Id="rId16" Type="http://schemas.openxmlformats.org/officeDocument/2006/relationships/tags" Target="../tags/tag361.xml"/><Relationship Id="rId20" Type="http://schemas.openxmlformats.org/officeDocument/2006/relationships/tags" Target="../tags/tag365.xml"/><Relationship Id="rId1" Type="http://schemas.openxmlformats.org/officeDocument/2006/relationships/tags" Target="../tags/tag346.xml"/><Relationship Id="rId6" Type="http://schemas.openxmlformats.org/officeDocument/2006/relationships/tags" Target="../tags/tag351.xml"/><Relationship Id="rId11" Type="http://schemas.openxmlformats.org/officeDocument/2006/relationships/tags" Target="../tags/tag356.xml"/><Relationship Id="rId5" Type="http://schemas.openxmlformats.org/officeDocument/2006/relationships/tags" Target="../tags/tag350.xml"/><Relationship Id="rId15" Type="http://schemas.openxmlformats.org/officeDocument/2006/relationships/tags" Target="../tags/tag360.xml"/><Relationship Id="rId10" Type="http://schemas.openxmlformats.org/officeDocument/2006/relationships/tags" Target="../tags/tag355.xml"/><Relationship Id="rId19" Type="http://schemas.openxmlformats.org/officeDocument/2006/relationships/tags" Target="../tags/tag364.xml"/><Relationship Id="rId4" Type="http://schemas.openxmlformats.org/officeDocument/2006/relationships/tags" Target="../tags/tag349.xml"/><Relationship Id="rId9" Type="http://schemas.openxmlformats.org/officeDocument/2006/relationships/tags" Target="../tags/tag354.xml"/><Relationship Id="rId14" Type="http://schemas.openxmlformats.org/officeDocument/2006/relationships/tags" Target="../tags/tag359.xml"/><Relationship Id="rId22"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8" Type="http://schemas.openxmlformats.org/officeDocument/2006/relationships/tags" Target="../tags/tag374.xml"/><Relationship Id="rId3" Type="http://schemas.openxmlformats.org/officeDocument/2006/relationships/tags" Target="../tags/tag369.xml"/><Relationship Id="rId7" Type="http://schemas.openxmlformats.org/officeDocument/2006/relationships/tags" Target="../tags/tag373.xml"/><Relationship Id="rId12" Type="http://schemas.openxmlformats.org/officeDocument/2006/relationships/image" Target="../media/image11.jpeg"/><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slideLayout" Target="../slideLayouts/slideLayout37.xml"/><Relationship Id="rId5" Type="http://schemas.openxmlformats.org/officeDocument/2006/relationships/tags" Target="../tags/tag371.xml"/><Relationship Id="rId10" Type="http://schemas.openxmlformats.org/officeDocument/2006/relationships/tags" Target="../tags/tag376.xml"/><Relationship Id="rId4" Type="http://schemas.openxmlformats.org/officeDocument/2006/relationships/tags" Target="../tags/tag370.xml"/><Relationship Id="rId9" Type="http://schemas.openxmlformats.org/officeDocument/2006/relationships/tags" Target="../tags/tag375.xml"/></Relationships>
</file>

<file path=ppt/slides/_rels/slide9.xml.rels><?xml version="1.0" encoding="UTF-8" standalone="yes"?>
<Relationships xmlns="http://schemas.openxmlformats.org/package/2006/relationships"><Relationship Id="rId8" Type="http://schemas.openxmlformats.org/officeDocument/2006/relationships/tags" Target="../tags/tag384.xml"/><Relationship Id="rId13" Type="http://schemas.openxmlformats.org/officeDocument/2006/relationships/slideLayout" Target="../slideLayouts/slideLayout37.xml"/><Relationship Id="rId18" Type="http://schemas.openxmlformats.org/officeDocument/2006/relationships/image" Target="../media/image16.jpeg"/><Relationship Id="rId3" Type="http://schemas.openxmlformats.org/officeDocument/2006/relationships/tags" Target="../tags/tag379.xml"/><Relationship Id="rId7" Type="http://schemas.openxmlformats.org/officeDocument/2006/relationships/tags" Target="../tags/tag383.xml"/><Relationship Id="rId12" Type="http://schemas.openxmlformats.org/officeDocument/2006/relationships/tags" Target="../tags/tag388.xml"/><Relationship Id="rId17" Type="http://schemas.openxmlformats.org/officeDocument/2006/relationships/image" Target="../media/image15.jpeg"/><Relationship Id="rId2" Type="http://schemas.openxmlformats.org/officeDocument/2006/relationships/tags" Target="../tags/tag378.xml"/><Relationship Id="rId16" Type="http://schemas.openxmlformats.org/officeDocument/2006/relationships/image" Target="../media/image14.jpeg"/><Relationship Id="rId1" Type="http://schemas.openxmlformats.org/officeDocument/2006/relationships/tags" Target="../tags/tag377.xml"/><Relationship Id="rId6" Type="http://schemas.openxmlformats.org/officeDocument/2006/relationships/tags" Target="../tags/tag382.xml"/><Relationship Id="rId11" Type="http://schemas.openxmlformats.org/officeDocument/2006/relationships/tags" Target="../tags/tag387.xml"/><Relationship Id="rId5" Type="http://schemas.openxmlformats.org/officeDocument/2006/relationships/tags" Target="../tags/tag381.xml"/><Relationship Id="rId15" Type="http://schemas.openxmlformats.org/officeDocument/2006/relationships/image" Target="../media/image13.jpeg"/><Relationship Id="rId10" Type="http://schemas.openxmlformats.org/officeDocument/2006/relationships/tags" Target="../tags/tag386.xml"/><Relationship Id="rId4" Type="http://schemas.openxmlformats.org/officeDocument/2006/relationships/tags" Target="../tags/tag380.xml"/><Relationship Id="rId9" Type="http://schemas.openxmlformats.org/officeDocument/2006/relationships/tags" Target="../tags/tag385.xml"/><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rot="19630314" flipH="1">
            <a:off x="7313930" y="-1144905"/>
            <a:ext cx="5683885" cy="6417310"/>
          </a:xfrm>
          <a:prstGeom prst="rect">
            <a:avLst/>
          </a:prstGeom>
        </p:spPr>
      </p:pic>
      <p:sp>
        <p:nvSpPr>
          <p:cNvPr id="7" name="文本框 6"/>
          <p:cNvSpPr txBox="1"/>
          <p:nvPr/>
        </p:nvSpPr>
        <p:spPr>
          <a:xfrm>
            <a:off x="900973" y="1894420"/>
            <a:ext cx="10524490" cy="2971800"/>
          </a:xfrm>
          <a:prstGeom prst="rect">
            <a:avLst/>
          </a:prstGeom>
          <a:noFill/>
        </p:spPr>
        <p:txBody>
          <a:bodyPr wrap="square" rtlCol="0">
            <a:spAutoFit/>
          </a:bodyPr>
          <a:lstStyle/>
          <a:p>
            <a:pPr algn="ctr">
              <a:lnSpc>
                <a:spcPct val="120000"/>
              </a:lnSpc>
            </a:pPr>
            <a:r>
              <a:rPr lang="zh-CN" altLang="en-US" sz="5400" b="1" spc="360" dirty="0">
                <a:solidFill>
                  <a:schemeClr val="bg1"/>
                </a:solidFill>
                <a:latin typeface="微软雅黑" panose="020B0503020204020204" pitchFamily="34" charset="-122"/>
                <a:cs typeface="微软雅黑" panose="020B0503020204020204" pitchFamily="34" charset="-122"/>
                <a:sym typeface="+mn-ea"/>
              </a:rPr>
              <a:t>长沙市元宇宙研究院组建、运营</a:t>
            </a:r>
            <a:endParaRPr lang="en-US" altLang="zh-CN" sz="5400" b="1" spc="360" dirty="0">
              <a:solidFill>
                <a:schemeClr val="bg1"/>
              </a:solidFill>
              <a:latin typeface="微软雅黑" panose="020B0503020204020204" pitchFamily="34" charset="-122"/>
              <a:cs typeface="微软雅黑" panose="020B0503020204020204" pitchFamily="34" charset="-122"/>
              <a:sym typeface="+mn-ea"/>
            </a:endParaRPr>
          </a:p>
          <a:p>
            <a:pPr algn="ctr">
              <a:lnSpc>
                <a:spcPct val="120000"/>
              </a:lnSpc>
            </a:pPr>
            <a:r>
              <a:rPr lang="zh-CN" altLang="en-US" sz="5400" b="1" spc="36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汇报方案</a:t>
            </a:r>
          </a:p>
          <a:p>
            <a:pPr algn="ctr">
              <a:lnSpc>
                <a:spcPct val="120000"/>
              </a:lnSpc>
            </a:pPr>
            <a:endParaRPr lang="en-US" altLang="zh-CN" sz="2400" b="1" spc="36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20000"/>
              </a:lnSpc>
            </a:pPr>
            <a:r>
              <a:rPr lang="en-US" altLang="zh-CN" sz="2400" b="1" spc="36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2022</a:t>
            </a:r>
            <a:r>
              <a:rPr lang="zh-CN" altLang="en-US" sz="2400" b="1" spc="36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400" b="1" spc="36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b="1" spc="360" noProof="0" dirty="0">
                <a:ln>
                  <a:noFill/>
                </a:ln>
                <a:solidFill>
                  <a:schemeClr val="bg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月</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消费元宇宙之梅溪湖元宇宙国际会展中心平台</a:t>
            </a:r>
          </a:p>
        </p:txBody>
      </p:sp>
      <p:sp>
        <p:nvSpPr>
          <p:cNvPr id="10" name="矩形 9"/>
          <p:cNvSpPr/>
          <p:nvPr>
            <p:custDataLst>
              <p:tags r:id="rId2"/>
            </p:custDataLst>
          </p:nvPr>
        </p:nvSpPr>
        <p:spPr>
          <a:xfrm>
            <a:off x="469910" y="1837697"/>
            <a:ext cx="11264880" cy="4407528"/>
          </a:xfrm>
          <a:prstGeom prst="rect">
            <a:avLst/>
          </a:prstGeom>
          <a:solidFill>
            <a:schemeClr val="l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 name="文本框 11" descr="7b0a20202020227461726765744964223a202270726f636573734f6e6c696e6554657874426f78220a7d0a"/>
          <p:cNvSpPr txBox="1"/>
          <p:nvPr/>
        </p:nvSpPr>
        <p:spPr>
          <a:xfrm>
            <a:off x="341630" y="1066165"/>
            <a:ext cx="11567160" cy="829945"/>
          </a:xfrm>
          <a:prstGeom prst="rect">
            <a:avLst/>
          </a:prstGeom>
          <a:solidFill>
            <a:schemeClr val="tx2">
              <a:lumMod val="20000"/>
              <a:lumOff val="80000"/>
            </a:schemeClr>
          </a:solidFill>
          <a:ln>
            <a:solidFill>
              <a:srgbClr val="00B0F0"/>
            </a:solidFill>
          </a:ln>
          <a:effectLst>
            <a:outerShdw blurRad="50800" dist="38100" dir="5400000" algn="t" rotWithShape="0">
              <a:prstClr val="black">
                <a:alpha val="40000"/>
              </a:prstClr>
            </a:outerShdw>
          </a:effectLst>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梅溪湖元宇宙国际会展中心平台定位国内领先的特大型虚实结合的元宇宙文旅项目，它集元宇宙会展、元宇宙会议和元宇宙演唱会三大核心功能区与一体，可以支持</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500+</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虚拟人的互动。</a:t>
            </a:r>
            <a:endParaRPr kumimoji="0"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endParaRPr>
          </a:p>
        </p:txBody>
      </p:sp>
      <p:pic>
        <p:nvPicPr>
          <p:cNvPr id="13" name="图片 12"/>
          <p:cNvPicPr>
            <a:picLocks noChangeAspect="1"/>
          </p:cNvPicPr>
          <p:nvPr>
            <p:custDataLst>
              <p:tags r:id="rId3"/>
            </p:custDataLst>
          </p:nvPr>
        </p:nvPicPr>
        <p:blipFill>
          <a:blip r:embed="rId7"/>
          <a:srcRect l="7997" r="7997"/>
          <a:stretch>
            <a:fillRect/>
          </a:stretch>
        </p:blipFill>
        <p:spPr>
          <a:xfrm>
            <a:off x="340995" y="2402840"/>
            <a:ext cx="6650990" cy="4434205"/>
          </a:xfrm>
          <a:prstGeom prst="rect">
            <a:avLst/>
          </a:prstGeom>
        </p:spPr>
      </p:pic>
      <p:pic>
        <p:nvPicPr>
          <p:cNvPr id="14" name="图片 13"/>
          <p:cNvPicPr>
            <a:picLocks noChangeAspect="1"/>
          </p:cNvPicPr>
          <p:nvPr>
            <p:custDataLst>
              <p:tags r:id="rId4"/>
            </p:custDataLst>
          </p:nvPr>
        </p:nvPicPr>
        <p:blipFill>
          <a:blip r:embed="rId8"/>
          <a:srcRect t="8284" b="8284"/>
          <a:stretch>
            <a:fillRect/>
          </a:stretch>
        </p:blipFill>
        <p:spPr>
          <a:xfrm>
            <a:off x="7219315" y="4715510"/>
            <a:ext cx="4508500" cy="2110105"/>
          </a:xfrm>
          <a:prstGeom prst="rect">
            <a:avLst/>
          </a:prstGeom>
        </p:spPr>
      </p:pic>
      <p:pic>
        <p:nvPicPr>
          <p:cNvPr id="15" name="图片 14"/>
          <p:cNvPicPr>
            <a:picLocks noChangeAspect="1"/>
          </p:cNvPicPr>
          <p:nvPr>
            <p:custDataLst>
              <p:tags r:id="rId5"/>
            </p:custDataLst>
          </p:nvPr>
        </p:nvPicPr>
        <p:blipFill>
          <a:blip r:embed="rId9"/>
          <a:srcRect t="8041" b="8041"/>
          <a:stretch>
            <a:fillRect/>
          </a:stretch>
        </p:blipFill>
        <p:spPr>
          <a:xfrm>
            <a:off x="7234555" y="2389505"/>
            <a:ext cx="4478020" cy="2110740"/>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消费元宇宙之潇湘艺术展厅</a:t>
            </a:r>
          </a:p>
        </p:txBody>
      </p:sp>
      <p:pic>
        <p:nvPicPr>
          <p:cNvPr id="4" name="图片 3" descr="GIF5"/>
          <p:cNvPicPr>
            <a:picLocks noChangeAspect="1"/>
          </p:cNvPicPr>
          <p:nvPr/>
        </p:nvPicPr>
        <p:blipFill>
          <a:blip r:embed="rId3"/>
          <a:stretch>
            <a:fillRect/>
          </a:stretch>
        </p:blipFill>
        <p:spPr>
          <a:xfrm>
            <a:off x="6051550" y="2905125"/>
            <a:ext cx="5588000" cy="3147695"/>
          </a:xfrm>
          <a:prstGeom prst="rect">
            <a:avLst/>
          </a:prstGeom>
        </p:spPr>
      </p:pic>
      <p:pic>
        <p:nvPicPr>
          <p:cNvPr id="5" name="图片 4" descr="GIF1"/>
          <p:cNvPicPr>
            <a:picLocks noChangeAspect="1"/>
          </p:cNvPicPr>
          <p:nvPr/>
        </p:nvPicPr>
        <p:blipFill>
          <a:blip r:embed="rId4"/>
          <a:stretch>
            <a:fillRect/>
          </a:stretch>
        </p:blipFill>
        <p:spPr>
          <a:xfrm>
            <a:off x="669925" y="2905760"/>
            <a:ext cx="5261610" cy="3147060"/>
          </a:xfrm>
          <a:prstGeom prst="rect">
            <a:avLst/>
          </a:prstGeom>
        </p:spPr>
      </p:pic>
      <p:sp>
        <p:nvSpPr>
          <p:cNvPr id="2" name="文本框 1" descr="7b0a20202020227461726765744964223a202270726f636573734f6e6c696e6554657874426f78220a7d0a"/>
          <p:cNvSpPr txBox="1"/>
          <p:nvPr/>
        </p:nvSpPr>
        <p:spPr>
          <a:xfrm>
            <a:off x="670560" y="1002030"/>
            <a:ext cx="10968990" cy="829945"/>
          </a:xfrm>
          <a:prstGeom prst="rect">
            <a:avLst/>
          </a:prstGeom>
          <a:solidFill>
            <a:schemeClr val="tx2">
              <a:lumMod val="20000"/>
              <a:lumOff val="80000"/>
            </a:schemeClr>
          </a:solidFill>
          <a:ln>
            <a:solidFill>
              <a:srgbClr val="00B0F0"/>
            </a:solidFill>
          </a:ln>
          <a:effectLst>
            <a:outerShdw blurRad="50800" dist="38100" dir="5400000" algn="t" rotWithShape="0">
              <a:prstClr val="black">
                <a:alpha val="40000"/>
              </a:prstClr>
            </a:outerShdw>
          </a:effectLst>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基于实景三维和虚拟现实技术打造出的虚拟展厅有着高度互动的</a:t>
            </a:r>
            <a:r>
              <a:rPr kumimoji="0" lang="zh-CN" altLang="en-US" sz="1600" b="1" i="0" u="none" strike="noStrike" kern="1200" cap="none" spc="0" normalizeH="0" baseline="0" noProof="0" dirty="0">
                <a:ln>
                  <a:noFill/>
                </a:ln>
                <a:solidFill>
                  <a:srgbClr val="4879E0"/>
                </a:solidFill>
                <a:effectLst/>
                <a:uLnTx/>
                <a:uFillTx/>
                <a:latin typeface="微软雅黑" panose="020B0503020204020204" pitchFamily="34" charset="-122"/>
                <a:ea typeface="微软雅黑" panose="020B0503020204020204" pitchFamily="34" charset="-122"/>
                <a:cs typeface="+mn-cs"/>
                <a:sym typeface="+mn-ea"/>
              </a:rPr>
              <a:t>3D虚拟现实环境</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，用户不需要下载软件，只要通过浏览器即可参与，世界各地的展品汇聚一地，用户足不出户就可以线上欣赏来自世界各地的不同特色的艺术品、视频等</a:t>
            </a:r>
            <a:r>
              <a:rPr kumimoji="0"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a:t>
            </a:r>
          </a:p>
        </p:txBody>
      </p:sp>
      <p:sp>
        <p:nvSpPr>
          <p:cNvPr id="3" name="文本框 2" descr="7b0a20202020227461726765744964223a202270726f636573734f6e6c696e6554657874426f78220a7d0a"/>
          <p:cNvSpPr txBox="1"/>
          <p:nvPr/>
        </p:nvSpPr>
        <p:spPr>
          <a:xfrm>
            <a:off x="670560" y="1983740"/>
            <a:ext cx="10968990" cy="829945"/>
          </a:xfrm>
          <a:prstGeom prst="rect">
            <a:avLst/>
          </a:prstGeom>
          <a:solidFill>
            <a:schemeClr val="tx2">
              <a:lumMod val="20000"/>
              <a:lumOff val="80000"/>
            </a:schemeClr>
          </a:solidFill>
          <a:ln>
            <a:solidFill>
              <a:srgbClr val="00B0F0"/>
            </a:solidFill>
          </a:ln>
          <a:effectLst>
            <a:outerShdw blurRad="50800" dist="38100" dir="5400000" algn="t" rotWithShape="0">
              <a:prstClr val="black">
                <a:alpha val="40000"/>
              </a:prstClr>
            </a:outerShdw>
          </a:effectLst>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相比传统展厅，虚拟艺术展厅没有场地和制造工艺的限制，</a:t>
            </a:r>
            <a:r>
              <a:rPr kumimoji="0" lang="zh-CN" altLang="en-US" sz="1600" b="1" i="0" u="none" strike="noStrike" kern="1200" cap="none" spc="0" normalizeH="0" baseline="0" noProof="0" dirty="0">
                <a:ln>
                  <a:noFill/>
                </a:ln>
                <a:solidFill>
                  <a:srgbClr val="4879E0"/>
                </a:solidFill>
                <a:effectLst/>
                <a:uLnTx/>
                <a:uFillTx/>
                <a:latin typeface="微软雅黑" panose="020B0503020204020204" pitchFamily="34" charset="-122"/>
                <a:ea typeface="微软雅黑" panose="020B0503020204020204" pitchFamily="34" charset="-122"/>
                <a:cs typeface="+mn-cs"/>
                <a:sym typeface="+mn-ea"/>
              </a:rPr>
              <a:t>有无限拓展的交互性</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，便于维护和扩展，可以打破时间和地点的限制，线上线下相结合，互为补充，相得益彰</a:t>
            </a:r>
            <a:r>
              <a:rPr kumimoji="0"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a:t>
            </a: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消费元宇宙之全球字库云</a:t>
            </a:r>
          </a:p>
        </p:txBody>
      </p:sp>
      <p:sp>
        <p:nvSpPr>
          <p:cNvPr id="74" name="矩形: 圆角 150"/>
          <p:cNvSpPr/>
          <p:nvPr/>
        </p:nvSpPr>
        <p:spPr bwMode="auto">
          <a:xfrm>
            <a:off x="750625" y="1123548"/>
            <a:ext cx="1387955" cy="464694"/>
          </a:xfrm>
          <a:prstGeom prst="roundRect">
            <a:avLst>
              <a:gd name="adj" fmla="val 0"/>
            </a:avLst>
          </a:prstGeom>
          <a:noFill/>
          <a:ln w="12700" cap="flat" cmpd="sng" algn="ctr">
            <a:noFill/>
            <a:prstDash val="solid"/>
            <a:miter lim="800000"/>
          </a:ln>
          <a:effectLst/>
          <a:extLst>
            <a:ext uri="{909E8E84-426E-40DD-AFC4-6F175D3DCCD1}">
              <a14:hiddenFill xmlns:a14="http://schemas.microsoft.com/office/drawing/2010/main">
                <a:solidFill>
                  <a:schemeClr val="lt1"/>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类服务</a:t>
            </a:r>
          </a:p>
        </p:txBody>
      </p:sp>
      <p:pic>
        <p:nvPicPr>
          <p:cNvPr id="2" name="图片 1"/>
          <p:cNvPicPr>
            <a:picLocks noChangeAspect="1"/>
          </p:cNvPicPr>
          <p:nvPr/>
        </p:nvPicPr>
        <p:blipFill>
          <a:blip r:embed="rId44"/>
          <a:stretch>
            <a:fillRect/>
          </a:stretch>
        </p:blipFill>
        <p:spPr>
          <a:xfrm>
            <a:off x="1577975" y="1172845"/>
            <a:ext cx="2701290" cy="1776730"/>
          </a:xfrm>
          <a:prstGeom prst="rect">
            <a:avLst/>
          </a:prstGeom>
        </p:spPr>
      </p:pic>
      <p:sp>
        <p:nvSpPr>
          <p:cNvPr id="75" name="任意多边形 74"/>
          <p:cNvSpPr/>
          <p:nvPr>
            <p:custDataLst>
              <p:tags r:id="rId2"/>
            </p:custDataLst>
          </p:nvPr>
        </p:nvSpPr>
        <p:spPr bwMode="auto">
          <a:xfrm>
            <a:off x="856215" y="5726904"/>
            <a:ext cx="320006" cy="8311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6" name="椭圆 75"/>
          <p:cNvSpPr/>
          <p:nvPr>
            <p:custDataLst>
              <p:tags r:id="rId3"/>
            </p:custDataLst>
          </p:nvPr>
        </p:nvSpPr>
        <p:spPr bwMode="auto">
          <a:xfrm>
            <a:off x="950486" y="5755374"/>
            <a:ext cx="131464" cy="26179"/>
          </a:xfrm>
          <a:prstGeom prst="ellipse">
            <a:avLst/>
          </a:pr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3" name="任意多边形 72"/>
          <p:cNvSpPr/>
          <p:nvPr>
            <p:custDataLst>
              <p:tags r:id="rId4"/>
            </p:custDataLst>
          </p:nvPr>
        </p:nvSpPr>
        <p:spPr bwMode="auto">
          <a:xfrm>
            <a:off x="1711883" y="5698434"/>
            <a:ext cx="320006" cy="8311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3" name="椭圆 2"/>
          <p:cNvSpPr/>
          <p:nvPr>
            <p:custDataLst>
              <p:tags r:id="rId5"/>
            </p:custDataLst>
          </p:nvPr>
        </p:nvSpPr>
        <p:spPr bwMode="auto">
          <a:xfrm>
            <a:off x="1806154" y="5726904"/>
            <a:ext cx="131464" cy="26179"/>
          </a:xfrm>
          <a:prstGeom prst="ellipse">
            <a:avLst/>
          </a:pr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1" name="任意多边形 70"/>
          <p:cNvSpPr/>
          <p:nvPr>
            <p:custDataLst>
              <p:tags r:id="rId6"/>
            </p:custDataLst>
          </p:nvPr>
        </p:nvSpPr>
        <p:spPr bwMode="auto">
          <a:xfrm>
            <a:off x="2226675" y="5886217"/>
            <a:ext cx="373344" cy="96973"/>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2" name="椭圆 71"/>
          <p:cNvSpPr/>
          <p:nvPr>
            <p:custDataLst>
              <p:tags r:id="rId7"/>
            </p:custDataLst>
          </p:nvPr>
        </p:nvSpPr>
        <p:spPr bwMode="auto">
          <a:xfrm>
            <a:off x="2336659" y="5919432"/>
            <a:ext cx="153377" cy="30543"/>
          </a:xfrm>
          <a:prstGeom prst="ellipse">
            <a:avLst/>
          </a:pr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9" name="任意多边形 68"/>
          <p:cNvSpPr/>
          <p:nvPr>
            <p:custDataLst>
              <p:tags r:id="rId8"/>
            </p:custDataLst>
          </p:nvPr>
        </p:nvSpPr>
        <p:spPr bwMode="auto">
          <a:xfrm>
            <a:off x="2902717" y="5750766"/>
            <a:ext cx="320006" cy="8311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70" name="椭圆 69"/>
          <p:cNvSpPr/>
          <p:nvPr>
            <p:custDataLst>
              <p:tags r:id="rId9"/>
            </p:custDataLst>
          </p:nvPr>
        </p:nvSpPr>
        <p:spPr bwMode="auto">
          <a:xfrm>
            <a:off x="2996988" y="5779236"/>
            <a:ext cx="131464" cy="26179"/>
          </a:xfrm>
          <a:prstGeom prst="ellipse">
            <a:avLst/>
          </a:pr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7" name="任意多边形 66"/>
          <p:cNvSpPr/>
          <p:nvPr>
            <p:custDataLst>
              <p:tags r:id="rId10"/>
            </p:custDataLst>
          </p:nvPr>
        </p:nvSpPr>
        <p:spPr bwMode="auto">
          <a:xfrm>
            <a:off x="3490341" y="6014733"/>
            <a:ext cx="482960" cy="12544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8" name="椭圆 67"/>
          <p:cNvSpPr/>
          <p:nvPr>
            <p:custDataLst>
              <p:tags r:id="rId11"/>
            </p:custDataLst>
          </p:nvPr>
        </p:nvSpPr>
        <p:spPr bwMode="auto">
          <a:xfrm>
            <a:off x="3632617" y="6057700"/>
            <a:ext cx="198409" cy="39510"/>
          </a:xfrm>
          <a:prstGeom prst="ellipse">
            <a:avLst/>
          </a:pr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5" name="任意多边形 64"/>
          <p:cNvSpPr/>
          <p:nvPr>
            <p:custDataLst>
              <p:tags r:id="rId12"/>
            </p:custDataLst>
          </p:nvPr>
        </p:nvSpPr>
        <p:spPr bwMode="auto">
          <a:xfrm>
            <a:off x="4122513" y="5494990"/>
            <a:ext cx="320006" cy="8311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6" name="椭圆 65"/>
          <p:cNvSpPr/>
          <p:nvPr>
            <p:custDataLst>
              <p:tags r:id="rId13"/>
            </p:custDataLst>
          </p:nvPr>
        </p:nvSpPr>
        <p:spPr bwMode="auto">
          <a:xfrm>
            <a:off x="4216784" y="5523460"/>
            <a:ext cx="131464" cy="26179"/>
          </a:xfrm>
          <a:prstGeom prst="ellipse">
            <a:avLst/>
          </a:pr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3" name="任意多边形 62"/>
          <p:cNvSpPr/>
          <p:nvPr>
            <p:custDataLst>
              <p:tags r:id="rId14"/>
            </p:custDataLst>
          </p:nvPr>
        </p:nvSpPr>
        <p:spPr bwMode="auto">
          <a:xfrm>
            <a:off x="4731220" y="5653535"/>
            <a:ext cx="320006" cy="83119"/>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64" name="椭圆 63"/>
          <p:cNvSpPr/>
          <p:nvPr>
            <p:custDataLst>
              <p:tags r:id="rId15"/>
            </p:custDataLst>
          </p:nvPr>
        </p:nvSpPr>
        <p:spPr bwMode="auto">
          <a:xfrm>
            <a:off x="4825491" y="5682005"/>
            <a:ext cx="131464" cy="26179"/>
          </a:xfrm>
          <a:prstGeom prst="ellipse">
            <a:avLst/>
          </a:pr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cxnSp>
        <p:nvCxnSpPr>
          <p:cNvPr id="10" name="直接连接符 9"/>
          <p:cNvCxnSpPr>
            <a:cxnSpLocks noChangeShapeType="1"/>
            <a:stCxn id="75" idx="6"/>
            <a:endCxn id="73" idx="2"/>
          </p:cNvCxnSpPr>
          <p:nvPr>
            <p:custDataLst>
              <p:tags r:id="rId16"/>
            </p:custDataLst>
          </p:nvPr>
        </p:nvCxnSpPr>
        <p:spPr bwMode="auto">
          <a:xfrm flipV="1">
            <a:off x="1176221" y="5739993"/>
            <a:ext cx="535662" cy="28470"/>
          </a:xfrm>
          <a:prstGeom prst="line">
            <a:avLst/>
          </a:prstGeom>
          <a:noFill/>
          <a:ln w="12700" cap="flat" cmpd="sng">
            <a:solidFill>
              <a:srgbClr val="4276AA"/>
            </a:solidFill>
            <a:bevel/>
          </a:ln>
        </p:spPr>
      </p:cxnSp>
      <p:cxnSp>
        <p:nvCxnSpPr>
          <p:cNvPr id="11" name="直接连接符 10"/>
          <p:cNvCxnSpPr>
            <a:cxnSpLocks noChangeShapeType="1"/>
            <a:stCxn id="73" idx="5"/>
            <a:endCxn id="71" idx="1"/>
          </p:cNvCxnSpPr>
          <p:nvPr>
            <p:custDataLst>
              <p:tags r:id="rId17"/>
            </p:custDataLst>
          </p:nvPr>
        </p:nvCxnSpPr>
        <p:spPr bwMode="auto">
          <a:xfrm>
            <a:off x="1985024" y="5769379"/>
            <a:ext cx="296324" cy="131038"/>
          </a:xfrm>
          <a:prstGeom prst="line">
            <a:avLst/>
          </a:prstGeom>
          <a:noFill/>
          <a:ln w="12700" cap="flat" cmpd="sng">
            <a:solidFill>
              <a:srgbClr val="4276AA"/>
            </a:solidFill>
            <a:bevel/>
          </a:ln>
        </p:spPr>
      </p:cxnSp>
      <p:sp>
        <p:nvSpPr>
          <p:cNvPr id="12" name="直接连接符 11"/>
          <p:cNvSpPr/>
          <p:nvPr>
            <p:custDataLst>
              <p:tags r:id="rId18"/>
            </p:custDataLst>
          </p:nvPr>
        </p:nvSpPr>
        <p:spPr bwMode="auto">
          <a:xfrm flipV="1">
            <a:off x="2543203" y="5821711"/>
            <a:ext cx="406377" cy="78705"/>
          </a:xfrm>
          <a:prstGeom prst="line">
            <a:avLst/>
          </a:pr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3" name="直接连接符 12"/>
          <p:cNvSpPr/>
          <p:nvPr>
            <p:custDataLst>
              <p:tags r:id="rId19"/>
            </p:custDataLst>
          </p:nvPr>
        </p:nvSpPr>
        <p:spPr bwMode="auto">
          <a:xfrm>
            <a:off x="3175858" y="5821711"/>
            <a:ext cx="466398" cy="223307"/>
          </a:xfrm>
          <a:prstGeom prst="line">
            <a:avLst/>
          </a:pr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cxnSp>
        <p:nvCxnSpPr>
          <p:cNvPr id="14" name="直接连接符 13"/>
          <p:cNvCxnSpPr>
            <a:cxnSpLocks noChangeShapeType="1"/>
            <a:stCxn id="67" idx="7"/>
            <a:endCxn id="63" idx="3"/>
          </p:cNvCxnSpPr>
          <p:nvPr>
            <p:custDataLst>
              <p:tags r:id="rId20"/>
            </p:custDataLst>
          </p:nvPr>
        </p:nvCxnSpPr>
        <p:spPr bwMode="auto">
          <a:xfrm flipV="1">
            <a:off x="3902573" y="5724481"/>
            <a:ext cx="875511" cy="308621"/>
          </a:xfrm>
          <a:prstGeom prst="line">
            <a:avLst/>
          </a:prstGeom>
          <a:noFill/>
          <a:ln w="12700" cap="flat" cmpd="sng">
            <a:solidFill>
              <a:srgbClr val="4276AA"/>
            </a:solidFill>
            <a:bevel/>
          </a:ln>
        </p:spPr>
      </p:cxnSp>
      <p:cxnSp>
        <p:nvCxnSpPr>
          <p:cNvPr id="15" name="直接连接符 14"/>
          <p:cNvCxnSpPr>
            <a:cxnSpLocks noChangeShapeType="1"/>
            <a:stCxn id="63" idx="1"/>
            <a:endCxn id="65" idx="5"/>
          </p:cNvCxnSpPr>
          <p:nvPr>
            <p:custDataLst>
              <p:tags r:id="rId21"/>
            </p:custDataLst>
          </p:nvPr>
        </p:nvCxnSpPr>
        <p:spPr bwMode="auto">
          <a:xfrm flipH="1" flipV="1">
            <a:off x="4395654" y="5565936"/>
            <a:ext cx="382429" cy="99771"/>
          </a:xfrm>
          <a:prstGeom prst="line">
            <a:avLst/>
          </a:prstGeom>
          <a:noFill/>
          <a:ln w="12700" cap="flat" cmpd="sng">
            <a:solidFill>
              <a:srgbClr val="4276AA"/>
            </a:solidFill>
            <a:bevel/>
          </a:ln>
        </p:spPr>
      </p:cxnSp>
      <p:cxnSp>
        <p:nvCxnSpPr>
          <p:cNvPr id="16" name="直接连接符 15"/>
          <p:cNvCxnSpPr>
            <a:cxnSpLocks noChangeShapeType="1"/>
            <a:stCxn id="69" idx="6"/>
            <a:endCxn id="63" idx="2"/>
          </p:cNvCxnSpPr>
          <p:nvPr>
            <p:custDataLst>
              <p:tags r:id="rId22"/>
            </p:custDataLst>
          </p:nvPr>
        </p:nvCxnSpPr>
        <p:spPr bwMode="auto">
          <a:xfrm flipV="1">
            <a:off x="3222722" y="5695095"/>
            <a:ext cx="1508496" cy="97231"/>
          </a:xfrm>
          <a:prstGeom prst="line">
            <a:avLst/>
          </a:prstGeom>
          <a:noFill/>
          <a:ln w="12700" cap="flat" cmpd="sng">
            <a:solidFill>
              <a:srgbClr val="4276AA"/>
            </a:solidFill>
            <a:bevel/>
          </a:ln>
        </p:spPr>
      </p:cxnSp>
      <p:sp>
        <p:nvSpPr>
          <p:cNvPr id="17" name="直接连接符 16"/>
          <p:cNvSpPr/>
          <p:nvPr>
            <p:custDataLst>
              <p:tags r:id="rId23"/>
            </p:custDataLst>
          </p:nvPr>
        </p:nvSpPr>
        <p:spPr bwMode="auto">
          <a:xfrm flipV="1">
            <a:off x="3811095" y="5574088"/>
            <a:ext cx="437556" cy="448795"/>
          </a:xfrm>
          <a:prstGeom prst="line">
            <a:avLst/>
          </a:prstGeom>
          <a:noFill/>
          <a:ln w="12700" cap="flat" cmpd="sng">
            <a:solidFill>
              <a:srgbClr val="4276AA"/>
            </a:solidFill>
            <a:beve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18" name="直接连接符 17"/>
          <p:cNvSpPr/>
          <p:nvPr>
            <p:custDataLst>
              <p:tags r:id="rId24"/>
            </p:custDataLst>
          </p:nvPr>
        </p:nvSpPr>
        <p:spPr bwMode="auto">
          <a:xfrm flipV="1">
            <a:off x="1871275" y="4865026"/>
            <a:ext cx="1" cy="863133"/>
          </a:xfrm>
          <a:prstGeom prst="line">
            <a:avLst/>
          </a:prstGeom>
          <a:ln>
            <a:solidFill>
              <a:srgbClr val="4276AA"/>
            </a:solidFill>
          </a:ln>
        </p:spPr>
        <p:style>
          <a:lnRef idx="2">
            <a:srgbClr val="000000"/>
          </a:lnRef>
          <a:fillRef idx="0">
            <a:srgbClr val="000000"/>
          </a:fillRef>
          <a:effectRef idx="1">
            <a:srgbClr val="000000"/>
          </a:effectRef>
          <a:fontRef idx="minor">
            <a:srgbClr val="000000"/>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9" name="椭圆 18"/>
          <p:cNvSpPr/>
          <p:nvPr>
            <p:custDataLst>
              <p:tags r:id="rId25"/>
            </p:custDataLst>
          </p:nvPr>
        </p:nvSpPr>
        <p:spPr bwMode="auto">
          <a:xfrm>
            <a:off x="1521619" y="4554469"/>
            <a:ext cx="698057" cy="694544"/>
          </a:xfrm>
          <a:prstGeom prst="ellipse">
            <a:avLst/>
          </a:prstGeom>
          <a:solidFill>
            <a:srgbClr val="40A693"/>
          </a:solidFill>
          <a:ln w="38100" cap="flat" cmpd="sng">
            <a:noFill/>
            <a:bevel/>
          </a:ln>
          <a:effectLst/>
        </p:spPr>
        <p:txBody>
          <a:bodyPr wrap="non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rgbClr val="FFFFFF">
                    <a:lumMod val="100000"/>
                  </a:srgbClr>
                </a:solidFill>
                <a:effectLst/>
                <a:uLnTx/>
                <a:uFillTx/>
                <a:latin typeface="宋体" panose="02010600030101010101" pitchFamily="2" charset="-122"/>
                <a:ea typeface="宋体" panose="02010600030101010101" pitchFamily="2" charset="-122"/>
                <a:cs typeface="+mn-cs"/>
              </a:rPr>
              <a:t>宋体</a:t>
            </a:r>
          </a:p>
        </p:txBody>
      </p:sp>
      <p:sp>
        <p:nvSpPr>
          <p:cNvPr id="20" name="直接连接符 19"/>
          <p:cNvSpPr/>
          <p:nvPr>
            <p:custDataLst>
              <p:tags r:id="rId26"/>
            </p:custDataLst>
          </p:nvPr>
        </p:nvSpPr>
        <p:spPr bwMode="auto">
          <a:xfrm flipV="1">
            <a:off x="1016237" y="4934687"/>
            <a:ext cx="1" cy="863870"/>
          </a:xfrm>
          <a:prstGeom prst="line">
            <a:avLst/>
          </a:prstGeom>
          <a:ln>
            <a:solidFill>
              <a:srgbClr val="4276AA"/>
            </a:solidFill>
          </a:ln>
        </p:spPr>
        <p:style>
          <a:lnRef idx="2">
            <a:srgbClr val="000000"/>
          </a:lnRef>
          <a:fillRef idx="0">
            <a:srgbClr val="000000"/>
          </a:fillRef>
          <a:effectRef idx="1">
            <a:srgbClr val="000000"/>
          </a:effectRef>
          <a:fontRef idx="minor">
            <a:srgbClr val="000000"/>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1" name="椭圆 20"/>
          <p:cNvSpPr/>
          <p:nvPr>
            <p:custDataLst>
              <p:tags r:id="rId27"/>
            </p:custDataLst>
          </p:nvPr>
        </p:nvSpPr>
        <p:spPr bwMode="auto">
          <a:xfrm>
            <a:off x="677461" y="4323655"/>
            <a:ext cx="679502" cy="675491"/>
          </a:xfrm>
          <a:prstGeom prst="ellipse">
            <a:avLst/>
          </a:prstGeom>
          <a:solidFill>
            <a:srgbClr val="178AA1"/>
          </a:solidFill>
          <a:ln w="38100" cap="flat" cmpd="sng">
            <a:noFill/>
            <a:bevel/>
          </a:ln>
          <a:effectLst/>
        </p:spPr>
        <p:txBody>
          <a:bodyPr wrap="non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rgbClr val="FFFFFF">
                    <a:lumMod val="100000"/>
                  </a:srgbClr>
                </a:solidFill>
                <a:effectLst/>
                <a:uLnTx/>
                <a:uFillTx/>
                <a:latin typeface="黑体" panose="02010609060101010101" charset="-122"/>
                <a:ea typeface="黑体" panose="02010609060101010101" charset="-122"/>
                <a:cs typeface="+mn-cs"/>
              </a:rPr>
              <a:t>黑体</a:t>
            </a:r>
          </a:p>
        </p:txBody>
      </p:sp>
      <p:sp>
        <p:nvSpPr>
          <p:cNvPr id="22" name="直接连接符 21"/>
          <p:cNvSpPr/>
          <p:nvPr>
            <p:custDataLst>
              <p:tags r:id="rId28"/>
            </p:custDataLst>
          </p:nvPr>
        </p:nvSpPr>
        <p:spPr bwMode="auto">
          <a:xfrm flipV="1">
            <a:off x="3060254" y="4490718"/>
            <a:ext cx="1" cy="1282448"/>
          </a:xfrm>
          <a:prstGeom prst="line">
            <a:avLst/>
          </a:prstGeom>
          <a:ln>
            <a:solidFill>
              <a:srgbClr val="4276AA"/>
            </a:solidFill>
          </a:ln>
        </p:spPr>
        <p:style>
          <a:lnRef idx="2">
            <a:srgbClr val="000000"/>
          </a:lnRef>
          <a:fillRef idx="0">
            <a:srgbClr val="000000"/>
          </a:fillRef>
          <a:effectRef idx="1">
            <a:srgbClr val="000000"/>
          </a:effectRef>
          <a:fontRef idx="minor">
            <a:srgbClr val="000000"/>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3" name="椭圆 22"/>
          <p:cNvSpPr/>
          <p:nvPr>
            <p:custDataLst>
              <p:tags r:id="rId29"/>
            </p:custDataLst>
          </p:nvPr>
        </p:nvSpPr>
        <p:spPr bwMode="auto">
          <a:xfrm>
            <a:off x="2707851" y="4219787"/>
            <a:ext cx="698057" cy="694993"/>
          </a:xfrm>
          <a:prstGeom prst="ellipse">
            <a:avLst/>
          </a:prstGeom>
          <a:solidFill>
            <a:srgbClr val="40A693"/>
          </a:solidFill>
          <a:ln w="38100" cap="flat" cmpd="sng">
            <a:noFill/>
            <a:bevel/>
          </a:ln>
          <a:effectLst/>
        </p:spPr>
        <p:txBody>
          <a:bodyPr wrap="non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rgbClr val="FFFFFF">
                    <a:lumMod val="100000"/>
                  </a:srgbClr>
                </a:solidFill>
                <a:effectLst/>
                <a:uLnTx/>
                <a:uFillTx/>
                <a:latin typeface="Arial" panose="020B0604020202020204" pitchFamily="34" charset="0"/>
                <a:ea typeface="微软雅黑" panose="020B0503020204020204" pitchFamily="34" charset="-122"/>
                <a:cs typeface="+mn-cs"/>
              </a:rPr>
              <a:t>圆体</a:t>
            </a:r>
          </a:p>
        </p:txBody>
      </p:sp>
      <p:sp>
        <p:nvSpPr>
          <p:cNvPr id="24" name="直接连接符 23"/>
          <p:cNvSpPr/>
          <p:nvPr>
            <p:custDataLst>
              <p:tags r:id="rId30"/>
            </p:custDataLst>
          </p:nvPr>
        </p:nvSpPr>
        <p:spPr bwMode="auto">
          <a:xfrm flipV="1">
            <a:off x="4891500" y="4304596"/>
            <a:ext cx="1" cy="1386633"/>
          </a:xfrm>
          <a:prstGeom prst="line">
            <a:avLst/>
          </a:prstGeom>
          <a:ln>
            <a:solidFill>
              <a:srgbClr val="4276AA"/>
            </a:solidFill>
          </a:ln>
        </p:spPr>
        <p:style>
          <a:lnRef idx="2">
            <a:srgbClr val="000000"/>
          </a:lnRef>
          <a:fillRef idx="0">
            <a:srgbClr val="000000"/>
          </a:fillRef>
          <a:effectRef idx="1">
            <a:srgbClr val="000000"/>
          </a:effectRef>
          <a:fontRef idx="minor">
            <a:srgbClr val="000000"/>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5" name="椭圆 24"/>
          <p:cNvSpPr/>
          <p:nvPr>
            <p:custDataLst>
              <p:tags r:id="rId31"/>
            </p:custDataLst>
          </p:nvPr>
        </p:nvSpPr>
        <p:spPr bwMode="auto">
          <a:xfrm>
            <a:off x="4529521" y="3729310"/>
            <a:ext cx="698057" cy="694739"/>
          </a:xfrm>
          <a:prstGeom prst="ellipse">
            <a:avLst/>
          </a:prstGeom>
          <a:solidFill>
            <a:srgbClr val="178AA1"/>
          </a:solidFill>
          <a:ln w="38100" cap="flat" cmpd="sng">
            <a:noFill/>
            <a:bevel/>
          </a:ln>
          <a:effectLst/>
        </p:spPr>
        <p:txBody>
          <a:bodyPr wrap="non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rgbClr val="FFFFFF">
                    <a:lumMod val="100000"/>
                  </a:srgbClr>
                </a:solidFill>
                <a:effectLst/>
                <a:uLnTx/>
                <a:uFillTx/>
                <a:latin typeface="仿宋" panose="02010609060101010101" charset="-122"/>
                <a:ea typeface="仿宋" panose="02010609060101010101" charset="-122"/>
                <a:cs typeface="+mn-cs"/>
              </a:rPr>
              <a:t>仿宋</a:t>
            </a:r>
          </a:p>
        </p:txBody>
      </p:sp>
      <p:sp>
        <p:nvSpPr>
          <p:cNvPr id="26" name="直接连接符 25"/>
          <p:cNvSpPr/>
          <p:nvPr>
            <p:custDataLst>
              <p:tags r:id="rId32"/>
            </p:custDataLst>
          </p:nvPr>
        </p:nvSpPr>
        <p:spPr bwMode="auto">
          <a:xfrm flipV="1">
            <a:off x="3723975" y="3958665"/>
            <a:ext cx="1" cy="2119175"/>
          </a:xfrm>
          <a:prstGeom prst="line">
            <a:avLst/>
          </a:prstGeom>
          <a:ln>
            <a:solidFill>
              <a:srgbClr val="4276AA"/>
            </a:solidFill>
          </a:ln>
        </p:spPr>
        <p:style>
          <a:lnRef idx="2">
            <a:srgbClr val="000000"/>
          </a:lnRef>
          <a:fillRef idx="0">
            <a:srgbClr val="000000"/>
          </a:fillRef>
          <a:effectRef idx="1">
            <a:srgbClr val="000000"/>
          </a:effectRef>
          <a:fontRef idx="minor">
            <a:srgbClr val="000000"/>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7" name="椭圆 26"/>
          <p:cNvSpPr/>
          <p:nvPr>
            <p:custDataLst>
              <p:tags r:id="rId33"/>
            </p:custDataLst>
          </p:nvPr>
        </p:nvSpPr>
        <p:spPr bwMode="auto">
          <a:xfrm>
            <a:off x="3314304" y="3226135"/>
            <a:ext cx="808215" cy="804570"/>
          </a:xfrm>
          <a:prstGeom prst="ellipse">
            <a:avLst/>
          </a:prstGeom>
          <a:solidFill>
            <a:srgbClr val="4276AA"/>
          </a:solidFill>
          <a:ln w="38100" cap="flat" cmpd="sng">
            <a:noFill/>
            <a:bevel/>
          </a:ln>
          <a:effectLst/>
        </p:spPr>
        <p:txBody>
          <a:bodyPr wrap="non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rgbClr val="FFFFFF">
                    <a:lumMod val="100000"/>
                  </a:srgbClr>
                </a:solidFill>
                <a:effectLst/>
                <a:uLnTx/>
                <a:uFillTx/>
                <a:latin typeface="隶书" panose="02010509060101010101" charset="-122"/>
                <a:ea typeface="隶书" panose="02010509060101010101" charset="-122"/>
                <a:cs typeface="+mn-cs"/>
              </a:rPr>
              <a:t>隶书</a:t>
            </a:r>
          </a:p>
        </p:txBody>
      </p:sp>
      <p:sp>
        <p:nvSpPr>
          <p:cNvPr id="28" name="直接连接符 27"/>
          <p:cNvSpPr/>
          <p:nvPr>
            <p:custDataLst>
              <p:tags r:id="rId34"/>
            </p:custDataLst>
          </p:nvPr>
        </p:nvSpPr>
        <p:spPr bwMode="auto">
          <a:xfrm flipV="1">
            <a:off x="2413496" y="3830343"/>
            <a:ext cx="1" cy="2092852"/>
          </a:xfrm>
          <a:prstGeom prst="line">
            <a:avLst/>
          </a:prstGeom>
          <a:ln>
            <a:solidFill>
              <a:srgbClr val="4276AA"/>
            </a:solidFill>
          </a:ln>
        </p:spPr>
        <p:style>
          <a:lnRef idx="2">
            <a:srgbClr val="000000"/>
          </a:lnRef>
          <a:fillRef idx="0">
            <a:srgbClr val="000000"/>
          </a:fillRef>
          <a:effectRef idx="1">
            <a:srgbClr val="000000"/>
          </a:effectRef>
          <a:fontRef idx="minor">
            <a:srgbClr val="000000"/>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9" name="椭圆 28"/>
          <p:cNvSpPr/>
          <p:nvPr>
            <p:custDataLst>
              <p:tags r:id="rId35"/>
            </p:custDataLst>
          </p:nvPr>
        </p:nvSpPr>
        <p:spPr bwMode="auto">
          <a:xfrm>
            <a:off x="2072411" y="3721231"/>
            <a:ext cx="698057" cy="694680"/>
          </a:xfrm>
          <a:prstGeom prst="ellipse">
            <a:avLst/>
          </a:prstGeom>
          <a:solidFill>
            <a:srgbClr val="178AA1"/>
          </a:solidFill>
          <a:ln w="38100" cap="flat" cmpd="sng">
            <a:noFill/>
            <a:bevel/>
          </a:ln>
          <a:effectLst/>
        </p:spPr>
        <p:txBody>
          <a:bodyPr wrap="non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rgbClr val="FFFFFF">
                    <a:lumMod val="100000"/>
                  </a:srgbClr>
                </a:solidFill>
                <a:effectLst/>
                <a:uLnTx/>
                <a:uFillTx/>
                <a:latin typeface="楷体" panose="02010609060101010101" charset="-122"/>
                <a:ea typeface="楷体" panose="02010609060101010101" charset="-122"/>
                <a:cs typeface="+mn-cs"/>
              </a:rPr>
              <a:t>楷体</a:t>
            </a:r>
          </a:p>
        </p:txBody>
      </p:sp>
      <p:sp>
        <p:nvSpPr>
          <p:cNvPr id="30" name="直接连接符 29"/>
          <p:cNvSpPr/>
          <p:nvPr>
            <p:custDataLst>
              <p:tags r:id="rId36"/>
            </p:custDataLst>
          </p:nvPr>
        </p:nvSpPr>
        <p:spPr bwMode="auto">
          <a:xfrm flipV="1">
            <a:off x="4279287" y="4825228"/>
            <a:ext cx="1" cy="706739"/>
          </a:xfrm>
          <a:prstGeom prst="line">
            <a:avLst/>
          </a:prstGeom>
          <a:ln>
            <a:solidFill>
              <a:srgbClr val="4276AA"/>
            </a:solidFill>
          </a:ln>
        </p:spPr>
        <p:style>
          <a:lnRef idx="2">
            <a:srgbClr val="000000"/>
          </a:lnRef>
          <a:fillRef idx="0">
            <a:srgbClr val="000000"/>
          </a:fillRef>
          <a:effectRef idx="1">
            <a:srgbClr val="000000"/>
          </a:effectRef>
          <a:fontRef idx="minor">
            <a:srgbClr val="000000"/>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31" name="椭圆 30"/>
          <p:cNvSpPr/>
          <p:nvPr>
            <p:custDataLst>
              <p:tags r:id="rId37"/>
            </p:custDataLst>
          </p:nvPr>
        </p:nvSpPr>
        <p:spPr bwMode="auto">
          <a:xfrm>
            <a:off x="3892923" y="4350199"/>
            <a:ext cx="764151" cy="759992"/>
          </a:xfrm>
          <a:prstGeom prst="ellipse">
            <a:avLst/>
          </a:prstGeom>
          <a:solidFill>
            <a:srgbClr val="40A693"/>
          </a:solidFill>
          <a:ln w="38100" cap="flat" cmpd="sng">
            <a:noFill/>
            <a:bevel/>
          </a:ln>
          <a:effectLst/>
        </p:spPr>
        <p:txBody>
          <a:bodyPr wrap="none"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50" b="1" i="0" u="none" strike="noStrike" kern="1200" cap="none" spc="0" normalizeH="0" baseline="0" noProof="0">
                <a:ln>
                  <a:noFill/>
                </a:ln>
                <a:solidFill>
                  <a:srgbClr val="FFFFFF">
                    <a:lumMod val="100000"/>
                  </a:srgbClr>
                </a:solidFill>
                <a:effectLst/>
                <a:uLnTx/>
                <a:uFillTx/>
                <a:latin typeface="华文行楷" panose="02010800040101010101" charset="-122"/>
                <a:ea typeface="华文行楷" panose="02010800040101010101" charset="-122"/>
                <a:cs typeface="+mn-cs"/>
              </a:rPr>
              <a:t>行楷</a:t>
            </a:r>
          </a:p>
        </p:txBody>
      </p:sp>
      <p:cxnSp>
        <p:nvCxnSpPr>
          <p:cNvPr id="33" name="直接连接符 32"/>
          <p:cNvCxnSpPr/>
          <p:nvPr>
            <p:custDataLst>
              <p:tags r:id="rId38"/>
            </p:custDataLst>
          </p:nvPr>
        </p:nvCxnSpPr>
        <p:spPr>
          <a:xfrm>
            <a:off x="790943" y="3035095"/>
            <a:ext cx="4531252" cy="0"/>
          </a:xfrm>
          <a:prstGeom prst="line">
            <a:avLst/>
          </a:prstGeom>
          <a:ln w="9525" cap="rnd">
            <a:solidFill>
              <a:srgbClr val="000000">
                <a:lumMod val="50000"/>
                <a:lumOff val="50000"/>
              </a:srgbClr>
            </a:solidFill>
            <a:round/>
            <a:headEnd type="none"/>
            <a:tailEnd type="none" w="med" len="med"/>
          </a:ln>
        </p:spPr>
        <p:style>
          <a:lnRef idx="1">
            <a:srgbClr val="4276AA"/>
          </a:lnRef>
          <a:fillRef idx="0">
            <a:srgbClr val="4276AA"/>
          </a:fillRef>
          <a:effectRef idx="0">
            <a:srgbClr val="4276AA"/>
          </a:effectRef>
          <a:fontRef idx="minor">
            <a:srgbClr val="000000"/>
          </a:fontRef>
        </p:style>
      </p:cxnSp>
      <p:grpSp>
        <p:nvGrpSpPr>
          <p:cNvPr id="5" name="组合 4"/>
          <p:cNvGrpSpPr/>
          <p:nvPr>
            <p:custDataLst>
              <p:tags r:id="rId39"/>
            </p:custDataLst>
          </p:nvPr>
        </p:nvGrpSpPr>
        <p:grpSpPr>
          <a:xfrm>
            <a:off x="4143748" y="4108842"/>
            <a:ext cx="6710072" cy="1778416"/>
            <a:chOff x="6575811" y="3114629"/>
            <a:chExt cx="5136551" cy="1361375"/>
          </a:xfrm>
        </p:grpSpPr>
        <p:sp>
          <p:nvSpPr>
            <p:cNvPr id="50" name="任意多边形 49"/>
            <p:cNvSpPr/>
            <p:nvPr>
              <p:custDataLst>
                <p:tags r:id="rId40"/>
              </p:custDataLst>
            </p:nvPr>
          </p:nvSpPr>
          <p:spPr bwMode="auto">
            <a:xfrm>
              <a:off x="6575811" y="4255889"/>
              <a:ext cx="775562" cy="11207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53585F">
                <a:alpha val="26889"/>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48" name="文本框 47"/>
            <p:cNvSpPr txBox="1"/>
            <p:nvPr>
              <p:custDataLst>
                <p:tags r:id="rId41"/>
              </p:custDataLst>
            </p:nvPr>
          </p:nvSpPr>
          <p:spPr>
            <a:xfrm>
              <a:off x="7726602" y="3484375"/>
              <a:ext cx="3985760" cy="991629"/>
            </a:xfrm>
            <a:prstGeom prst="rect">
              <a:avLst/>
            </a:prstGeom>
            <a:noFill/>
          </p:spPr>
          <p:txBody>
            <a:bodyPr wrap="square" lIns="90000" tIns="46800" rIns="90000" bIns="46800" rtlCol="0">
              <a:no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与北京华文时空文字科技有限公司合作，成立国家级文字信息研究中心，定义全球字库的各项标准；树立字库行业标杆，建立云字库服务中心，推广全新的FAAS（Font-as-a-Service）的商业模式。建立全球字库服务平台，将字库服务推广到世界各地。通过与区块链技术的结合，在未来『元宇宙』空间内，提供元宇宙的文字素材服务，将字库定义成『元宇宙』建设的生产资料。</a:t>
              </a:r>
            </a:p>
          </p:txBody>
        </p:sp>
        <p:sp>
          <p:nvSpPr>
            <p:cNvPr id="49" name="文本框 48"/>
            <p:cNvSpPr txBox="1"/>
            <p:nvPr>
              <p:custDataLst>
                <p:tags r:id="rId42"/>
              </p:custDataLst>
            </p:nvPr>
          </p:nvSpPr>
          <p:spPr>
            <a:xfrm>
              <a:off x="7741184" y="3114629"/>
              <a:ext cx="3905550" cy="471820"/>
            </a:xfrm>
            <a:prstGeom prst="rect">
              <a:avLst/>
            </a:prstGeom>
            <a:noFill/>
          </p:spPr>
          <p:txBody>
            <a:bodyPr wrap="square" rtlCol="0" anchor="ctr">
              <a:normAutofit/>
            </a:body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rgbClr val="178AA1"/>
                  </a:solidFill>
                  <a:effectLst/>
                  <a:uLnTx/>
                  <a:uFillTx/>
                  <a:latin typeface="Arial" panose="020B0604020202020204" pitchFamily="34" charset="0"/>
                  <a:ea typeface="微软雅黑" panose="020B0503020204020204" pitchFamily="34" charset="-122"/>
                  <a:cs typeface="+mn-ea"/>
                </a:rPr>
                <a:t>元宇宙全球字库云</a:t>
              </a:r>
            </a:p>
          </p:txBody>
        </p:sp>
      </p:grpSp>
      <p:pic>
        <p:nvPicPr>
          <p:cNvPr id="7" name="图片 6" descr="元宇宙2"/>
          <p:cNvPicPr>
            <a:picLocks noChangeAspect="1"/>
          </p:cNvPicPr>
          <p:nvPr/>
        </p:nvPicPr>
        <p:blipFill>
          <a:blip r:embed="rId45"/>
          <a:stretch>
            <a:fillRect/>
          </a:stretch>
        </p:blipFill>
        <p:spPr>
          <a:xfrm>
            <a:off x="6163945" y="1172845"/>
            <a:ext cx="4211320" cy="281178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医疗元宇宙之元诊室</a:t>
            </a:r>
          </a:p>
        </p:txBody>
      </p:sp>
      <p:sp>
        <p:nvSpPr>
          <p:cNvPr id="10" name="矩形 9"/>
          <p:cNvSpPr/>
          <p:nvPr>
            <p:custDataLst>
              <p:tags r:id="rId2"/>
            </p:custDataLst>
          </p:nvPr>
        </p:nvSpPr>
        <p:spPr>
          <a:xfrm>
            <a:off x="469910" y="1837697"/>
            <a:ext cx="11264880" cy="4407528"/>
          </a:xfrm>
          <a:prstGeom prst="rect">
            <a:avLst/>
          </a:prstGeom>
          <a:solidFill>
            <a:schemeClr val="l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 name="文本框 11" descr="7b0a20202020227461726765744964223a202270726f636573734f6e6c696e6554657874426f78220a7d0a"/>
          <p:cNvSpPr txBox="1"/>
          <p:nvPr/>
        </p:nvSpPr>
        <p:spPr>
          <a:xfrm>
            <a:off x="341630" y="1066165"/>
            <a:ext cx="11567160" cy="829945"/>
          </a:xfrm>
          <a:prstGeom prst="rect">
            <a:avLst/>
          </a:prstGeom>
          <a:solidFill>
            <a:schemeClr val="tx2">
              <a:lumMod val="20000"/>
              <a:lumOff val="80000"/>
            </a:schemeClr>
          </a:solidFill>
          <a:ln>
            <a:solidFill>
              <a:srgbClr val="00B0F0"/>
            </a:solidFill>
          </a:ln>
          <a:effectLst>
            <a:outerShdw blurRad="50800" dist="38100" dir="5400000" algn="t" rotWithShape="0">
              <a:prstClr val="black">
                <a:alpha val="40000"/>
              </a:prstClr>
            </a:outerShdw>
          </a:effectLst>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湖南创星科技推出的元（宇宙）诊室，定位为国内领先的精神心理领域的智慧医疗项目，它将赋予医患双方在虚拟空间中开展</a:t>
            </a:r>
            <a:r>
              <a:rPr kumimoji="0" 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筛查、诊断、治疗和康复等一系列医疗活动的能力</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a:t>
            </a:r>
            <a:endParaRPr kumimoji="0"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endParaRPr>
          </a:p>
        </p:txBody>
      </p:sp>
      <p:pic>
        <p:nvPicPr>
          <p:cNvPr id="3" name="图片 2"/>
          <p:cNvPicPr>
            <a:picLocks noChangeAspect="1"/>
          </p:cNvPicPr>
          <p:nvPr/>
        </p:nvPicPr>
        <p:blipFill>
          <a:blip r:embed="rId4"/>
          <a:stretch>
            <a:fillRect/>
          </a:stretch>
        </p:blipFill>
        <p:spPr>
          <a:xfrm>
            <a:off x="328295" y="2000885"/>
            <a:ext cx="11593830" cy="478599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cxnSp>
        <p:nvCxnSpPr>
          <p:cNvPr id="5" name="直接连接符 4"/>
          <p:cNvCxnSpPr/>
          <p:nvPr>
            <p:custDataLst>
              <p:tags r:id="rId3"/>
            </p:custDataLst>
          </p:nvPr>
        </p:nvCxnSpPr>
        <p:spPr>
          <a:xfrm>
            <a:off x="2002731" y="2568387"/>
            <a:ext cx="6416456" cy="0"/>
          </a:xfrm>
          <a:prstGeom prst="line">
            <a:avLst/>
          </a:prstGeom>
          <a:ln w="127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4"/>
            </p:custDataLst>
          </p:nvPr>
        </p:nvSpPr>
        <p:spPr>
          <a:xfrm>
            <a:off x="1980146" y="1144815"/>
            <a:ext cx="5411895" cy="516969"/>
          </a:xfrm>
          <a:prstGeom prst="rect">
            <a:avLst/>
          </a:prstGeom>
          <a:noFill/>
        </p:spPr>
        <p:txBody>
          <a:bodyPr wrap="square" lIns="91440" tIns="45720" rIns="91440" bIns="0" rtlCol="0" anchor="b">
            <a:norm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a:lnSpc>
                <a:spcPct val="120000"/>
              </a:lnSpc>
            </a:pPr>
            <a:r>
              <a:rPr lang="zh-CN" altLang="en-US" sz="2000" b="1" spc="300">
                <a:solidFill>
                  <a:schemeClr val="dk1">
                    <a:lumMod val="85000"/>
                    <a:lumOff val="15000"/>
                  </a:schemeClr>
                </a:solidFill>
                <a:uFillTx/>
                <a:latin typeface="Arial" panose="020B0604020202020204" pitchFamily="34" charset="0"/>
                <a:sym typeface="Arial" panose="020B0604020202020204" pitchFamily="34" charset="0"/>
              </a:rPr>
              <a:t>筛查</a:t>
            </a:r>
          </a:p>
        </p:txBody>
      </p:sp>
      <p:sp>
        <p:nvSpPr>
          <p:cNvPr id="7" name="文本框 6"/>
          <p:cNvSpPr txBox="1"/>
          <p:nvPr>
            <p:custDataLst>
              <p:tags r:id="rId5"/>
            </p:custDataLst>
          </p:nvPr>
        </p:nvSpPr>
        <p:spPr>
          <a:xfrm>
            <a:off x="1980654" y="1691980"/>
            <a:ext cx="7104074" cy="886716"/>
          </a:xfrm>
          <a:prstGeom prst="rect">
            <a:avLst/>
          </a:prstGeom>
          <a:noFill/>
        </p:spPr>
        <p:txBody>
          <a:bodyPr wrap="square" lIns="91440" tIns="0" rIns="91440" bIns="45720" rtlCol="0">
            <a:normAutofit fontScale="90000"/>
          </a:bodyPr>
          <a:lstStyle/>
          <a:p>
            <a:pPr fontAlgn="auto">
              <a:lnSpc>
                <a:spcPct val="120000"/>
              </a:lnSpc>
            </a:pPr>
            <a:r>
              <a:rPr lang="zh-CN" altLang="en-US" sz="1600" spc="15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融合虚拟人、知识图谱和机器学习技术，在筛查过程中将传统量表与基于</a:t>
            </a:r>
            <a:r>
              <a:rPr lang="zh-CN" altLang="en-US" sz="1600" spc="150">
                <a:solidFill>
                  <a:schemeClr val="tx1">
                    <a:lumMod val="85000"/>
                    <a:lumOff val="15000"/>
                  </a:schemeClr>
                </a:solidFill>
                <a:uFillTx/>
                <a:sym typeface="Arial" panose="020B0604020202020204" pitchFamily="34" charset="0"/>
              </a:rPr>
              <a:t>面部表情、肢体动作和语音语调的</a:t>
            </a:r>
            <a:r>
              <a:rPr lang="zh-CN" altLang="en-US" sz="1600" spc="15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多模态识别结合，快速切自动化地开展心理障碍患者筛查，有利于缓解我国精神卫生领域医疗资紧缺的现状和保障社会的稳定。</a:t>
            </a:r>
          </a:p>
        </p:txBody>
      </p:sp>
      <p:sp>
        <p:nvSpPr>
          <p:cNvPr id="8" name="椭圆 7"/>
          <p:cNvSpPr/>
          <p:nvPr>
            <p:custDataLst>
              <p:tags r:id="rId6"/>
            </p:custDataLst>
          </p:nvPr>
        </p:nvSpPr>
        <p:spPr>
          <a:xfrm>
            <a:off x="975584" y="1227622"/>
            <a:ext cx="828222" cy="828222"/>
          </a:xfrm>
          <a:prstGeom prst="ellipse">
            <a:avLst/>
          </a:prstGeom>
          <a:solidFill>
            <a:schemeClr val="accent1"/>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lnSpc>
                <a:spcPct val="120000"/>
              </a:lnSpc>
            </a:pPr>
            <a:endParaRPr kumimoji="1"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p:cNvSpPr/>
          <p:nvPr>
            <p:custDataLst>
              <p:tags r:id="rId7"/>
            </p:custDataLst>
          </p:nvPr>
        </p:nvSpPr>
        <p:spPr>
          <a:xfrm>
            <a:off x="1072371" y="1364125"/>
            <a:ext cx="634646" cy="595009"/>
          </a:xfrm>
          <a:prstGeom prst="rect">
            <a:avLst/>
          </a:prstGeom>
        </p:spPr>
        <p:txBody>
          <a:bodyPr wrap="square">
            <a:normAutofit/>
          </a:bodyPr>
          <a:lstStyle/>
          <a:p>
            <a:pPr algn="ctr"/>
            <a:endParaRPr kumimoji="1"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custDataLst>
              <p:tags r:id="rId8"/>
            </p:custDataLst>
          </p:nvPr>
        </p:nvSpPr>
        <p:spPr>
          <a:xfrm>
            <a:off x="4034440" y="3008917"/>
            <a:ext cx="5411895" cy="516969"/>
          </a:xfrm>
          <a:prstGeom prst="rect">
            <a:avLst/>
          </a:prstGeom>
          <a:noFill/>
        </p:spPr>
        <p:txBody>
          <a:bodyPr wrap="square" lIns="91440" tIns="45720" rIns="91440" bIns="0" rtlCol="0" anchor="b">
            <a:norm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a:lnSpc>
                <a:spcPct val="120000"/>
              </a:lnSpc>
            </a:pPr>
            <a:r>
              <a:rPr lang="zh-CN" altLang="en-US" sz="2000" b="1" spc="300">
                <a:solidFill>
                  <a:schemeClr val="dk1">
                    <a:lumMod val="85000"/>
                    <a:lumOff val="15000"/>
                  </a:schemeClr>
                </a:solidFill>
                <a:uFillTx/>
                <a:latin typeface="Arial" panose="020B0604020202020204" pitchFamily="34" charset="0"/>
                <a:sym typeface="Arial" panose="020B0604020202020204" pitchFamily="34" charset="0"/>
              </a:rPr>
              <a:t>治疗</a:t>
            </a:r>
            <a:r>
              <a:rPr lang="en-US" altLang="zh-CN" sz="2000" b="1" spc="300">
                <a:solidFill>
                  <a:schemeClr val="dk1">
                    <a:lumMod val="85000"/>
                    <a:lumOff val="15000"/>
                  </a:schemeClr>
                </a:solidFill>
                <a:uFillTx/>
                <a:latin typeface="Arial" panose="020B0604020202020204" pitchFamily="34" charset="0"/>
                <a:sym typeface="Arial" panose="020B0604020202020204" pitchFamily="34" charset="0"/>
              </a:rPr>
              <a:t>-</a:t>
            </a:r>
            <a:r>
              <a:rPr lang="zh-CN" altLang="en-US" sz="2000" b="1" spc="300">
                <a:solidFill>
                  <a:schemeClr val="dk1">
                    <a:lumMod val="85000"/>
                    <a:lumOff val="15000"/>
                  </a:schemeClr>
                </a:solidFill>
                <a:uFillTx/>
                <a:latin typeface="Arial" panose="020B0604020202020204" pitchFamily="34" charset="0"/>
                <a:sym typeface="Arial" panose="020B0604020202020204" pitchFamily="34" charset="0"/>
              </a:rPr>
              <a:t>数字疗法</a:t>
            </a:r>
          </a:p>
        </p:txBody>
      </p:sp>
      <p:sp>
        <p:nvSpPr>
          <p:cNvPr id="12" name="文本框 11"/>
          <p:cNvSpPr txBox="1"/>
          <p:nvPr>
            <p:custDataLst>
              <p:tags r:id="rId9"/>
            </p:custDataLst>
          </p:nvPr>
        </p:nvSpPr>
        <p:spPr>
          <a:xfrm>
            <a:off x="4034611" y="3534793"/>
            <a:ext cx="6438573" cy="900376"/>
          </a:xfrm>
          <a:prstGeom prst="rect">
            <a:avLst/>
          </a:prstGeom>
          <a:noFill/>
        </p:spPr>
        <p:txBody>
          <a:bodyPr wrap="square" lIns="91440" tIns="0" rIns="91440" bIns="45720" rtlCol="0">
            <a:normAutofit fontScale="97500"/>
          </a:bodyPr>
          <a:lstStyle/>
          <a:p>
            <a:pPr fontAlgn="auto">
              <a:lnSpc>
                <a:spcPct val="120000"/>
              </a:lnSpc>
            </a:pPr>
            <a:r>
              <a:rPr lang="zh-CN" altLang="en-US" sz="1600" spc="15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遵循</a:t>
            </a:r>
            <a:r>
              <a:rPr lang="en-US" altLang="zh-CN" sz="1600" spc="15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CBT</a:t>
            </a:r>
            <a:r>
              <a:rPr lang="zh-CN" altLang="en-US" sz="1600" spc="15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方法着眼于患者不合理的认知问题，将治疗过程视为舞台剧，</a:t>
            </a:r>
            <a:r>
              <a:rPr lang="zh-CN" altLang="en-US" sz="1600" spc="150">
                <a:solidFill>
                  <a:schemeClr val="tx1">
                    <a:lumMod val="85000"/>
                    <a:lumOff val="15000"/>
                  </a:schemeClr>
                </a:solidFill>
                <a:uFillTx/>
                <a:sym typeface="Arial" panose="020B0604020202020204" pitchFamily="34" charset="0"/>
              </a:rPr>
              <a:t>基于</a:t>
            </a:r>
            <a:r>
              <a:rPr lang="en-US" altLang="zh-CN" sz="1600" spc="150">
                <a:solidFill>
                  <a:schemeClr val="tx1">
                    <a:lumMod val="85000"/>
                    <a:lumOff val="15000"/>
                  </a:schemeClr>
                </a:solidFill>
                <a:uFillTx/>
                <a:sym typeface="Arial" panose="020B0604020202020204" pitchFamily="34" charset="0"/>
              </a:rPr>
              <a:t>XR</a:t>
            </a:r>
            <a:r>
              <a:rPr lang="zh-CN" altLang="en-US" sz="1600" spc="150">
                <a:solidFill>
                  <a:schemeClr val="tx1">
                    <a:lumMod val="85000"/>
                    <a:lumOff val="15000"/>
                  </a:schemeClr>
                </a:solidFill>
                <a:uFillTx/>
                <a:sym typeface="Arial" panose="020B0604020202020204" pitchFamily="34" charset="0"/>
              </a:rPr>
              <a:t>技术</a:t>
            </a:r>
            <a:r>
              <a:rPr lang="zh-CN" altLang="en-US" sz="1600" spc="15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撰写剧本并构建场景。通过让患者</a:t>
            </a:r>
            <a:r>
              <a:rPr lang="en-US" altLang="zh-CN" sz="1600" spc="15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a:t>
            </a:r>
            <a:r>
              <a:rPr lang="zh-CN" altLang="en-US" sz="1600" spc="15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参演</a:t>
            </a:r>
            <a:r>
              <a:rPr lang="en-US" altLang="zh-CN" sz="1600" spc="15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a:t>
            </a:r>
            <a:r>
              <a:rPr lang="zh-CN" altLang="en-US" sz="1600" spc="150">
                <a:solidFill>
                  <a:schemeClr val="tx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、体验来改变其对已，对人或对事的看法与态度来改变心理问题。</a:t>
            </a:r>
          </a:p>
        </p:txBody>
      </p:sp>
      <p:sp>
        <p:nvSpPr>
          <p:cNvPr id="13" name="椭圆 12"/>
          <p:cNvSpPr/>
          <p:nvPr>
            <p:custDataLst>
              <p:tags r:id="rId10"/>
            </p:custDataLst>
          </p:nvPr>
        </p:nvSpPr>
        <p:spPr>
          <a:xfrm>
            <a:off x="3029879" y="3091723"/>
            <a:ext cx="828222" cy="828222"/>
          </a:xfrm>
          <a:prstGeom prst="ellipse">
            <a:avLst/>
          </a:prstGeom>
          <a:solidFill>
            <a:schemeClr val="accent1"/>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lnSpc>
                <a:spcPct val="120000"/>
              </a:lnSpc>
            </a:pPr>
            <a:endParaRPr kumimoji="1"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5" name="直接连接符 14"/>
          <p:cNvCxnSpPr/>
          <p:nvPr>
            <p:custDataLst>
              <p:tags r:id="rId11"/>
            </p:custDataLst>
          </p:nvPr>
        </p:nvCxnSpPr>
        <p:spPr>
          <a:xfrm>
            <a:off x="4057026" y="4410898"/>
            <a:ext cx="6416456" cy="0"/>
          </a:xfrm>
          <a:prstGeom prst="line">
            <a:avLst/>
          </a:prstGeom>
          <a:ln w="127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矩形 16"/>
          <p:cNvSpPr/>
          <p:nvPr>
            <p:custDataLst>
              <p:tags r:id="rId12"/>
            </p:custDataLst>
          </p:nvPr>
        </p:nvSpPr>
        <p:spPr>
          <a:xfrm>
            <a:off x="3126668" y="3282202"/>
            <a:ext cx="634646" cy="595009"/>
          </a:xfrm>
          <a:prstGeom prst="rect">
            <a:avLst/>
          </a:prstGeom>
        </p:spPr>
        <p:txBody>
          <a:bodyPr wrap="square">
            <a:normAutofit/>
          </a:bodyPr>
          <a:lstStyle/>
          <a:p>
            <a:pPr algn="ctr"/>
            <a:endParaRPr kumimoji="1"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custDataLst>
              <p:tags r:id="rId13"/>
            </p:custDataLst>
          </p:nvPr>
        </p:nvSpPr>
        <p:spPr>
          <a:xfrm>
            <a:off x="6088736" y="4926993"/>
            <a:ext cx="5411895" cy="516969"/>
          </a:xfrm>
          <a:prstGeom prst="rect">
            <a:avLst/>
          </a:prstGeom>
          <a:noFill/>
        </p:spPr>
        <p:txBody>
          <a:bodyPr wrap="square" lIns="91440" tIns="45720" rIns="91440" bIns="0" rtlCol="0" anchor="b">
            <a:normAutofit/>
          </a:bodyPr>
          <a:lstStyle>
            <a:defPPr>
              <a:defRPr lang="zh-CN"/>
            </a:defPPr>
            <a:lvl1pPr>
              <a:defRPr sz="2400" spc="200">
                <a:latin typeface="微软雅黑" panose="020B0503020204020204" pitchFamily="34" charset="-122"/>
                <a:ea typeface="微软雅黑" panose="020B0503020204020204" pitchFamily="34" charset="-122"/>
              </a:defRPr>
            </a:lvl1pPr>
          </a:lstStyle>
          <a:p>
            <a:pPr>
              <a:lnSpc>
                <a:spcPct val="120000"/>
              </a:lnSpc>
            </a:pPr>
            <a:r>
              <a:rPr lang="zh-CN" altLang="en-US" sz="2000" b="1" spc="300" dirty="0">
                <a:solidFill>
                  <a:schemeClr val="tx1">
                    <a:lumMod val="85000"/>
                    <a:lumOff val="15000"/>
                  </a:schemeClr>
                </a:solidFill>
                <a:uFillTx/>
                <a:latin typeface="Arial" panose="020B0604020202020204" pitchFamily="34" charset="0"/>
                <a:sym typeface="Arial" panose="020B0604020202020204" pitchFamily="34" charset="0"/>
              </a:rPr>
              <a:t>康复</a:t>
            </a:r>
          </a:p>
        </p:txBody>
      </p:sp>
      <p:sp>
        <p:nvSpPr>
          <p:cNvPr id="19" name="文本框 18"/>
          <p:cNvSpPr txBox="1"/>
          <p:nvPr>
            <p:custDataLst>
              <p:tags r:id="rId14"/>
            </p:custDataLst>
          </p:nvPr>
        </p:nvSpPr>
        <p:spPr>
          <a:xfrm>
            <a:off x="6089015" y="5466715"/>
            <a:ext cx="5879465" cy="1420495"/>
          </a:xfrm>
          <a:prstGeom prst="rect">
            <a:avLst/>
          </a:prstGeom>
          <a:noFill/>
        </p:spPr>
        <p:txBody>
          <a:bodyPr wrap="square" lIns="91440" tIns="0" rIns="91440" bIns="45720" rtlCol="0">
            <a:normAutofit/>
          </a:bodyPr>
          <a:lstStyle/>
          <a:p>
            <a:pPr lvl="0" algn="l" fontAlgn="auto">
              <a:lnSpc>
                <a:spcPct val="120000"/>
              </a:lnSpc>
            </a:pPr>
            <a:r>
              <a:rPr lang="zh-CN" altLang="en-US" sz="1600" spc="150">
                <a:solidFill>
                  <a:schemeClr val="dk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构建与真实世界无二的虚拟环境，挑选真实世界中常见的</a:t>
            </a:r>
            <a:r>
              <a:rPr lang="zh-CN" altLang="en-US" sz="1600" spc="150">
                <a:solidFill>
                  <a:schemeClr val="dk1">
                    <a:lumMod val="85000"/>
                    <a:lumOff val="15000"/>
                  </a:schemeClr>
                </a:solidFill>
                <a:uFillTx/>
                <a:sym typeface="Arial" panose="020B0604020202020204" pitchFamily="34" charset="0"/>
              </a:rPr>
              <a:t>如购物、取快递等</a:t>
            </a:r>
            <a:r>
              <a:rPr lang="zh-CN" altLang="en-US" sz="1600" spc="150">
                <a:solidFill>
                  <a:schemeClr val="dk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交互场景，使</a:t>
            </a:r>
            <a:r>
              <a:rPr lang="zh-CN" altLang="en-US" sz="1600" spc="150">
                <a:solidFill>
                  <a:schemeClr val="dk1">
                    <a:lumMod val="85000"/>
                    <a:lumOff val="15000"/>
                  </a:schemeClr>
                </a:solidFill>
                <a:uFillTx/>
                <a:sym typeface="Arial" panose="020B0604020202020204" pitchFamily="34" charset="0"/>
              </a:rPr>
              <a:t>完成</a:t>
            </a:r>
            <a:r>
              <a:rPr lang="zh-CN" altLang="en-US" sz="1600" spc="150">
                <a:solidFill>
                  <a:schemeClr val="dk1">
                    <a:lumMod val="85000"/>
                    <a:lumOff val="15000"/>
                  </a:schemeClr>
                </a:solidFill>
                <a:uFillTx/>
                <a:latin typeface="Arial" panose="020B0604020202020204" pitchFamily="34" charset="0"/>
                <a:ea typeface="微软雅黑" panose="020B0503020204020204" pitchFamily="34" charset="-122"/>
                <a:sym typeface="Arial" panose="020B0604020202020204" pitchFamily="34" charset="0"/>
              </a:rPr>
              <a:t>治疗之后的患者能够在安全可控的环境下进行适应性训练，为其回归正常的社会生活打下坚实基础。</a:t>
            </a:r>
          </a:p>
        </p:txBody>
      </p:sp>
      <p:sp>
        <p:nvSpPr>
          <p:cNvPr id="20" name="椭圆 19"/>
          <p:cNvSpPr/>
          <p:nvPr>
            <p:custDataLst>
              <p:tags r:id="rId15"/>
            </p:custDataLst>
          </p:nvPr>
        </p:nvSpPr>
        <p:spPr>
          <a:xfrm>
            <a:off x="5084174" y="5063775"/>
            <a:ext cx="828222" cy="828222"/>
          </a:xfrm>
          <a:prstGeom prst="ellipse">
            <a:avLst/>
          </a:prstGeom>
          <a:solidFill>
            <a:schemeClr val="accent1"/>
          </a:solid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a:bodyPr>
          <a:lstStyle/>
          <a:p>
            <a:pPr algn="ctr">
              <a:lnSpc>
                <a:spcPct val="120000"/>
              </a:lnSpc>
            </a:pPr>
            <a:endParaRPr kumimoji="1" lang="zh-CN" altLang="en-US"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custDataLst>
              <p:tags r:id="rId16"/>
            </p:custDataLst>
          </p:nvPr>
        </p:nvSpPr>
        <p:spPr>
          <a:xfrm>
            <a:off x="5180963" y="5146302"/>
            <a:ext cx="634646" cy="595009"/>
          </a:xfrm>
          <a:prstGeom prst="rect">
            <a:avLst/>
          </a:prstGeom>
        </p:spPr>
        <p:txBody>
          <a:bodyPr wrap="square">
            <a:normAutofit/>
          </a:bodyPr>
          <a:lstStyle/>
          <a:p>
            <a:pPr algn="ctr"/>
            <a:endParaRPr kumimoji="1" lang="en-US" altLang="zh-CN" sz="2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矩形 10"/>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医疗元宇宙之元诊室</a:t>
            </a:r>
          </a:p>
        </p:txBody>
      </p:sp>
      <p:cxnSp>
        <p:nvCxnSpPr>
          <p:cNvPr id="4" name="直接连接符 3"/>
          <p:cNvCxnSpPr/>
          <p:nvPr>
            <p:custDataLst>
              <p:tags r:id="rId17"/>
            </p:custDataLst>
          </p:nvPr>
        </p:nvCxnSpPr>
        <p:spPr>
          <a:xfrm>
            <a:off x="6089026" y="6739443"/>
            <a:ext cx="6416456" cy="0"/>
          </a:xfrm>
          <a:prstGeom prst="line">
            <a:avLst/>
          </a:prstGeom>
          <a:ln w="127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医疗元宇宙之专家数字化身</a:t>
            </a:r>
            <a:endPar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endParaRPr>
          </a:p>
        </p:txBody>
      </p:sp>
      <p:pic>
        <p:nvPicPr>
          <p:cNvPr id="4" name="图片 3"/>
          <p:cNvPicPr>
            <a:picLocks noChangeAspect="1"/>
          </p:cNvPicPr>
          <p:nvPr/>
        </p:nvPicPr>
        <p:blipFill>
          <a:blip r:embed="rId4"/>
          <a:stretch>
            <a:fillRect/>
          </a:stretch>
        </p:blipFill>
        <p:spPr>
          <a:xfrm>
            <a:off x="709930" y="1125220"/>
            <a:ext cx="3442970" cy="5424170"/>
          </a:xfrm>
          <a:prstGeom prst="rect">
            <a:avLst/>
          </a:prstGeom>
        </p:spPr>
      </p:pic>
      <p:sp>
        <p:nvSpPr>
          <p:cNvPr id="14" name="文本框 13" descr="7b0a20202020227461726765744964223a202270726f636573734f6e6c696e6554657874426f78220a7d0a"/>
          <p:cNvSpPr txBox="1"/>
          <p:nvPr/>
        </p:nvSpPr>
        <p:spPr>
          <a:xfrm>
            <a:off x="4449445" y="1242060"/>
            <a:ext cx="7392670" cy="1245870"/>
          </a:xfrm>
          <a:prstGeom prst="rect">
            <a:avLst/>
          </a:prstGeom>
          <a:solidFill>
            <a:schemeClr val="tx2">
              <a:lumMod val="20000"/>
              <a:lumOff val="80000"/>
            </a:schemeClr>
          </a:solidFill>
          <a:ln>
            <a:solidFill>
              <a:srgbClr val="00B0F0"/>
            </a:solidFill>
          </a:ln>
          <a:effectLst>
            <a:outerShdw blurRad="50800" dist="38100" dir="5400000" algn="t" rotWithShape="0">
              <a:prstClr val="black">
                <a:alpha val="40000"/>
              </a:prstClr>
            </a:outerShdw>
          </a:effectLst>
        </p:spPr>
        <p:txBody>
          <a:bodyPr wrap="square" rtlCol="0">
            <a:noAutofit/>
          </a:bodyPr>
          <a:lstStyle/>
          <a:p>
            <a:pPr marR="0" lvl="0" algn="l" defTabSz="914400" rtl="0" eaLnBrk="1" fontAlgn="base" latinLnBrk="0" hangingPunct="1">
              <a:lnSpc>
                <a:spcPct val="150000"/>
              </a:lnSpc>
              <a:spcBef>
                <a:spcPct val="0"/>
              </a:spcBef>
              <a:spcAft>
                <a:spcPct val="0"/>
              </a:spcAft>
              <a:buClrTx/>
              <a:buSzTx/>
              <a:buFont typeface="Arial" panose="020B0604020202020204" pitchFamily="34" charset="0"/>
              <a:defRPr/>
            </a:pPr>
            <a:r>
              <a:rPr kumimoji="0" 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每一位富有经验的医疗专家的退休或离世都是医疗行业的巨大损失。</a:t>
            </a:r>
          </a:p>
          <a:p>
            <a:pPr marR="0" lvl="0" algn="l" defTabSz="914400" rtl="0" eaLnBrk="1" fontAlgn="base" latinLnBrk="0" hangingPunct="1">
              <a:lnSpc>
                <a:spcPct val="150000"/>
              </a:lnSpc>
              <a:spcBef>
                <a:spcPct val="0"/>
              </a:spcBef>
              <a:spcAft>
                <a:spcPct val="0"/>
              </a:spcAft>
              <a:buClrTx/>
              <a:buSzTx/>
              <a:buFont typeface="Arial" panose="020B0604020202020204" pitchFamily="34" charset="0"/>
              <a:defRPr/>
            </a:pPr>
            <a:r>
              <a:rPr kumimoji="0" 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湖南创星科技基于自身十数年的医信行业沉淀，为医生和专家打造其在元宇宙中的专有的数字化身。</a:t>
            </a:r>
          </a:p>
        </p:txBody>
      </p:sp>
      <p:sp>
        <p:nvSpPr>
          <p:cNvPr id="22" name="矩形 21"/>
          <p:cNvSpPr/>
          <p:nvPr/>
        </p:nvSpPr>
        <p:spPr>
          <a:xfrm>
            <a:off x="4420235" y="5623560"/>
            <a:ext cx="892810"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虚拟人</a:t>
            </a:r>
          </a:p>
        </p:txBody>
      </p:sp>
      <p:sp>
        <p:nvSpPr>
          <p:cNvPr id="23" name="矩形 22"/>
          <p:cNvSpPr/>
          <p:nvPr/>
        </p:nvSpPr>
        <p:spPr>
          <a:xfrm>
            <a:off x="5528945" y="5623560"/>
            <a:ext cx="1216025"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人工智能</a:t>
            </a:r>
          </a:p>
        </p:txBody>
      </p:sp>
      <p:sp>
        <p:nvSpPr>
          <p:cNvPr id="24" name="矩形 23"/>
          <p:cNvSpPr/>
          <p:nvPr/>
        </p:nvSpPr>
        <p:spPr>
          <a:xfrm>
            <a:off x="6960870" y="5623560"/>
            <a:ext cx="1442720"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医学知识库</a:t>
            </a:r>
          </a:p>
        </p:txBody>
      </p:sp>
      <p:sp>
        <p:nvSpPr>
          <p:cNvPr id="25" name="矩形 24"/>
          <p:cNvSpPr/>
          <p:nvPr/>
        </p:nvSpPr>
        <p:spPr>
          <a:xfrm>
            <a:off x="8619490" y="5623560"/>
            <a:ext cx="1442720"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人机交互</a:t>
            </a:r>
          </a:p>
        </p:txBody>
      </p:sp>
      <p:sp>
        <p:nvSpPr>
          <p:cNvPr id="26" name="右大括号 25"/>
          <p:cNvSpPr/>
          <p:nvPr/>
        </p:nvSpPr>
        <p:spPr>
          <a:xfrm rot="16200000">
            <a:off x="6941185" y="3075940"/>
            <a:ext cx="304800" cy="19900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矩形 26"/>
          <p:cNvSpPr/>
          <p:nvPr/>
        </p:nvSpPr>
        <p:spPr>
          <a:xfrm>
            <a:off x="5313045" y="4224655"/>
            <a:ext cx="1442720"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识别</a:t>
            </a:r>
          </a:p>
        </p:txBody>
      </p:sp>
      <p:sp>
        <p:nvSpPr>
          <p:cNvPr id="28" name="矩形 27"/>
          <p:cNvSpPr/>
          <p:nvPr/>
        </p:nvSpPr>
        <p:spPr>
          <a:xfrm>
            <a:off x="7322185" y="4224655"/>
            <a:ext cx="1442720"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生成</a:t>
            </a:r>
          </a:p>
        </p:txBody>
      </p:sp>
      <p:sp>
        <p:nvSpPr>
          <p:cNvPr id="29" name="矩形 28"/>
          <p:cNvSpPr/>
          <p:nvPr/>
        </p:nvSpPr>
        <p:spPr>
          <a:xfrm>
            <a:off x="4705350" y="3091180"/>
            <a:ext cx="1442720"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表情</a:t>
            </a:r>
          </a:p>
        </p:txBody>
      </p:sp>
      <p:sp>
        <p:nvSpPr>
          <p:cNvPr id="30" name="矩形 29"/>
          <p:cNvSpPr/>
          <p:nvPr/>
        </p:nvSpPr>
        <p:spPr>
          <a:xfrm>
            <a:off x="6380480" y="3091180"/>
            <a:ext cx="1442720"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动作</a:t>
            </a:r>
          </a:p>
        </p:txBody>
      </p:sp>
      <p:sp>
        <p:nvSpPr>
          <p:cNvPr id="31" name="矩形 30"/>
          <p:cNvSpPr/>
          <p:nvPr/>
        </p:nvSpPr>
        <p:spPr>
          <a:xfrm>
            <a:off x="8055610" y="3091180"/>
            <a:ext cx="1442720"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语音</a:t>
            </a:r>
          </a:p>
        </p:txBody>
      </p:sp>
      <p:sp>
        <p:nvSpPr>
          <p:cNvPr id="32" name="右大括号 31"/>
          <p:cNvSpPr/>
          <p:nvPr/>
        </p:nvSpPr>
        <p:spPr>
          <a:xfrm rot="5400000">
            <a:off x="6828790" y="3707130"/>
            <a:ext cx="487045" cy="2494280"/>
          </a:xfrm>
          <a:prstGeom prst="rightBrace">
            <a:avLst>
              <a:gd name="adj1" fmla="val 5175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矩形 33"/>
          <p:cNvSpPr/>
          <p:nvPr/>
        </p:nvSpPr>
        <p:spPr>
          <a:xfrm>
            <a:off x="10202545" y="3091180"/>
            <a:ext cx="1442720"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支付与生态</a:t>
            </a:r>
          </a:p>
        </p:txBody>
      </p:sp>
      <p:sp>
        <p:nvSpPr>
          <p:cNvPr id="35" name="矩形 34"/>
          <p:cNvSpPr/>
          <p:nvPr/>
        </p:nvSpPr>
        <p:spPr>
          <a:xfrm>
            <a:off x="10202545" y="5623560"/>
            <a:ext cx="1442720"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区块链</a:t>
            </a:r>
          </a:p>
        </p:txBody>
      </p:sp>
      <p:sp>
        <p:nvSpPr>
          <p:cNvPr id="36" name="矩形 35"/>
          <p:cNvSpPr/>
          <p:nvPr/>
        </p:nvSpPr>
        <p:spPr>
          <a:xfrm>
            <a:off x="10197465" y="4225925"/>
            <a:ext cx="1442720" cy="485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确权</a:t>
            </a:r>
          </a:p>
        </p:txBody>
      </p:sp>
      <p:cxnSp>
        <p:nvCxnSpPr>
          <p:cNvPr id="37" name="直接箭头连接符 36"/>
          <p:cNvCxnSpPr>
            <a:stCxn id="35" idx="0"/>
            <a:endCxn id="36" idx="2"/>
          </p:cNvCxnSpPr>
          <p:nvPr/>
        </p:nvCxnSpPr>
        <p:spPr>
          <a:xfrm flipH="1" flipV="1">
            <a:off x="10918825" y="4711065"/>
            <a:ext cx="5080" cy="9124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36" idx="0"/>
            <a:endCxn id="34" idx="2"/>
          </p:cNvCxnSpPr>
          <p:nvPr/>
        </p:nvCxnSpPr>
        <p:spPr>
          <a:xfrm flipV="1">
            <a:off x="10918825" y="3576320"/>
            <a:ext cx="5080" cy="6496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右大括号 39"/>
          <p:cNvSpPr/>
          <p:nvPr/>
        </p:nvSpPr>
        <p:spPr>
          <a:xfrm rot="5400000">
            <a:off x="6952615" y="2042795"/>
            <a:ext cx="278765" cy="3346450"/>
          </a:xfrm>
          <a:prstGeom prst="rightBrace">
            <a:avLst>
              <a:gd name="adj1" fmla="val 5175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右大括号 40"/>
          <p:cNvSpPr/>
          <p:nvPr/>
        </p:nvSpPr>
        <p:spPr>
          <a:xfrm rot="16200000">
            <a:off x="6877050" y="3159760"/>
            <a:ext cx="386715" cy="46062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0" y="0"/>
            <a:ext cx="12192000" cy="6549219"/>
          </a:xfrm>
          <a:prstGeom prst="rect">
            <a:avLst/>
          </a:prstGeom>
          <a:solidFill>
            <a:schemeClr val="bg2"/>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矩形 10"/>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医疗元宇宙之区域医疗处方监管</a:t>
            </a:r>
          </a:p>
        </p:txBody>
      </p:sp>
      <p:pic>
        <p:nvPicPr>
          <p:cNvPr id="4" name="图片 3">
            <a:extLst>
              <a:ext uri="{FF2B5EF4-FFF2-40B4-BE49-F238E27FC236}">
                <a16:creationId xmlns:a16="http://schemas.microsoft.com/office/drawing/2014/main" id="{A9E8D84F-3280-BA10-94F2-353B7268CCC8}"/>
              </a:ext>
            </a:extLst>
          </p:cNvPr>
          <p:cNvPicPr>
            <a:picLocks noChangeAspect="1"/>
          </p:cNvPicPr>
          <p:nvPr/>
        </p:nvPicPr>
        <p:blipFill>
          <a:blip r:embed="rId4"/>
          <a:stretch>
            <a:fillRect/>
          </a:stretch>
        </p:blipFill>
        <p:spPr>
          <a:xfrm>
            <a:off x="-1" y="1001916"/>
            <a:ext cx="8000365" cy="5452110"/>
          </a:xfrm>
          <a:prstGeom prst="rect">
            <a:avLst/>
          </a:prstGeom>
        </p:spPr>
      </p:pic>
      <p:sp>
        <p:nvSpPr>
          <p:cNvPr id="5" name="文本框 4" descr="7b0a20202020227461726765744964223a202270726f636573734f6e6c696e6554657874426f78220a7d0a">
            <a:extLst>
              <a:ext uri="{FF2B5EF4-FFF2-40B4-BE49-F238E27FC236}">
                <a16:creationId xmlns:a16="http://schemas.microsoft.com/office/drawing/2014/main" id="{39A9E3BD-4783-3EFC-6B85-F316C9AC6616}"/>
              </a:ext>
            </a:extLst>
          </p:cNvPr>
          <p:cNvSpPr txBox="1"/>
          <p:nvPr/>
        </p:nvSpPr>
        <p:spPr>
          <a:xfrm>
            <a:off x="8037112" y="1545823"/>
            <a:ext cx="3895226" cy="4051579"/>
          </a:xfrm>
          <a:prstGeom prst="rect">
            <a:avLst/>
          </a:prstGeom>
          <a:solidFill>
            <a:schemeClr val="tx2">
              <a:lumMod val="20000"/>
              <a:lumOff val="80000"/>
            </a:schemeClr>
          </a:solidFill>
          <a:ln>
            <a:solidFill>
              <a:srgbClr val="00B0F0"/>
            </a:solidFill>
          </a:ln>
          <a:effectLst>
            <a:outerShdw blurRad="50800" dist="38100" dir="5400000" algn="t" rotWithShape="0">
              <a:prstClr val="black">
                <a:alpha val="40000"/>
              </a:prstClr>
            </a:outerShdw>
          </a:effectLst>
        </p:spPr>
        <p:txBody>
          <a:bodyPr wrap="square" rtlCol="0">
            <a:noAutofit/>
          </a:bodyPr>
          <a:lstStyle/>
          <a:p>
            <a:pPr marR="0" lvl="0" algn="l" defTabSz="914400" rtl="0" eaLnBrk="1" fontAlgn="base" latinLnBrk="0" hangingPunct="1">
              <a:lnSpc>
                <a:spcPct val="150000"/>
              </a:lnSpc>
              <a:spcBef>
                <a:spcPct val="0"/>
              </a:spcBef>
              <a:spcAft>
                <a:spcPct val="0"/>
              </a:spcAft>
              <a:buClrTx/>
              <a:buSzTx/>
              <a:buFont typeface="Arial" panose="020B0604020202020204" pitchFamily="34" charset="0"/>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电子处方的隐私保护问题和安全性问题与纸质处方有较大的差距，导致电子处方仍需纸质归档，而纸质处方数据无法利用，也无法实现高精度、高实时性和高便捷性的监管。</a:t>
            </a:r>
            <a:endPar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endParaRPr>
          </a:p>
          <a:p>
            <a:pPr marR="0" lvl="0" algn="l" defTabSz="914400" rtl="0" eaLnBrk="1" fontAlgn="base" latinLnBrk="0" hangingPunct="1">
              <a:lnSpc>
                <a:spcPct val="150000"/>
              </a:lnSpc>
              <a:spcBef>
                <a:spcPct val="0"/>
              </a:spcBef>
              <a:spcAft>
                <a:spcPct val="0"/>
              </a:spcAft>
              <a:buClrTx/>
              <a:buSzTx/>
              <a:buFont typeface="Arial" panose="020B0604020202020204" pitchFamily="34" charset="0"/>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湖南创星科技创造性地采用星际文件系统</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大数据系统</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区块链的组合来实现</a:t>
            </a:r>
            <a:r>
              <a:rPr lang="zh-CN" altLang="en-US" sz="1600" dirty="0">
                <a:latin typeface="微软雅黑" panose="020B0503020204020204" pitchFamily="34" charset="-122"/>
                <a:sym typeface="Arial Black" panose="020B0A04020102020204" pitchFamily="34" charset="0"/>
              </a:rPr>
              <a:t>区域医疗处方监管平台，解决了电子处方和纸质处方各自的痛点，有利于加强卫健委等政府监管机构的监督能力，实现医疗资源的有效利用。</a:t>
            </a:r>
            <a:endParaRPr kumimoji="0" 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0751" y="1971396"/>
            <a:ext cx="10836197" cy="4886604"/>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j-cs"/>
                <a:sym typeface="+mn-ea"/>
              </a:rPr>
              <a:t>——</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j-cs"/>
                <a:sym typeface="+mn-ea"/>
              </a:rPr>
              <a:t>产业元宇宙</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：基于产业元宇宙支撑平台，打造智慧能源、数字农业、数字工厂、智能制造等多领域的元宇宙应用场景</a:t>
            </a:r>
          </a:p>
        </p:txBody>
      </p:sp>
      <p:sp>
        <p:nvSpPr>
          <p:cNvPr id="10" name="矩形 9"/>
          <p:cNvSpPr/>
          <p:nvPr/>
        </p:nvSpPr>
        <p:spPr>
          <a:xfrm>
            <a:off x="1430655" y="2059594"/>
            <a:ext cx="2223135" cy="1043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1431290" y="2801274"/>
            <a:ext cx="2223135" cy="3149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 name="矩形 11"/>
          <p:cNvSpPr/>
          <p:nvPr/>
        </p:nvSpPr>
        <p:spPr>
          <a:xfrm>
            <a:off x="6396990" y="2059594"/>
            <a:ext cx="2865120" cy="1043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矩形 12"/>
          <p:cNvSpPr/>
          <p:nvPr/>
        </p:nvSpPr>
        <p:spPr>
          <a:xfrm>
            <a:off x="1430020" y="3901094"/>
            <a:ext cx="10053320" cy="1801495"/>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8027035" y="5254279"/>
            <a:ext cx="3456940" cy="446405"/>
          </a:xfrm>
          <a:prstGeom prst="rect">
            <a:avLst/>
          </a:prstGeom>
          <a:solidFill>
            <a:srgbClr val="F0831E"/>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1429385" y="3107344"/>
            <a:ext cx="10053955" cy="450850"/>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p:nvSpPr>
        <p:spPr>
          <a:xfrm>
            <a:off x="1430020" y="5251739"/>
            <a:ext cx="6604000" cy="450850"/>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1430020" y="3901729"/>
            <a:ext cx="8995410" cy="450850"/>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2387600" y="4351309"/>
            <a:ext cx="8037830" cy="450850"/>
          </a:xfrm>
          <a:prstGeom prst="rect">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矩形 18"/>
          <p:cNvSpPr/>
          <p:nvPr/>
        </p:nvSpPr>
        <p:spPr>
          <a:xfrm>
            <a:off x="2388235" y="4802159"/>
            <a:ext cx="8037195" cy="446405"/>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9262110" y="2063404"/>
            <a:ext cx="2223135" cy="1043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矩形 20"/>
          <p:cNvSpPr/>
          <p:nvPr/>
        </p:nvSpPr>
        <p:spPr>
          <a:xfrm>
            <a:off x="1430020" y="6030884"/>
            <a:ext cx="4472305" cy="724535"/>
          </a:xfrm>
          <a:prstGeom prst="rect">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p:cNvSpPr txBox="1"/>
          <p:nvPr/>
        </p:nvSpPr>
        <p:spPr>
          <a:xfrm>
            <a:off x="812361" y="2668559"/>
            <a:ext cx="627380" cy="306705"/>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SaaS</a:t>
            </a:r>
          </a:p>
        </p:txBody>
      </p:sp>
      <p:sp>
        <p:nvSpPr>
          <p:cNvPr id="23" name="文本框 22"/>
          <p:cNvSpPr txBox="1"/>
          <p:nvPr/>
        </p:nvSpPr>
        <p:spPr>
          <a:xfrm>
            <a:off x="839652" y="4728499"/>
            <a:ext cx="626745" cy="306705"/>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PaaS</a:t>
            </a:r>
          </a:p>
        </p:txBody>
      </p:sp>
      <p:sp>
        <p:nvSpPr>
          <p:cNvPr id="24" name="矩形 23"/>
          <p:cNvSpPr/>
          <p:nvPr/>
        </p:nvSpPr>
        <p:spPr>
          <a:xfrm>
            <a:off x="6019800" y="6032154"/>
            <a:ext cx="2568575" cy="72326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nvSpPr>
        <p:spPr>
          <a:xfrm>
            <a:off x="2705100" y="6057554"/>
            <a:ext cx="231648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天河链控（</a:t>
            </a:r>
            <a:r>
              <a:rPr kumimoji="0" lang="zh-CN" altLang="en-US" sz="1400" b="0"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边缘计算网关</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p>
        </p:txBody>
      </p:sp>
      <p:sp>
        <p:nvSpPr>
          <p:cNvPr id="27" name="文本框 26"/>
          <p:cNvSpPr txBox="1"/>
          <p:nvPr/>
        </p:nvSpPr>
        <p:spPr>
          <a:xfrm>
            <a:off x="750752" y="6240434"/>
            <a:ext cx="716280" cy="306705"/>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边缘层</a:t>
            </a:r>
          </a:p>
        </p:txBody>
      </p:sp>
      <p:sp>
        <p:nvSpPr>
          <p:cNvPr id="29" name="文本框 28"/>
          <p:cNvSpPr txBox="1"/>
          <p:nvPr/>
        </p:nvSpPr>
        <p:spPr>
          <a:xfrm>
            <a:off x="7000875" y="2113569"/>
            <a:ext cx="1948815"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第三方</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App</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（多租户）</a:t>
            </a:r>
          </a:p>
        </p:txBody>
      </p:sp>
      <p:sp>
        <p:nvSpPr>
          <p:cNvPr id="30" name="文本框 29"/>
          <p:cNvSpPr txBox="1"/>
          <p:nvPr/>
        </p:nvSpPr>
        <p:spPr>
          <a:xfrm>
            <a:off x="10502265" y="4392584"/>
            <a:ext cx="854075"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DevOps</a:t>
            </a:r>
          </a:p>
        </p:txBody>
      </p:sp>
      <p:sp>
        <p:nvSpPr>
          <p:cNvPr id="31" name="文本框 30"/>
          <p:cNvSpPr txBox="1"/>
          <p:nvPr/>
        </p:nvSpPr>
        <p:spPr>
          <a:xfrm>
            <a:off x="3426460" y="3974119"/>
            <a:ext cx="533908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可视化数据建模服务（数字孪生、面向对象建模、面向领域建模）</a:t>
            </a:r>
          </a:p>
        </p:txBody>
      </p:sp>
      <p:sp>
        <p:nvSpPr>
          <p:cNvPr id="32" name="文本框 31"/>
          <p:cNvSpPr txBox="1"/>
          <p:nvPr/>
        </p:nvSpPr>
        <p:spPr>
          <a:xfrm>
            <a:off x="3432810" y="4423699"/>
            <a:ext cx="551688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数据治理（数据标准化、隐私计算、安全多方计算、数据计算沙箱）</a:t>
            </a:r>
          </a:p>
        </p:txBody>
      </p:sp>
      <p:sp>
        <p:nvSpPr>
          <p:cNvPr id="33" name="文本框 32"/>
          <p:cNvSpPr txBox="1"/>
          <p:nvPr/>
        </p:nvSpPr>
        <p:spPr>
          <a:xfrm>
            <a:off x="2998470" y="5326034"/>
            <a:ext cx="3427095"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数据接入（</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MQTT</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API</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WebService</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文本框 33"/>
          <p:cNvSpPr txBox="1"/>
          <p:nvPr/>
        </p:nvSpPr>
        <p:spPr>
          <a:xfrm>
            <a:off x="2876550" y="4872009"/>
            <a:ext cx="6715125" cy="30670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数据平台（</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MPP</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分析库、大数据仓库、时序数据库、关系数据库）</a:t>
            </a:r>
            <a:endPar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文本框 47"/>
          <p:cNvSpPr txBox="1"/>
          <p:nvPr/>
        </p:nvSpPr>
        <p:spPr>
          <a:xfrm>
            <a:off x="1517015" y="6396644"/>
            <a:ext cx="873760"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Modbus</a:t>
            </a:r>
          </a:p>
        </p:txBody>
      </p:sp>
      <p:sp>
        <p:nvSpPr>
          <p:cNvPr id="49" name="文本框 48"/>
          <p:cNvSpPr txBox="1"/>
          <p:nvPr/>
        </p:nvSpPr>
        <p:spPr>
          <a:xfrm>
            <a:off x="2463800" y="6396644"/>
            <a:ext cx="909320"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OPC-UA</a:t>
            </a:r>
          </a:p>
        </p:txBody>
      </p:sp>
      <p:sp>
        <p:nvSpPr>
          <p:cNvPr id="50" name="文本框 49"/>
          <p:cNvSpPr txBox="1"/>
          <p:nvPr/>
        </p:nvSpPr>
        <p:spPr>
          <a:xfrm>
            <a:off x="3446145" y="6396644"/>
            <a:ext cx="806450"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SCADA</a:t>
            </a:r>
          </a:p>
        </p:txBody>
      </p:sp>
      <p:sp>
        <p:nvSpPr>
          <p:cNvPr id="51" name="文本框 50"/>
          <p:cNvSpPr txBox="1"/>
          <p:nvPr/>
        </p:nvSpPr>
        <p:spPr>
          <a:xfrm>
            <a:off x="4325620" y="6396644"/>
            <a:ext cx="558800"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DCS</a:t>
            </a:r>
          </a:p>
        </p:txBody>
      </p:sp>
      <p:sp>
        <p:nvSpPr>
          <p:cNvPr id="52" name="矩形 51"/>
          <p:cNvSpPr/>
          <p:nvPr/>
        </p:nvSpPr>
        <p:spPr>
          <a:xfrm>
            <a:off x="8587740" y="6030884"/>
            <a:ext cx="2897505" cy="724535"/>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文本框 52"/>
          <p:cNvSpPr txBox="1"/>
          <p:nvPr/>
        </p:nvSpPr>
        <p:spPr>
          <a:xfrm>
            <a:off x="8723630" y="6396644"/>
            <a:ext cx="538480"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ERP</a:t>
            </a:r>
          </a:p>
        </p:txBody>
      </p:sp>
      <p:sp>
        <p:nvSpPr>
          <p:cNvPr id="54" name="文本框 53"/>
          <p:cNvSpPr txBox="1"/>
          <p:nvPr/>
        </p:nvSpPr>
        <p:spPr>
          <a:xfrm>
            <a:off x="9697085" y="6396644"/>
            <a:ext cx="586740"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MES</a:t>
            </a:r>
          </a:p>
        </p:txBody>
      </p:sp>
      <p:sp>
        <p:nvSpPr>
          <p:cNvPr id="55" name="文本框 54"/>
          <p:cNvSpPr txBox="1"/>
          <p:nvPr/>
        </p:nvSpPr>
        <p:spPr>
          <a:xfrm>
            <a:off x="9194165" y="6396644"/>
            <a:ext cx="570865"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PLM</a:t>
            </a:r>
          </a:p>
        </p:txBody>
      </p:sp>
      <p:sp>
        <p:nvSpPr>
          <p:cNvPr id="56" name="文本框 55"/>
          <p:cNvSpPr txBox="1"/>
          <p:nvPr/>
        </p:nvSpPr>
        <p:spPr>
          <a:xfrm>
            <a:off x="10215880" y="6396644"/>
            <a:ext cx="668655"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CAPP</a:t>
            </a:r>
          </a:p>
        </p:txBody>
      </p:sp>
      <p:sp>
        <p:nvSpPr>
          <p:cNvPr id="57" name="文本框 56"/>
          <p:cNvSpPr txBox="1"/>
          <p:nvPr/>
        </p:nvSpPr>
        <p:spPr>
          <a:xfrm>
            <a:off x="10814050" y="6396644"/>
            <a:ext cx="586740"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SRM</a:t>
            </a:r>
          </a:p>
        </p:txBody>
      </p:sp>
      <p:sp>
        <p:nvSpPr>
          <p:cNvPr id="58" name="文本框 57"/>
          <p:cNvSpPr txBox="1"/>
          <p:nvPr/>
        </p:nvSpPr>
        <p:spPr>
          <a:xfrm>
            <a:off x="9364345" y="2113569"/>
            <a:ext cx="2036445" cy="52197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第三方业务系统接入</a:t>
            </a: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数据</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模型</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机理服务</a:t>
            </a:r>
          </a:p>
        </p:txBody>
      </p:sp>
      <p:sp>
        <p:nvSpPr>
          <p:cNvPr id="60" name="文本框 59"/>
          <p:cNvSpPr txBox="1"/>
          <p:nvPr/>
        </p:nvSpPr>
        <p:spPr>
          <a:xfrm>
            <a:off x="8329295" y="5293014"/>
            <a:ext cx="249428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区块链（存证、溯源、安全）</a:t>
            </a:r>
          </a:p>
        </p:txBody>
      </p:sp>
      <p:sp>
        <p:nvSpPr>
          <p:cNvPr id="61" name="文本框 60"/>
          <p:cNvSpPr txBox="1"/>
          <p:nvPr/>
        </p:nvSpPr>
        <p:spPr>
          <a:xfrm>
            <a:off x="1704340" y="2107854"/>
            <a:ext cx="142748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数据可视化平台</a:t>
            </a:r>
          </a:p>
        </p:txBody>
      </p:sp>
      <p:sp>
        <p:nvSpPr>
          <p:cNvPr id="62" name="左右箭头 61"/>
          <p:cNvSpPr/>
          <p:nvPr/>
        </p:nvSpPr>
        <p:spPr>
          <a:xfrm rot="5400000">
            <a:off x="2420620" y="3616614"/>
            <a:ext cx="350520" cy="2184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左右箭头 62"/>
          <p:cNvSpPr/>
          <p:nvPr/>
        </p:nvSpPr>
        <p:spPr>
          <a:xfrm rot="5400000">
            <a:off x="4030980" y="3616614"/>
            <a:ext cx="350520" cy="2184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左右箭头 63"/>
          <p:cNvSpPr/>
          <p:nvPr/>
        </p:nvSpPr>
        <p:spPr>
          <a:xfrm rot="5400000">
            <a:off x="7607300" y="3624234"/>
            <a:ext cx="350520" cy="2184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5" name="左右箭头 64"/>
          <p:cNvSpPr/>
          <p:nvPr/>
        </p:nvSpPr>
        <p:spPr>
          <a:xfrm rot="5400000">
            <a:off x="9557385" y="3617249"/>
            <a:ext cx="350520" cy="2184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6" name="文本框 65"/>
          <p:cNvSpPr txBox="1"/>
          <p:nvPr/>
        </p:nvSpPr>
        <p:spPr>
          <a:xfrm>
            <a:off x="4385945" y="3595659"/>
            <a:ext cx="3287395" cy="30670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标准化数据服务（</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API</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JDBC</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、数据集）</a:t>
            </a:r>
          </a:p>
        </p:txBody>
      </p:sp>
      <p:pic>
        <p:nvPicPr>
          <p:cNvPr id="67" name="图片 66" descr="&amp;pky8454727405&amp;"/>
          <p:cNvPicPr>
            <a:picLocks noChangeAspect="1"/>
          </p:cNvPicPr>
          <p:nvPr/>
        </p:nvPicPr>
        <p:blipFill>
          <a:blip r:embed="rId3"/>
          <a:stretch>
            <a:fillRect/>
          </a:stretch>
        </p:blipFill>
        <p:spPr>
          <a:xfrm>
            <a:off x="1595755" y="3943004"/>
            <a:ext cx="525145" cy="350520"/>
          </a:xfrm>
          <a:prstGeom prst="rect">
            <a:avLst/>
          </a:prstGeom>
        </p:spPr>
      </p:pic>
      <p:pic>
        <p:nvPicPr>
          <p:cNvPr id="68" name="图片 67" descr="图片5"/>
          <p:cNvPicPr>
            <a:picLocks noChangeAspect="1"/>
          </p:cNvPicPr>
          <p:nvPr/>
        </p:nvPicPr>
        <p:blipFill>
          <a:blip r:embed="rId4"/>
          <a:stretch>
            <a:fillRect/>
          </a:stretch>
        </p:blipFill>
        <p:spPr>
          <a:xfrm>
            <a:off x="1721485" y="4453544"/>
            <a:ext cx="438785" cy="488315"/>
          </a:xfrm>
          <a:prstGeom prst="rect">
            <a:avLst/>
          </a:prstGeom>
        </p:spPr>
      </p:pic>
      <p:sp>
        <p:nvSpPr>
          <p:cNvPr id="69" name="文本框 68"/>
          <p:cNvSpPr txBox="1"/>
          <p:nvPr/>
        </p:nvSpPr>
        <p:spPr>
          <a:xfrm>
            <a:off x="3630930" y="3179099"/>
            <a:ext cx="589280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SaaS</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服务基础管理子系统（租户管理、工单管理、</a:t>
            </a:r>
            <a:r>
              <a:rPr kumimoji="0" lang="en-US" altLang="zh-CN"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API</a:t>
            </a: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管理与监控）</a:t>
            </a:r>
          </a:p>
        </p:txBody>
      </p:sp>
      <p:sp>
        <p:nvSpPr>
          <p:cNvPr id="70" name="矩形 69"/>
          <p:cNvSpPr/>
          <p:nvPr/>
        </p:nvSpPr>
        <p:spPr>
          <a:xfrm>
            <a:off x="3653790" y="2059594"/>
            <a:ext cx="2743835" cy="10439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1" name="文本框 70"/>
          <p:cNvSpPr txBox="1"/>
          <p:nvPr/>
        </p:nvSpPr>
        <p:spPr>
          <a:xfrm>
            <a:off x="4297045" y="2107854"/>
            <a:ext cx="160528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故障预测分析平台</a:t>
            </a:r>
          </a:p>
        </p:txBody>
      </p:sp>
      <p:sp>
        <p:nvSpPr>
          <p:cNvPr id="72" name="文本框 71"/>
          <p:cNvSpPr txBox="1"/>
          <p:nvPr/>
        </p:nvSpPr>
        <p:spPr>
          <a:xfrm>
            <a:off x="1569720" y="2809529"/>
            <a:ext cx="196088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可视化低代码开发平台</a:t>
            </a:r>
          </a:p>
        </p:txBody>
      </p:sp>
      <p:sp>
        <p:nvSpPr>
          <p:cNvPr id="73" name="文本框 72"/>
          <p:cNvSpPr txBox="1"/>
          <p:nvPr/>
        </p:nvSpPr>
        <p:spPr>
          <a:xfrm>
            <a:off x="5481320" y="2801909"/>
            <a:ext cx="916305" cy="3067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联邦学习</a:t>
            </a:r>
          </a:p>
        </p:txBody>
      </p:sp>
      <p:sp>
        <p:nvSpPr>
          <p:cNvPr id="74" name="文本框 73"/>
          <p:cNvSpPr txBox="1"/>
          <p:nvPr/>
        </p:nvSpPr>
        <p:spPr>
          <a:xfrm>
            <a:off x="4572000" y="2801909"/>
            <a:ext cx="916305" cy="3067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机器学习</a:t>
            </a:r>
          </a:p>
        </p:txBody>
      </p:sp>
      <p:sp>
        <p:nvSpPr>
          <p:cNvPr id="75" name="文本框 74"/>
          <p:cNvSpPr txBox="1"/>
          <p:nvPr/>
        </p:nvSpPr>
        <p:spPr>
          <a:xfrm>
            <a:off x="3655060" y="2801909"/>
            <a:ext cx="916940" cy="3067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数据探索</a:t>
            </a:r>
          </a:p>
        </p:txBody>
      </p:sp>
      <p:pic>
        <p:nvPicPr>
          <p:cNvPr id="76" name="图片 75"/>
          <p:cNvPicPr>
            <a:picLocks noChangeAspect="1"/>
          </p:cNvPicPr>
          <p:nvPr/>
        </p:nvPicPr>
        <p:blipFill>
          <a:blip r:embed="rId5"/>
          <a:stretch>
            <a:fillRect/>
          </a:stretch>
        </p:blipFill>
        <p:spPr>
          <a:xfrm>
            <a:off x="3711575" y="2412654"/>
            <a:ext cx="716280" cy="345440"/>
          </a:xfrm>
          <a:prstGeom prst="rect">
            <a:avLst/>
          </a:prstGeom>
        </p:spPr>
      </p:pic>
      <p:grpSp>
        <p:nvGrpSpPr>
          <p:cNvPr id="77" name="组合 76"/>
          <p:cNvGrpSpPr/>
          <p:nvPr/>
        </p:nvGrpSpPr>
        <p:grpSpPr>
          <a:xfrm>
            <a:off x="1550670" y="2412654"/>
            <a:ext cx="1953895" cy="345440"/>
            <a:chOff x="2572" y="2361"/>
            <a:chExt cx="3077" cy="544"/>
          </a:xfrm>
        </p:grpSpPr>
        <p:pic>
          <p:nvPicPr>
            <p:cNvPr id="78" name="图片 77"/>
            <p:cNvPicPr>
              <a:picLocks noChangeAspect="1"/>
            </p:cNvPicPr>
            <p:nvPr/>
          </p:nvPicPr>
          <p:blipFill>
            <a:blip r:embed="rId6"/>
            <a:stretch>
              <a:fillRect/>
            </a:stretch>
          </p:blipFill>
          <p:spPr>
            <a:xfrm>
              <a:off x="2572" y="2371"/>
              <a:ext cx="935" cy="525"/>
            </a:xfrm>
            <a:prstGeom prst="rect">
              <a:avLst/>
            </a:prstGeom>
          </p:spPr>
        </p:pic>
        <p:pic>
          <p:nvPicPr>
            <p:cNvPr id="79" name="图片 78"/>
            <p:cNvPicPr>
              <a:picLocks noChangeAspect="1"/>
            </p:cNvPicPr>
            <p:nvPr/>
          </p:nvPicPr>
          <p:blipFill>
            <a:blip r:embed="rId7"/>
            <a:stretch>
              <a:fillRect/>
            </a:stretch>
          </p:blipFill>
          <p:spPr>
            <a:xfrm>
              <a:off x="3590" y="2371"/>
              <a:ext cx="935" cy="525"/>
            </a:xfrm>
            <a:prstGeom prst="rect">
              <a:avLst/>
            </a:prstGeom>
          </p:spPr>
        </p:pic>
        <p:pic>
          <p:nvPicPr>
            <p:cNvPr id="80" name="图片 79"/>
            <p:cNvPicPr>
              <a:picLocks noChangeAspect="1"/>
            </p:cNvPicPr>
            <p:nvPr/>
          </p:nvPicPr>
          <p:blipFill>
            <a:blip r:embed="rId8"/>
            <a:stretch>
              <a:fillRect/>
            </a:stretch>
          </p:blipFill>
          <p:spPr>
            <a:xfrm>
              <a:off x="4595" y="2361"/>
              <a:ext cx="1054" cy="544"/>
            </a:xfrm>
            <a:prstGeom prst="rect">
              <a:avLst/>
            </a:prstGeom>
          </p:spPr>
        </p:pic>
      </p:grpSp>
      <p:pic>
        <p:nvPicPr>
          <p:cNvPr id="81" name="图片 80"/>
          <p:cNvPicPr>
            <a:picLocks noChangeAspect="1"/>
          </p:cNvPicPr>
          <p:nvPr/>
        </p:nvPicPr>
        <p:blipFill>
          <a:blip r:embed="rId9"/>
          <a:stretch>
            <a:fillRect/>
          </a:stretch>
        </p:blipFill>
        <p:spPr>
          <a:xfrm>
            <a:off x="4483100" y="2412654"/>
            <a:ext cx="614045" cy="345440"/>
          </a:xfrm>
          <a:prstGeom prst="rect">
            <a:avLst/>
          </a:prstGeom>
        </p:spPr>
      </p:pic>
      <p:pic>
        <p:nvPicPr>
          <p:cNvPr id="82" name="图片 81"/>
          <p:cNvPicPr>
            <a:picLocks noChangeAspect="1"/>
          </p:cNvPicPr>
          <p:nvPr/>
        </p:nvPicPr>
        <p:blipFill>
          <a:blip r:embed="rId10"/>
          <a:stretch>
            <a:fillRect/>
          </a:stretch>
        </p:blipFill>
        <p:spPr>
          <a:xfrm>
            <a:off x="5152390" y="2412654"/>
            <a:ext cx="525145" cy="345440"/>
          </a:xfrm>
          <a:prstGeom prst="rect">
            <a:avLst/>
          </a:prstGeom>
        </p:spPr>
      </p:pic>
      <p:pic>
        <p:nvPicPr>
          <p:cNvPr id="83" name="图片 82"/>
          <p:cNvPicPr>
            <a:picLocks noChangeAspect="1"/>
          </p:cNvPicPr>
          <p:nvPr/>
        </p:nvPicPr>
        <p:blipFill>
          <a:blip r:embed="rId11"/>
          <a:stretch>
            <a:fillRect/>
          </a:stretch>
        </p:blipFill>
        <p:spPr>
          <a:xfrm>
            <a:off x="5732780" y="2420274"/>
            <a:ext cx="593725" cy="337820"/>
          </a:xfrm>
          <a:prstGeom prst="rect">
            <a:avLst/>
          </a:prstGeom>
        </p:spPr>
      </p:pic>
      <p:pic>
        <p:nvPicPr>
          <p:cNvPr id="84" name="图片 83" descr="&amp;pky8723954392&amp;"/>
          <p:cNvPicPr>
            <a:picLocks noChangeAspect="1"/>
          </p:cNvPicPr>
          <p:nvPr/>
        </p:nvPicPr>
        <p:blipFill>
          <a:blip r:embed="rId12"/>
          <a:srcRect/>
          <a:stretch>
            <a:fillRect/>
          </a:stretch>
        </p:blipFill>
        <p:spPr>
          <a:xfrm>
            <a:off x="8557895" y="2412019"/>
            <a:ext cx="668020" cy="627380"/>
          </a:xfrm>
          <a:prstGeom prst="rect">
            <a:avLst/>
          </a:prstGeom>
        </p:spPr>
      </p:pic>
      <p:pic>
        <p:nvPicPr>
          <p:cNvPr id="85" name="图片 84" descr="&amp;pky8520711077&amp;"/>
          <p:cNvPicPr>
            <a:picLocks noChangeAspect="1"/>
          </p:cNvPicPr>
          <p:nvPr/>
        </p:nvPicPr>
        <p:blipFill>
          <a:blip r:embed="rId13"/>
          <a:stretch>
            <a:fillRect/>
          </a:stretch>
        </p:blipFill>
        <p:spPr>
          <a:xfrm>
            <a:off x="7426960" y="2412019"/>
            <a:ext cx="1109345" cy="635635"/>
          </a:xfrm>
          <a:prstGeom prst="rect">
            <a:avLst/>
          </a:prstGeom>
        </p:spPr>
      </p:pic>
      <p:pic>
        <p:nvPicPr>
          <p:cNvPr id="86" name="图片 85" descr="&amp;pky8154401151&amp;"/>
          <p:cNvPicPr>
            <a:picLocks noChangeAspect="1"/>
          </p:cNvPicPr>
          <p:nvPr/>
        </p:nvPicPr>
        <p:blipFill>
          <a:blip r:embed="rId14"/>
          <a:stretch>
            <a:fillRect/>
          </a:stretch>
        </p:blipFill>
        <p:spPr>
          <a:xfrm>
            <a:off x="6449695" y="2412019"/>
            <a:ext cx="955675" cy="635635"/>
          </a:xfrm>
          <a:prstGeom prst="rect">
            <a:avLst/>
          </a:prstGeom>
        </p:spPr>
      </p:pic>
      <p:pic>
        <p:nvPicPr>
          <p:cNvPr id="87" name="图片 86"/>
          <p:cNvPicPr>
            <a:picLocks noChangeAspect="1"/>
          </p:cNvPicPr>
          <p:nvPr/>
        </p:nvPicPr>
        <p:blipFill>
          <a:blip r:embed="rId15"/>
          <a:stretch>
            <a:fillRect/>
          </a:stretch>
        </p:blipFill>
        <p:spPr>
          <a:xfrm>
            <a:off x="9723755" y="2613314"/>
            <a:ext cx="558800" cy="458470"/>
          </a:xfrm>
          <a:prstGeom prst="rect">
            <a:avLst/>
          </a:prstGeom>
        </p:spPr>
      </p:pic>
      <p:pic>
        <p:nvPicPr>
          <p:cNvPr id="88" name="图片 87"/>
          <p:cNvPicPr>
            <a:picLocks noChangeAspect="1"/>
          </p:cNvPicPr>
          <p:nvPr/>
        </p:nvPicPr>
        <p:blipFill>
          <a:blip r:embed="rId16"/>
          <a:stretch>
            <a:fillRect/>
          </a:stretch>
        </p:blipFill>
        <p:spPr>
          <a:xfrm>
            <a:off x="10425430" y="2516794"/>
            <a:ext cx="609600" cy="609600"/>
          </a:xfrm>
          <a:prstGeom prst="rect">
            <a:avLst/>
          </a:prstGeom>
        </p:spPr>
      </p:pic>
      <p:sp>
        <p:nvSpPr>
          <p:cNvPr id="89" name="文本框 88"/>
          <p:cNvSpPr txBox="1"/>
          <p:nvPr/>
        </p:nvSpPr>
        <p:spPr>
          <a:xfrm>
            <a:off x="2160270" y="3964594"/>
            <a:ext cx="89408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机理模型</a:t>
            </a:r>
          </a:p>
        </p:txBody>
      </p:sp>
      <p:sp>
        <p:nvSpPr>
          <p:cNvPr id="90" name="文本框 89"/>
          <p:cNvSpPr txBox="1"/>
          <p:nvPr/>
        </p:nvSpPr>
        <p:spPr>
          <a:xfrm>
            <a:off x="1431290" y="4941859"/>
            <a:ext cx="89408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数据模型</a:t>
            </a:r>
          </a:p>
        </p:txBody>
      </p:sp>
      <p:sp>
        <p:nvSpPr>
          <p:cNvPr id="91" name="文本框 90"/>
          <p:cNvSpPr txBox="1"/>
          <p:nvPr/>
        </p:nvSpPr>
        <p:spPr>
          <a:xfrm>
            <a:off x="6108937" y="6057488"/>
            <a:ext cx="251863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中电互联（工业互联网平台）</a:t>
            </a:r>
          </a:p>
        </p:txBody>
      </p:sp>
      <p:sp>
        <p:nvSpPr>
          <p:cNvPr id="92" name="文本框 91"/>
          <p:cNvSpPr txBox="1"/>
          <p:nvPr/>
        </p:nvSpPr>
        <p:spPr>
          <a:xfrm>
            <a:off x="9411335" y="6057554"/>
            <a:ext cx="124968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现有业务系统</a:t>
            </a:r>
          </a:p>
        </p:txBody>
      </p:sp>
      <p:sp>
        <p:nvSpPr>
          <p:cNvPr id="93" name="文本框 92"/>
          <p:cNvSpPr txBox="1"/>
          <p:nvPr/>
        </p:nvSpPr>
        <p:spPr>
          <a:xfrm>
            <a:off x="6130925" y="6396644"/>
            <a:ext cx="1190625"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COSMOPlat</a:t>
            </a:r>
          </a:p>
        </p:txBody>
      </p:sp>
      <p:sp>
        <p:nvSpPr>
          <p:cNvPr id="94" name="文本框 93"/>
          <p:cNvSpPr txBox="1"/>
          <p:nvPr/>
        </p:nvSpPr>
        <p:spPr>
          <a:xfrm>
            <a:off x="7362190" y="6396644"/>
            <a:ext cx="711835"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supET</a:t>
            </a:r>
          </a:p>
        </p:txBody>
      </p:sp>
      <p:sp>
        <p:nvSpPr>
          <p:cNvPr id="95" name="文本框 94"/>
          <p:cNvSpPr txBox="1"/>
          <p:nvPr/>
        </p:nvSpPr>
        <p:spPr>
          <a:xfrm>
            <a:off x="8114665" y="6396644"/>
            <a:ext cx="360680" cy="30670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sp>
        <p:nvSpPr>
          <p:cNvPr id="96" name="左右箭头 95"/>
          <p:cNvSpPr/>
          <p:nvPr/>
        </p:nvSpPr>
        <p:spPr>
          <a:xfrm rot="5400000">
            <a:off x="2446655" y="5759104"/>
            <a:ext cx="322580" cy="2184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7" name="左右箭头 96"/>
          <p:cNvSpPr/>
          <p:nvPr/>
        </p:nvSpPr>
        <p:spPr>
          <a:xfrm rot="5400000">
            <a:off x="4042410" y="5757834"/>
            <a:ext cx="328295" cy="2184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8" name="左右箭头 97"/>
          <p:cNvSpPr/>
          <p:nvPr/>
        </p:nvSpPr>
        <p:spPr>
          <a:xfrm rot="5400000">
            <a:off x="7618095" y="5762279"/>
            <a:ext cx="328930" cy="2184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9" name="左右箭头 98"/>
          <p:cNvSpPr/>
          <p:nvPr/>
        </p:nvSpPr>
        <p:spPr>
          <a:xfrm rot="5400000">
            <a:off x="9570720" y="5755929"/>
            <a:ext cx="323850" cy="2184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0" name="文本框 99"/>
          <p:cNvSpPr txBox="1"/>
          <p:nvPr/>
        </p:nvSpPr>
        <p:spPr>
          <a:xfrm>
            <a:off x="4957445" y="6396644"/>
            <a:ext cx="916940" cy="30670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BCProxy</a:t>
            </a:r>
          </a:p>
        </p:txBody>
      </p:sp>
      <p:sp>
        <p:nvSpPr>
          <p:cNvPr id="102" name="矩形 101"/>
          <p:cNvSpPr/>
          <p:nvPr/>
        </p:nvSpPr>
        <p:spPr>
          <a:xfrm>
            <a:off x="1422229" y="1015453"/>
            <a:ext cx="10053955" cy="723900"/>
          </a:xfrm>
          <a:prstGeom prst="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3" name="文本框 102"/>
          <p:cNvSpPr txBox="1"/>
          <p:nvPr/>
        </p:nvSpPr>
        <p:spPr>
          <a:xfrm>
            <a:off x="459059" y="1233959"/>
            <a:ext cx="1005404"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行业应用</a:t>
            </a:r>
          </a:p>
        </p:txBody>
      </p:sp>
      <p:pic>
        <p:nvPicPr>
          <p:cNvPr id="104" name="图片 103" descr="tumuhejianzhu"/>
          <p:cNvPicPr>
            <a:picLocks noChangeAspect="1"/>
          </p:cNvPicPr>
          <p:nvPr/>
        </p:nvPicPr>
        <p:blipFill>
          <a:blip r:embed="rId17"/>
          <a:stretch>
            <a:fillRect/>
          </a:stretch>
        </p:blipFill>
        <p:spPr>
          <a:xfrm>
            <a:off x="7665549" y="1134833"/>
            <a:ext cx="487680" cy="487680"/>
          </a:xfrm>
          <a:prstGeom prst="rect">
            <a:avLst/>
          </a:prstGeom>
        </p:spPr>
      </p:pic>
      <p:pic>
        <p:nvPicPr>
          <p:cNvPr id="105" name="图片 104" descr="qiyeshuyunshebei"/>
          <p:cNvPicPr>
            <a:picLocks noChangeAspect="1"/>
          </p:cNvPicPr>
          <p:nvPr/>
        </p:nvPicPr>
        <p:blipFill>
          <a:blip r:embed="rId18"/>
          <a:stretch>
            <a:fillRect/>
          </a:stretch>
        </p:blipFill>
        <p:spPr>
          <a:xfrm>
            <a:off x="6910534" y="1134833"/>
            <a:ext cx="487680" cy="487680"/>
          </a:xfrm>
          <a:prstGeom prst="rect">
            <a:avLst/>
          </a:prstGeom>
        </p:spPr>
      </p:pic>
      <p:pic>
        <p:nvPicPr>
          <p:cNvPr id="106" name="图片 105" descr="fangzhijixie"/>
          <p:cNvPicPr>
            <a:picLocks noChangeAspect="1"/>
          </p:cNvPicPr>
          <p:nvPr/>
        </p:nvPicPr>
        <p:blipFill>
          <a:blip r:embed="rId19"/>
          <a:stretch>
            <a:fillRect/>
          </a:stretch>
        </p:blipFill>
        <p:spPr>
          <a:xfrm>
            <a:off x="6155519" y="1134833"/>
            <a:ext cx="487680" cy="487680"/>
          </a:xfrm>
          <a:prstGeom prst="rect">
            <a:avLst/>
          </a:prstGeom>
        </p:spPr>
      </p:pic>
      <p:pic>
        <p:nvPicPr>
          <p:cNvPr id="107" name="图片 106" descr="donglixitong"/>
          <p:cNvPicPr>
            <a:picLocks noChangeAspect="1"/>
          </p:cNvPicPr>
          <p:nvPr/>
        </p:nvPicPr>
        <p:blipFill>
          <a:blip r:embed="rId20"/>
          <a:stretch>
            <a:fillRect/>
          </a:stretch>
        </p:blipFill>
        <p:spPr>
          <a:xfrm>
            <a:off x="5400504" y="1134833"/>
            <a:ext cx="487680" cy="487680"/>
          </a:xfrm>
          <a:prstGeom prst="rect">
            <a:avLst/>
          </a:prstGeom>
        </p:spPr>
      </p:pic>
      <p:pic>
        <p:nvPicPr>
          <p:cNvPr id="108" name="图片 107" descr="gongchengshebei"/>
          <p:cNvPicPr>
            <a:picLocks noChangeAspect="1"/>
          </p:cNvPicPr>
          <p:nvPr/>
        </p:nvPicPr>
        <p:blipFill>
          <a:blip r:embed="rId21"/>
          <a:stretch>
            <a:fillRect/>
          </a:stretch>
        </p:blipFill>
        <p:spPr>
          <a:xfrm>
            <a:off x="4645489" y="1134833"/>
            <a:ext cx="487680" cy="487680"/>
          </a:xfrm>
          <a:prstGeom prst="rect">
            <a:avLst/>
          </a:prstGeom>
        </p:spPr>
      </p:pic>
      <p:pic>
        <p:nvPicPr>
          <p:cNvPr id="109" name="图片 108" descr="jichuangjiagongzhongxin"/>
          <p:cNvPicPr>
            <a:picLocks noChangeAspect="1"/>
          </p:cNvPicPr>
          <p:nvPr/>
        </p:nvPicPr>
        <p:blipFill>
          <a:blip r:embed="rId22"/>
          <a:stretch>
            <a:fillRect/>
          </a:stretch>
        </p:blipFill>
        <p:spPr>
          <a:xfrm>
            <a:off x="3890474" y="1134833"/>
            <a:ext cx="487680" cy="487680"/>
          </a:xfrm>
          <a:prstGeom prst="rect">
            <a:avLst/>
          </a:prstGeom>
        </p:spPr>
      </p:pic>
      <p:pic>
        <p:nvPicPr>
          <p:cNvPr id="110" name="图片 109" descr="zu-2"/>
          <p:cNvPicPr>
            <a:picLocks noChangeAspect="1"/>
          </p:cNvPicPr>
          <p:nvPr/>
        </p:nvPicPr>
        <p:blipFill>
          <a:blip r:embed="rId23"/>
          <a:stretch>
            <a:fillRect/>
          </a:stretch>
        </p:blipFill>
        <p:spPr>
          <a:xfrm>
            <a:off x="2380444" y="1134833"/>
            <a:ext cx="487680" cy="487680"/>
          </a:xfrm>
          <a:prstGeom prst="rect">
            <a:avLst/>
          </a:prstGeom>
        </p:spPr>
      </p:pic>
      <p:pic>
        <p:nvPicPr>
          <p:cNvPr id="111" name="图片 110" descr="zu"/>
          <p:cNvPicPr>
            <a:picLocks noChangeAspect="1"/>
          </p:cNvPicPr>
          <p:nvPr/>
        </p:nvPicPr>
        <p:blipFill>
          <a:blip r:embed="rId24"/>
          <a:stretch>
            <a:fillRect/>
          </a:stretch>
        </p:blipFill>
        <p:spPr>
          <a:xfrm>
            <a:off x="1625429" y="1140548"/>
            <a:ext cx="487680" cy="476250"/>
          </a:xfrm>
          <a:prstGeom prst="rect">
            <a:avLst/>
          </a:prstGeom>
        </p:spPr>
      </p:pic>
      <p:pic>
        <p:nvPicPr>
          <p:cNvPr id="112" name="图片 111" descr="zu-3"/>
          <p:cNvPicPr>
            <a:picLocks noChangeAspect="1"/>
          </p:cNvPicPr>
          <p:nvPr/>
        </p:nvPicPr>
        <p:blipFill>
          <a:blip r:embed="rId25"/>
          <a:stretch>
            <a:fillRect/>
          </a:stretch>
        </p:blipFill>
        <p:spPr>
          <a:xfrm>
            <a:off x="3135459" y="1155788"/>
            <a:ext cx="487680" cy="445770"/>
          </a:xfrm>
          <a:prstGeom prst="rect">
            <a:avLst/>
          </a:prstGeom>
        </p:spPr>
      </p:pic>
      <p:pic>
        <p:nvPicPr>
          <p:cNvPr id="113" name="图片 112" descr="yeyaxitong"/>
          <p:cNvPicPr>
            <a:picLocks noChangeAspect="1"/>
          </p:cNvPicPr>
          <p:nvPr/>
        </p:nvPicPr>
        <p:blipFill>
          <a:blip r:embed="rId26"/>
          <a:stretch>
            <a:fillRect/>
          </a:stretch>
        </p:blipFill>
        <p:spPr>
          <a:xfrm>
            <a:off x="10684974" y="1134833"/>
            <a:ext cx="487680" cy="487680"/>
          </a:xfrm>
          <a:prstGeom prst="rect">
            <a:avLst/>
          </a:prstGeom>
        </p:spPr>
      </p:pic>
      <p:pic>
        <p:nvPicPr>
          <p:cNvPr id="114" name="图片 113" descr="liutijixie"/>
          <p:cNvPicPr>
            <a:picLocks noChangeAspect="1"/>
          </p:cNvPicPr>
          <p:nvPr/>
        </p:nvPicPr>
        <p:blipFill>
          <a:blip r:embed="rId27"/>
          <a:stretch>
            <a:fillRect/>
          </a:stretch>
        </p:blipFill>
        <p:spPr>
          <a:xfrm>
            <a:off x="9929959" y="1134833"/>
            <a:ext cx="487680" cy="487680"/>
          </a:xfrm>
          <a:prstGeom prst="rect">
            <a:avLst/>
          </a:prstGeom>
        </p:spPr>
      </p:pic>
      <p:pic>
        <p:nvPicPr>
          <p:cNvPr id="115" name="图片 114" descr="bandaotigongyishebei"/>
          <p:cNvPicPr>
            <a:picLocks noChangeAspect="1"/>
          </p:cNvPicPr>
          <p:nvPr/>
        </p:nvPicPr>
        <p:blipFill>
          <a:blip r:embed="rId28"/>
          <a:stretch>
            <a:fillRect/>
          </a:stretch>
        </p:blipFill>
        <p:spPr>
          <a:xfrm>
            <a:off x="9174944" y="1134833"/>
            <a:ext cx="487680" cy="487680"/>
          </a:xfrm>
          <a:prstGeom prst="rect">
            <a:avLst/>
          </a:prstGeom>
        </p:spPr>
      </p:pic>
      <p:pic>
        <p:nvPicPr>
          <p:cNvPr id="116" name="图片 115" descr="zu-4"/>
          <p:cNvPicPr>
            <a:picLocks noChangeAspect="1"/>
          </p:cNvPicPr>
          <p:nvPr/>
        </p:nvPicPr>
        <p:blipFill>
          <a:blip r:embed="rId29"/>
          <a:stretch>
            <a:fillRect/>
          </a:stretch>
        </p:blipFill>
        <p:spPr>
          <a:xfrm>
            <a:off x="8420564" y="1190078"/>
            <a:ext cx="487045" cy="377190"/>
          </a:xfrm>
          <a:prstGeom prst="rect">
            <a:avLst/>
          </a:prstGeom>
        </p:spPr>
      </p:pic>
      <p:sp>
        <p:nvSpPr>
          <p:cNvPr id="2" name="右箭头 1"/>
          <p:cNvSpPr/>
          <p:nvPr/>
        </p:nvSpPr>
        <p:spPr>
          <a:xfrm rot="16200000">
            <a:off x="5953009" y="-535627"/>
            <a:ext cx="285975" cy="486322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17" name="文本框 116"/>
          <p:cNvSpPr txBox="1"/>
          <p:nvPr/>
        </p:nvSpPr>
        <p:spPr>
          <a:xfrm>
            <a:off x="511956" y="3598279"/>
            <a:ext cx="420766" cy="2585323"/>
          </a:xfrm>
          <a:prstGeom prst="rect">
            <a:avLst/>
          </a:prstGeom>
          <a:solidFill>
            <a:schemeClr val="bg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微软雅黑" panose="020B0503020204020204" pitchFamily="34" charset="-122"/>
                <a:cs typeface="+mn-cs"/>
              </a:rPr>
              <a:t>产业元宇宙支撑平台</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产业元宇宙之智能制造</a:t>
            </a:r>
            <a:endPar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j-cs"/>
              <a:sym typeface="+mn-ea"/>
            </a:endParaRPr>
          </a:p>
        </p:txBody>
      </p:sp>
      <p:pic>
        <p:nvPicPr>
          <p:cNvPr id="4" name="图片 3"/>
          <p:cNvPicPr>
            <a:picLocks noChangeAspect="1"/>
          </p:cNvPicPr>
          <p:nvPr/>
        </p:nvPicPr>
        <p:blipFill>
          <a:blip r:embed="rId3"/>
          <a:stretch>
            <a:fillRect/>
          </a:stretch>
        </p:blipFill>
        <p:spPr>
          <a:xfrm>
            <a:off x="340784" y="1678048"/>
            <a:ext cx="11259814" cy="5179951"/>
          </a:xfrm>
          <a:prstGeom prst="rect">
            <a:avLst/>
          </a:prstGeom>
        </p:spPr>
      </p:pic>
      <p:sp>
        <p:nvSpPr>
          <p:cNvPr id="5" name="文本框 4"/>
          <p:cNvSpPr txBox="1"/>
          <p:nvPr/>
        </p:nvSpPr>
        <p:spPr>
          <a:xfrm>
            <a:off x="340784" y="1031160"/>
            <a:ext cx="11109688" cy="681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60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产业元宇宙重塑工业制造场景，通过物理场景数据采集、实时同步，可实现对工业制造全面还原，构建与物理工厂同步的虚拟工厂以及超越物理规律的虚拟场景，为工业制造赋能，整体性解决制造本身研发、生产、管理等一系列问题</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产业元宇宙之</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虚拟世界数字化设计</a:t>
            </a:r>
          </a:p>
        </p:txBody>
      </p:sp>
      <p:sp>
        <p:nvSpPr>
          <p:cNvPr id="4" name="文本框 3" descr="7b0a20202020227461726765744964223a202270726f636573734f6e6c696e6554657874426f78220a7d0a"/>
          <p:cNvSpPr txBox="1"/>
          <p:nvPr/>
        </p:nvSpPr>
        <p:spPr>
          <a:xfrm>
            <a:off x="670560" y="1262380"/>
            <a:ext cx="10968990" cy="681355"/>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pPr marL="0" marR="0" lvl="0" algn="l" defTabSz="914400" rtl="0" eaLnBrk="1" fontAlgn="base" latinLnBrk="0" hangingPunct="1">
              <a:lnSpc>
                <a:spcPct val="120000"/>
              </a:lnSpc>
              <a:buClrTx/>
              <a:buSzTx/>
              <a:buFontTx/>
              <a:buNone/>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mn-ea"/>
              </a:rPr>
              <a:t>产业元宇宙之虚拟世界数字化设计可高效打通企业研发、制造、分销、终端客户反馈四大环节，是形成高质高效闭环迭代的关键。它</a:t>
            </a: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ea"/>
              </a:rPr>
              <a:t>是未来虚实共生和虚实融合元宇宙实现的物质基础，</a:t>
            </a: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sym typeface="+mn-ea"/>
              </a:rPr>
              <a:t>也是智能物联网全面应用的主要成果</a:t>
            </a:r>
            <a:endPar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Arial Black" panose="020B0A04020102020204" pitchFamily="34" charset="0"/>
            </a:endParaRPr>
          </a:p>
        </p:txBody>
      </p:sp>
      <p:grpSp>
        <p:nvGrpSpPr>
          <p:cNvPr id="2" name="组合 1"/>
          <p:cNvGrpSpPr/>
          <p:nvPr/>
        </p:nvGrpSpPr>
        <p:grpSpPr>
          <a:xfrm>
            <a:off x="791845" y="2176780"/>
            <a:ext cx="5985510" cy="4489450"/>
            <a:chOff x="5426" y="3467"/>
            <a:chExt cx="9426" cy="7070"/>
          </a:xfrm>
        </p:grpSpPr>
        <p:pic>
          <p:nvPicPr>
            <p:cNvPr id="5" name="图片 4" descr="宝马"/>
            <p:cNvPicPr>
              <a:picLocks noChangeAspect="1"/>
            </p:cNvPicPr>
            <p:nvPr>
              <p:custDataLst>
                <p:tags r:id="rId2"/>
              </p:custDataLst>
            </p:nvPr>
          </p:nvPicPr>
          <p:blipFill>
            <a:blip r:embed="rId6"/>
            <a:srcRect l="11525" r="11525"/>
            <a:stretch>
              <a:fillRect/>
            </a:stretch>
          </p:blipFill>
          <p:spPr>
            <a:xfrm>
              <a:off x="5426" y="3467"/>
              <a:ext cx="4638" cy="3460"/>
            </a:xfrm>
            <a:prstGeom prst="rect">
              <a:avLst/>
            </a:prstGeom>
            <a:ln w="12700" cmpd="sng">
              <a:solidFill>
                <a:schemeClr val="accent1">
                  <a:shade val="50000"/>
                </a:schemeClr>
              </a:solidFill>
              <a:prstDash val="solid"/>
            </a:ln>
          </p:spPr>
        </p:pic>
        <p:pic>
          <p:nvPicPr>
            <p:cNvPr id="7" name="图片 6"/>
            <p:cNvPicPr>
              <a:picLocks noChangeAspect="1"/>
            </p:cNvPicPr>
            <p:nvPr>
              <p:custDataLst>
                <p:tags r:id="rId3"/>
              </p:custDataLst>
            </p:nvPr>
          </p:nvPicPr>
          <p:blipFill>
            <a:blip r:embed="rId7"/>
            <a:srcRect l="8702" r="8702"/>
            <a:stretch>
              <a:fillRect/>
            </a:stretch>
          </p:blipFill>
          <p:spPr>
            <a:xfrm>
              <a:off x="10214" y="3467"/>
              <a:ext cx="4638" cy="3460"/>
            </a:xfrm>
            <a:prstGeom prst="rect">
              <a:avLst/>
            </a:prstGeom>
            <a:ln w="12700" cmpd="sng">
              <a:solidFill>
                <a:schemeClr val="accent1">
                  <a:shade val="50000"/>
                </a:schemeClr>
              </a:solidFill>
              <a:prstDash val="solid"/>
            </a:ln>
          </p:spPr>
        </p:pic>
        <p:pic>
          <p:nvPicPr>
            <p:cNvPr id="25" name="图片 24"/>
            <p:cNvPicPr>
              <a:picLocks noChangeAspect="1"/>
            </p:cNvPicPr>
            <p:nvPr>
              <p:custDataLst>
                <p:tags r:id="rId4"/>
              </p:custDataLst>
            </p:nvPr>
          </p:nvPicPr>
          <p:blipFill>
            <a:blip r:embed="rId8"/>
            <a:srcRect t="7136" b="7136"/>
            <a:stretch>
              <a:fillRect/>
            </a:stretch>
          </p:blipFill>
          <p:spPr>
            <a:xfrm>
              <a:off x="5426" y="7077"/>
              <a:ext cx="9426" cy="3460"/>
            </a:xfrm>
            <a:prstGeom prst="rect">
              <a:avLst/>
            </a:prstGeom>
            <a:ln w="12700" cmpd="sng">
              <a:solidFill>
                <a:schemeClr val="accent1">
                  <a:shade val="50000"/>
                </a:schemeClr>
              </a:solidFill>
              <a:prstDash val="solid"/>
            </a:ln>
          </p:spPr>
        </p:pic>
      </p:grpSp>
      <p:sp>
        <p:nvSpPr>
          <p:cNvPr id="3" name="文本框 2"/>
          <p:cNvSpPr txBox="1"/>
          <p:nvPr/>
        </p:nvSpPr>
        <p:spPr>
          <a:xfrm>
            <a:off x="7178722" y="2198075"/>
            <a:ext cx="4460193" cy="1544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marR="0" lvl="0" indent="-285750" algn="l" defTabSz="914400" rtl="0" eaLnBrk="1" fontAlgn="base" latinLnBrk="0" hangingPunct="1">
              <a:lnSpc>
                <a:spcPct val="120000"/>
              </a:lnSpc>
              <a:spcBef>
                <a:spcPct val="0"/>
              </a:spcBef>
              <a:spcAft>
                <a:spcPct val="0"/>
              </a:spcAft>
              <a:buClrTx/>
              <a:buSzTx/>
              <a:buFont typeface="Wingdings" panose="05000000000000000000" pitchFamily="2" charset="2"/>
              <a:buChar char="u"/>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在设计阶段，用虚实共生的数字孪生可视化方式虚拟验证设计、规划和优化产品全生命周期的制造过程，解决产品试制周期长、制造工艺不稳定等现实问题。还可以用高度仿真的虚拟产品做市场和实际场景测试</a:t>
            </a:r>
          </a:p>
        </p:txBody>
      </p:sp>
      <p:sp>
        <p:nvSpPr>
          <p:cNvPr id="22" name="文本框 21"/>
          <p:cNvSpPr txBox="1"/>
          <p:nvPr/>
        </p:nvSpPr>
        <p:spPr>
          <a:xfrm>
            <a:off x="7178722" y="3905885"/>
            <a:ext cx="4460828" cy="2748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marR="0" lvl="0" indent="-285750" algn="l" defTabSz="914400" rtl="0" eaLnBrk="1" fontAlgn="base" latinLnBrk="0" hangingPunct="1">
              <a:lnSpc>
                <a:spcPct val="120000"/>
              </a:lnSpc>
              <a:spcBef>
                <a:spcPts val="600"/>
              </a:spcBef>
              <a:spcAft>
                <a:spcPct val="0"/>
              </a:spcAft>
              <a:buClrTx/>
              <a:buSzTx/>
              <a:buFont typeface="Wingdings" panose="05000000000000000000" pitchFamily="2" charset="2"/>
              <a:buChar char="u"/>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传统的CAD、CAM、CAE、EDA、CFD、PLD、PDM工业软件巨头们市场地位稳固，元宇宙化的变革动力不足</a:t>
            </a:r>
          </a:p>
          <a:p>
            <a:pPr marL="285750" marR="0" lvl="0" indent="-285750" algn="l" defTabSz="914400" rtl="0" eaLnBrk="1" fontAlgn="base" latinLnBrk="0" hangingPunct="1">
              <a:lnSpc>
                <a:spcPct val="120000"/>
              </a:lnSpc>
              <a:spcBef>
                <a:spcPts val="600"/>
              </a:spcBef>
              <a:spcAft>
                <a:spcPct val="0"/>
              </a:spcAft>
              <a:buClrTx/>
              <a:buSzTx/>
              <a:buFont typeface="Wingdings" panose="05000000000000000000" pitchFamily="2" charset="2"/>
              <a:buChar char="u"/>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在元宇宙所需的综合集成、AI化、沉浸感、虚实共生、经济体系、开放性等方面差距较大。这也给了国产研发设计软件企业一个弯道超车的大机遇，要把握住研发设计软件元宇宙化的历史性机遇</a:t>
            </a: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7355205" y="1762760"/>
            <a:ext cx="3773171" cy="491490"/>
            <a:chOff x="5487488" y="1400035"/>
            <a:chExt cx="2086495" cy="315720"/>
          </a:xfrm>
          <a:solidFill>
            <a:srgbClr val="0287F4"/>
          </a:solidFill>
        </p:grpSpPr>
        <p:sp>
          <p:nvSpPr>
            <p:cNvPr id="59" name="圆角矩形 58"/>
            <p:cNvSpPr/>
            <p:nvPr>
              <p:custDataLst>
                <p:tags r:id="rId20"/>
              </p:custDataLst>
            </p:nvPr>
          </p:nvSpPr>
          <p:spPr>
            <a:xfrm>
              <a:off x="5487488" y="1424509"/>
              <a:ext cx="2086495" cy="288390"/>
            </a:xfrm>
            <a:prstGeom prst="roundRect">
              <a:avLst/>
            </a:prstGeom>
            <a:solidFill>
              <a:srgbClr val="0064C8"/>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algn="ctr">
                <a:defRPr/>
              </a:pPr>
              <a:endParaRPr lang="zh-CN" altLang="en-US" sz="2135" b="1"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0" name="矩形 59"/>
            <p:cNvSpPr/>
            <p:nvPr>
              <p:custDataLst>
                <p:tags r:id="rId21"/>
              </p:custDataLst>
            </p:nvPr>
          </p:nvSpPr>
          <p:spPr>
            <a:xfrm>
              <a:off x="5547858" y="1400035"/>
              <a:ext cx="1973453" cy="315720"/>
            </a:xfrm>
            <a:prstGeom prst="rect">
              <a:avLst/>
            </a:prstGeom>
            <a:noFill/>
          </p:spPr>
          <p:txBody>
            <a:bodyPr wrap="square" lIns="162593" tIns="81296" rIns="162593" bIns="81296">
              <a:spAutoFit/>
            </a:bodyPr>
            <a:lstStyle/>
            <a:p>
              <a:pPr>
                <a:defRPr/>
              </a:pPr>
              <a:r>
                <a:rPr lang="zh-CN" altLang="en-US" sz="2135" b="1" kern="100" dirty="0">
                  <a:solidFill>
                    <a:schemeClr val="bg1"/>
                  </a:solidFill>
                  <a:latin typeface="微软雅黑" panose="020B0503020204020204" pitchFamily="34" charset="-122"/>
                  <a:cs typeface="+mn-ea"/>
                  <a:sym typeface="微软雅黑" panose="020B0503020204020204" pitchFamily="34" charset="-122"/>
                </a:rPr>
                <a:t>定位目标与项目规划</a:t>
              </a:r>
              <a:endParaRPr lang="zh-CN" altLang="zh-CN" sz="2135" b="1" kern="1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62" name="圆角矩形 61"/>
          <p:cNvSpPr/>
          <p:nvPr>
            <p:custDataLst>
              <p:tags r:id="rId2"/>
            </p:custDataLst>
          </p:nvPr>
        </p:nvSpPr>
        <p:spPr>
          <a:xfrm>
            <a:off x="7324725" y="4677410"/>
            <a:ext cx="3803015" cy="448945"/>
          </a:xfrm>
          <a:prstGeom prst="roundRect">
            <a:avLst/>
          </a:prstGeom>
          <a:solidFill>
            <a:schemeClr val="accent1">
              <a:lumMod val="60000"/>
              <a:lumOff val="40000"/>
            </a:schemeClr>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a:defRPr/>
            </a:pPr>
            <a:r>
              <a:rPr lang="en-US" altLang="zh-CN" sz="2135" b="1" dirty="0">
                <a:solidFill>
                  <a:prstClr val="white"/>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altLang="en-US" sz="2135" b="1" dirty="0">
                <a:solidFill>
                  <a:prstClr val="white"/>
                </a:solidFill>
                <a:latin typeface="微软雅黑" panose="020B0503020204020204" pitchFamily="34" charset="-122"/>
                <a:ea typeface="微软雅黑" panose="020B0503020204020204" pitchFamily="34" charset="-122"/>
                <a:cs typeface="+mn-ea"/>
                <a:sym typeface="微软雅黑" panose="020B0503020204020204" pitchFamily="34" charset="-122"/>
              </a:rPr>
              <a:t>元宇宙产业背景环境</a:t>
            </a:r>
          </a:p>
        </p:txBody>
      </p:sp>
      <p:sp>
        <p:nvSpPr>
          <p:cNvPr id="65" name="圆角矩形 64"/>
          <p:cNvSpPr/>
          <p:nvPr>
            <p:custDataLst>
              <p:tags r:id="rId3"/>
            </p:custDataLst>
          </p:nvPr>
        </p:nvSpPr>
        <p:spPr>
          <a:xfrm>
            <a:off x="7319645" y="3707765"/>
            <a:ext cx="3868420" cy="448945"/>
          </a:xfrm>
          <a:prstGeom prst="roundRect">
            <a:avLst/>
          </a:prstGeom>
          <a:solidFill>
            <a:srgbClr val="0064C8"/>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a:defRPr/>
            </a:pPr>
            <a:r>
              <a:rPr lang="en-US" altLang="zh-CN" sz="2135" b="1" dirty="0">
                <a:solidFill>
                  <a:prstClr val="white"/>
                </a:solidFill>
                <a:latin typeface="微软雅黑" panose="020B0503020204020204" pitchFamily="34" charset="-122"/>
                <a:ea typeface="微软雅黑" panose="020B0503020204020204" pitchFamily="34" charset="-122"/>
                <a:cs typeface="+mn-ea"/>
                <a:sym typeface="+mn-ea"/>
              </a:rPr>
              <a:t>  </a:t>
            </a:r>
            <a:r>
              <a:rPr lang="zh-CN" altLang="en-US" sz="2135" b="1" dirty="0">
                <a:solidFill>
                  <a:prstClr val="white"/>
                </a:solidFill>
                <a:latin typeface="微软雅黑" panose="020B0503020204020204" pitchFamily="34" charset="-122"/>
                <a:ea typeface="微软雅黑" panose="020B0503020204020204" pitchFamily="34" charset="-122"/>
                <a:cs typeface="+mn-ea"/>
                <a:sym typeface="+mn-ea"/>
              </a:rPr>
              <a:t>请求支持与合作事项</a:t>
            </a:r>
          </a:p>
        </p:txBody>
      </p:sp>
      <p:grpSp>
        <p:nvGrpSpPr>
          <p:cNvPr id="70" name="组合 69"/>
          <p:cNvGrpSpPr/>
          <p:nvPr/>
        </p:nvGrpSpPr>
        <p:grpSpPr>
          <a:xfrm>
            <a:off x="6740014" y="1808659"/>
            <a:ext cx="567762" cy="479539"/>
            <a:chOff x="4860032" y="1304852"/>
            <a:chExt cx="425874" cy="359699"/>
          </a:xfrm>
          <a:solidFill>
            <a:srgbClr val="0064C8"/>
          </a:solidFill>
        </p:grpSpPr>
        <p:sp>
          <p:nvSpPr>
            <p:cNvPr id="71" name="圆角矩形 70"/>
            <p:cNvSpPr/>
            <p:nvPr>
              <p:custDataLst>
                <p:tags r:id="rId18"/>
              </p:custDataLst>
            </p:nvPr>
          </p:nvSpPr>
          <p:spPr>
            <a:xfrm>
              <a:off x="4860032" y="1304852"/>
              <a:ext cx="402984" cy="336526"/>
            </a:xfrm>
            <a:prstGeom prst="roundRect">
              <a:avLst/>
            </a:prstGeom>
            <a:grp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algn="ctr">
                <a:defRPr/>
              </a:pPr>
              <a:endParaRPr lang="zh-CN" altLang="en-US" sz="2400" b="1"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2" name="TextBox 71"/>
            <p:cNvSpPr txBox="1"/>
            <p:nvPr>
              <p:custDataLst>
                <p:tags r:id="rId19"/>
              </p:custDataLst>
            </p:nvPr>
          </p:nvSpPr>
          <p:spPr>
            <a:xfrm>
              <a:off x="4866754" y="1319227"/>
              <a:ext cx="419152" cy="345324"/>
            </a:xfrm>
            <a:prstGeom prst="rect">
              <a:avLst/>
            </a:prstGeom>
            <a:noFill/>
            <a:extLst>
              <a:ext uri="{909E8E84-426E-40DD-AFC4-6F175D3DCCD1}">
                <a14:hiddenFill xmlns:a14="http://schemas.microsoft.com/office/drawing/2010/main">
                  <a:grpFill/>
                </a14:hiddenFill>
              </a:ext>
            </a:extLst>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1" name="Group 10"/>
          <p:cNvGrpSpPr/>
          <p:nvPr/>
        </p:nvGrpSpPr>
        <p:grpSpPr>
          <a:xfrm>
            <a:off x="6743943" y="3709405"/>
            <a:ext cx="558800" cy="464259"/>
            <a:chOff x="6743943" y="3266049"/>
            <a:chExt cx="558800" cy="464259"/>
          </a:xfrm>
        </p:grpSpPr>
        <p:sp>
          <p:nvSpPr>
            <p:cNvPr id="77" name="圆角矩形 76"/>
            <p:cNvSpPr/>
            <p:nvPr>
              <p:custDataLst>
                <p:tags r:id="rId16"/>
              </p:custDataLst>
            </p:nvPr>
          </p:nvSpPr>
          <p:spPr>
            <a:xfrm>
              <a:off x="6744775" y="3266049"/>
              <a:ext cx="537245" cy="448646"/>
            </a:xfrm>
            <a:prstGeom prst="roundRect">
              <a:avLst/>
            </a:prstGeom>
            <a:solidFill>
              <a:srgbClr val="0064C8"/>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algn="ctr">
                <a:defRPr/>
              </a:pPr>
              <a:endParaRPr lang="zh-CN" altLang="en-US" sz="2400" b="1"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8" name="TextBox 77"/>
            <p:cNvSpPr txBox="1"/>
            <p:nvPr>
              <p:custDataLst>
                <p:tags r:id="rId17"/>
              </p:custDataLst>
            </p:nvPr>
          </p:nvSpPr>
          <p:spPr>
            <a:xfrm>
              <a:off x="6743943" y="3269933"/>
              <a:ext cx="558800" cy="460375"/>
            </a:xfrm>
            <a:prstGeom prst="rect">
              <a:avLst/>
            </a:prstGeom>
            <a:noFill/>
            <a:extLst>
              <a:ext uri="{909E8E84-426E-40DD-AFC4-6F175D3DCCD1}">
                <a14:hiddenFill xmlns:a14="http://schemas.microsoft.com/office/drawing/2010/main">
                  <a:grpFill/>
                </a14:hiddenFill>
              </a:ext>
            </a:extLst>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03</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36" name="矩形 10"/>
          <p:cNvSpPr/>
          <p:nvPr>
            <p:custDataLst>
              <p:tags r:id="rId4"/>
            </p:custDataLst>
          </p:nvPr>
        </p:nvSpPr>
        <p:spPr>
          <a:xfrm>
            <a:off x="-2867" y="1446"/>
            <a:ext cx="5811067" cy="6884531"/>
          </a:xfrm>
          <a:custGeom>
            <a:avLst/>
            <a:gdLst>
              <a:gd name="connsiteX0" fmla="*/ 0 w 3854810"/>
              <a:gd name="connsiteY0" fmla="*/ 0 h 5143500"/>
              <a:gd name="connsiteX1" fmla="*/ 3854810 w 3854810"/>
              <a:gd name="connsiteY1" fmla="*/ 0 h 5143500"/>
              <a:gd name="connsiteX2" fmla="*/ 3854810 w 3854810"/>
              <a:gd name="connsiteY2" fmla="*/ 5143500 h 5143500"/>
              <a:gd name="connsiteX3" fmla="*/ 0 w 3854810"/>
              <a:gd name="connsiteY3" fmla="*/ 5143500 h 5143500"/>
              <a:gd name="connsiteX4" fmla="*/ 0 w 3854810"/>
              <a:gd name="connsiteY4" fmla="*/ 0 h 5143500"/>
              <a:gd name="connsiteX0-1" fmla="*/ 0 w 3854810"/>
              <a:gd name="connsiteY0-2" fmla="*/ 0 h 5143500"/>
              <a:gd name="connsiteX1-3" fmla="*/ 3116793 w 3854810"/>
              <a:gd name="connsiteY1-4" fmla="*/ 0 h 5143500"/>
              <a:gd name="connsiteX2-5" fmla="*/ 3854810 w 3854810"/>
              <a:gd name="connsiteY2-6" fmla="*/ 0 h 5143500"/>
              <a:gd name="connsiteX3-7" fmla="*/ 3854810 w 3854810"/>
              <a:gd name="connsiteY3-8" fmla="*/ 5143500 h 5143500"/>
              <a:gd name="connsiteX4-9" fmla="*/ 0 w 3854810"/>
              <a:gd name="connsiteY4-10" fmla="*/ 5143500 h 5143500"/>
              <a:gd name="connsiteX5" fmla="*/ 0 w 3854810"/>
              <a:gd name="connsiteY5" fmla="*/ 0 h 5143500"/>
              <a:gd name="connsiteX0-11" fmla="*/ 0 w 3854810"/>
              <a:gd name="connsiteY0-12" fmla="*/ 0 h 5143500"/>
              <a:gd name="connsiteX1-13" fmla="*/ 3116793 w 3854810"/>
              <a:gd name="connsiteY1-14" fmla="*/ 0 h 5143500"/>
              <a:gd name="connsiteX2-15" fmla="*/ 3854810 w 3854810"/>
              <a:gd name="connsiteY2-16" fmla="*/ 5143500 h 5143500"/>
              <a:gd name="connsiteX3-17" fmla="*/ 0 w 3854810"/>
              <a:gd name="connsiteY3-18" fmla="*/ 5143500 h 5143500"/>
              <a:gd name="connsiteX4-19" fmla="*/ 0 w 3854810"/>
              <a:gd name="connsiteY4-20" fmla="*/ 0 h 5143500"/>
              <a:gd name="connsiteX0-21" fmla="*/ 0 w 3854810"/>
              <a:gd name="connsiteY0-22" fmla="*/ 12357 h 5155857"/>
              <a:gd name="connsiteX1-23" fmla="*/ 2821954 w 3854810"/>
              <a:gd name="connsiteY1-24" fmla="*/ 0 h 5155857"/>
              <a:gd name="connsiteX2-25" fmla="*/ 3116793 w 3854810"/>
              <a:gd name="connsiteY2-26" fmla="*/ 12357 h 5155857"/>
              <a:gd name="connsiteX3-27" fmla="*/ 3854810 w 3854810"/>
              <a:gd name="connsiteY3-28" fmla="*/ 5155857 h 5155857"/>
              <a:gd name="connsiteX4-29" fmla="*/ 0 w 3854810"/>
              <a:gd name="connsiteY4-30" fmla="*/ 5155857 h 5155857"/>
              <a:gd name="connsiteX5-31" fmla="*/ 0 w 3854810"/>
              <a:gd name="connsiteY5-32" fmla="*/ 12357 h 5155857"/>
              <a:gd name="connsiteX0-33" fmla="*/ 0 w 3854810"/>
              <a:gd name="connsiteY0-34" fmla="*/ 12357 h 5155857"/>
              <a:gd name="connsiteX1-35" fmla="*/ 2821954 w 3854810"/>
              <a:gd name="connsiteY1-36" fmla="*/ 0 h 5155857"/>
              <a:gd name="connsiteX2-37" fmla="*/ 3854810 w 3854810"/>
              <a:gd name="connsiteY2-38" fmla="*/ 5155857 h 5155857"/>
              <a:gd name="connsiteX3-39" fmla="*/ 0 w 3854810"/>
              <a:gd name="connsiteY3-40" fmla="*/ 5155857 h 5155857"/>
              <a:gd name="connsiteX4-41" fmla="*/ 0 w 3854810"/>
              <a:gd name="connsiteY4-42" fmla="*/ 12357 h 5155857"/>
              <a:gd name="connsiteX0-43" fmla="*/ 0 w 3854810"/>
              <a:gd name="connsiteY0-44" fmla="*/ 1901 h 5155857"/>
              <a:gd name="connsiteX1-45" fmla="*/ 2821954 w 3854810"/>
              <a:gd name="connsiteY1-46" fmla="*/ 0 h 5155857"/>
              <a:gd name="connsiteX2-47" fmla="*/ 3854810 w 3854810"/>
              <a:gd name="connsiteY2-48" fmla="*/ 5155857 h 5155857"/>
              <a:gd name="connsiteX3-49" fmla="*/ 0 w 3854810"/>
              <a:gd name="connsiteY3-50" fmla="*/ 5155857 h 5155857"/>
              <a:gd name="connsiteX4-51" fmla="*/ 0 w 3854810"/>
              <a:gd name="connsiteY4-52" fmla="*/ 1901 h 5155857"/>
              <a:gd name="connsiteX0-53" fmla="*/ 3075 w 3854810"/>
              <a:gd name="connsiteY0-54" fmla="*/ 0 h 5160926"/>
              <a:gd name="connsiteX1-55" fmla="*/ 2821954 w 3854810"/>
              <a:gd name="connsiteY1-56" fmla="*/ 5069 h 5160926"/>
              <a:gd name="connsiteX2-57" fmla="*/ 3854810 w 3854810"/>
              <a:gd name="connsiteY2-58" fmla="*/ 5160926 h 5160926"/>
              <a:gd name="connsiteX3-59" fmla="*/ 0 w 3854810"/>
              <a:gd name="connsiteY3-60" fmla="*/ 5160926 h 5160926"/>
              <a:gd name="connsiteX4-61" fmla="*/ 3075 w 3854810"/>
              <a:gd name="connsiteY4-62" fmla="*/ 0 h 5160926"/>
              <a:gd name="connsiteX0-63" fmla="*/ 3075 w 3854810"/>
              <a:gd name="connsiteY0-64" fmla="*/ 0 h 5160926"/>
              <a:gd name="connsiteX1-65" fmla="*/ 2821954 w 3854810"/>
              <a:gd name="connsiteY1-66" fmla="*/ 2651 h 5160926"/>
              <a:gd name="connsiteX2-67" fmla="*/ 3854810 w 3854810"/>
              <a:gd name="connsiteY2-68" fmla="*/ 5160926 h 5160926"/>
              <a:gd name="connsiteX3-69" fmla="*/ 0 w 3854810"/>
              <a:gd name="connsiteY3-70" fmla="*/ 5160926 h 5160926"/>
              <a:gd name="connsiteX4-71" fmla="*/ 3075 w 3854810"/>
              <a:gd name="connsiteY4-72" fmla="*/ 0 h 5160926"/>
              <a:gd name="connsiteX0-73" fmla="*/ 3075 w 3854810"/>
              <a:gd name="connsiteY0-74" fmla="*/ 0 h 5160926"/>
              <a:gd name="connsiteX1-75" fmla="*/ 2819815 w 3854810"/>
              <a:gd name="connsiteY1-76" fmla="*/ 234 h 5160926"/>
              <a:gd name="connsiteX2-77" fmla="*/ 3854810 w 3854810"/>
              <a:gd name="connsiteY2-78" fmla="*/ 5160926 h 5160926"/>
              <a:gd name="connsiteX3-79" fmla="*/ 0 w 3854810"/>
              <a:gd name="connsiteY3-80" fmla="*/ 5160926 h 5160926"/>
              <a:gd name="connsiteX4-81" fmla="*/ 3075 w 3854810"/>
              <a:gd name="connsiteY4-82" fmla="*/ 0 h 51609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54810" h="5160926">
                <a:moveTo>
                  <a:pt x="3075" y="0"/>
                </a:moveTo>
                <a:lnTo>
                  <a:pt x="2819815" y="234"/>
                </a:lnTo>
                <a:lnTo>
                  <a:pt x="3854810" y="5160926"/>
                </a:lnTo>
                <a:lnTo>
                  <a:pt x="0" y="5160926"/>
                </a:lnTo>
                <a:lnTo>
                  <a:pt x="3075" y="0"/>
                </a:lnTo>
                <a:close/>
              </a:path>
            </a:pathLst>
          </a:custGeom>
          <a:blipFill dpi="0" rotWithShape="1">
            <a:blip r:embed="rId24" cstate="print"/>
            <a:srcRect/>
            <a:stretch>
              <a:fillRect b="398"/>
            </a:stretch>
          </a:blipFill>
          <a:ln>
            <a:noFill/>
          </a:ln>
          <a:effectLst>
            <a:innerShdw blurRad="254000" dist="127000" dir="27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zh-CN" altLang="en-US" sz="24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7" name="任意多边形 36"/>
          <p:cNvSpPr/>
          <p:nvPr>
            <p:custDataLst>
              <p:tags r:id="rId5"/>
            </p:custDataLst>
          </p:nvPr>
        </p:nvSpPr>
        <p:spPr>
          <a:xfrm>
            <a:off x="4685331" y="3083353"/>
            <a:ext cx="1122672" cy="3801780"/>
          </a:xfrm>
          <a:custGeom>
            <a:avLst/>
            <a:gdLst>
              <a:gd name="connsiteX0" fmla="*/ 618564 w 788894"/>
              <a:gd name="connsiteY0" fmla="*/ 2662517 h 2671482"/>
              <a:gd name="connsiteX1" fmla="*/ 0 w 788894"/>
              <a:gd name="connsiteY1" fmla="*/ 0 h 2671482"/>
              <a:gd name="connsiteX2" fmla="*/ 188258 w 788894"/>
              <a:gd name="connsiteY2" fmla="*/ 0 h 2671482"/>
              <a:gd name="connsiteX3" fmla="*/ 788894 w 788894"/>
              <a:gd name="connsiteY3" fmla="*/ 2671482 h 2671482"/>
              <a:gd name="connsiteX4" fmla="*/ 618564 w 788894"/>
              <a:gd name="connsiteY4" fmla="*/ 2662517 h 267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94" h="2671482">
                <a:moveTo>
                  <a:pt x="618564" y="2662517"/>
                </a:moveTo>
                <a:lnTo>
                  <a:pt x="0" y="0"/>
                </a:lnTo>
                <a:lnTo>
                  <a:pt x="188258" y="0"/>
                </a:lnTo>
                <a:lnTo>
                  <a:pt x="788894" y="2671482"/>
                </a:lnTo>
                <a:lnTo>
                  <a:pt x="618564" y="2662517"/>
                </a:lnTo>
                <a:close/>
              </a:path>
            </a:pathLst>
          </a:custGeom>
          <a:solidFill>
            <a:srgbClr val="0064C8"/>
          </a:solidFill>
          <a:ln>
            <a:noFill/>
          </a:ln>
          <a:effectLst>
            <a:outerShdw blurRad="2540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任意多边形 37"/>
          <p:cNvSpPr/>
          <p:nvPr>
            <p:custDataLst>
              <p:tags r:id="rId6"/>
            </p:custDataLst>
          </p:nvPr>
        </p:nvSpPr>
        <p:spPr>
          <a:xfrm>
            <a:off x="4190415" y="1446"/>
            <a:ext cx="1122672" cy="3801780"/>
          </a:xfrm>
          <a:custGeom>
            <a:avLst/>
            <a:gdLst>
              <a:gd name="connsiteX0" fmla="*/ 618564 w 788894"/>
              <a:gd name="connsiteY0" fmla="*/ 2662517 h 2671482"/>
              <a:gd name="connsiteX1" fmla="*/ 0 w 788894"/>
              <a:gd name="connsiteY1" fmla="*/ 0 h 2671482"/>
              <a:gd name="connsiteX2" fmla="*/ 188258 w 788894"/>
              <a:gd name="connsiteY2" fmla="*/ 0 h 2671482"/>
              <a:gd name="connsiteX3" fmla="*/ 788894 w 788894"/>
              <a:gd name="connsiteY3" fmla="*/ 2671482 h 2671482"/>
              <a:gd name="connsiteX4" fmla="*/ 618564 w 788894"/>
              <a:gd name="connsiteY4" fmla="*/ 2662517 h 267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94" h="2671482">
                <a:moveTo>
                  <a:pt x="618564" y="2662517"/>
                </a:moveTo>
                <a:lnTo>
                  <a:pt x="0" y="0"/>
                </a:lnTo>
                <a:lnTo>
                  <a:pt x="188258" y="0"/>
                </a:lnTo>
                <a:lnTo>
                  <a:pt x="788894" y="2671482"/>
                </a:lnTo>
                <a:lnTo>
                  <a:pt x="618564" y="2662517"/>
                </a:lnTo>
                <a:close/>
              </a:path>
            </a:pathLst>
          </a:custGeom>
          <a:solidFill>
            <a:schemeClr val="accent1"/>
          </a:solidFill>
          <a:ln>
            <a:noFill/>
          </a:ln>
          <a:effectLst>
            <a:outerShdw blurRad="2540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9" name="矩形 10"/>
          <p:cNvSpPr>
            <a:spLocks noChangeAspect="1"/>
          </p:cNvSpPr>
          <p:nvPr>
            <p:custDataLst>
              <p:tags r:id="rId7"/>
            </p:custDataLst>
          </p:nvPr>
        </p:nvSpPr>
        <p:spPr>
          <a:xfrm>
            <a:off x="1359043" y="2181192"/>
            <a:ext cx="2733233" cy="2733894"/>
          </a:xfrm>
          <a:prstGeom prst="ellipse">
            <a:avLst/>
          </a:prstGeom>
          <a:solidFill>
            <a:schemeClr val="accent1"/>
          </a:solidFill>
          <a:ln w="15875">
            <a:noFill/>
          </a:ln>
          <a:effectLst>
            <a:outerShdw blurRad="444500" dist="152400" dir="8100000" sx="104000" sy="104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6" name="TextBox 55"/>
          <p:cNvSpPr txBox="1"/>
          <p:nvPr>
            <p:custDataLst>
              <p:tags r:id="rId8"/>
            </p:custDataLst>
          </p:nvPr>
        </p:nvSpPr>
        <p:spPr>
          <a:xfrm>
            <a:off x="1736765" y="2695317"/>
            <a:ext cx="1977788" cy="1076325"/>
          </a:xfrm>
          <a:prstGeom prst="rect">
            <a:avLst/>
          </a:prstGeom>
          <a:noFill/>
        </p:spPr>
        <p:txBody>
          <a:bodyPr wrap="square" lIns="0" rIns="0" rtlCol="0">
            <a:spAutoFit/>
          </a:bodyPr>
          <a:lstStyle/>
          <a:p>
            <a:pPr algn="ctr"/>
            <a:r>
              <a:rPr lang="zh-CN" altLang="en-US" sz="64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目 录</a:t>
            </a:r>
          </a:p>
        </p:txBody>
      </p:sp>
      <p:sp>
        <p:nvSpPr>
          <p:cNvPr id="57" name="TextBox 56"/>
          <p:cNvSpPr txBox="1"/>
          <p:nvPr>
            <p:custDataLst>
              <p:tags r:id="rId9"/>
            </p:custDataLst>
          </p:nvPr>
        </p:nvSpPr>
        <p:spPr>
          <a:xfrm>
            <a:off x="1621672" y="3792752"/>
            <a:ext cx="2207973" cy="501650"/>
          </a:xfrm>
          <a:prstGeom prst="rect">
            <a:avLst/>
          </a:prstGeom>
          <a:noFill/>
        </p:spPr>
        <p:txBody>
          <a:bodyPr wrap="square" rtlCol="0">
            <a:spAutoFit/>
          </a:bodyPr>
          <a:lstStyle/>
          <a:p>
            <a:pPr algn="ctr" fontAlgn="auto">
              <a:spcBef>
                <a:spcPts val="0"/>
              </a:spcBef>
              <a:spcAft>
                <a:spcPts val="0"/>
              </a:spcAft>
              <a:defRPr/>
            </a:pPr>
            <a:r>
              <a:rPr lang="en-US" altLang="zh-CN" sz="2665" kern="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CONTENTS</a:t>
            </a:r>
            <a:endParaRPr lang="zh-CN" altLang="en-US" sz="2665" kern="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cxnSp>
        <p:nvCxnSpPr>
          <p:cNvPr id="5" name="直接连接符 4"/>
          <p:cNvCxnSpPr/>
          <p:nvPr>
            <p:custDataLst>
              <p:tags r:id="rId10"/>
            </p:custDataLst>
          </p:nvPr>
        </p:nvCxnSpPr>
        <p:spPr>
          <a:xfrm>
            <a:off x="1784764" y="3798783"/>
            <a:ext cx="18817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727015" y="2758321"/>
            <a:ext cx="562975" cy="468497"/>
            <a:chOff x="6724865" y="2357587"/>
            <a:chExt cx="562975" cy="468497"/>
          </a:xfrm>
        </p:grpSpPr>
        <p:sp>
          <p:nvSpPr>
            <p:cNvPr id="74" name="圆角矩形 73"/>
            <p:cNvSpPr/>
            <p:nvPr>
              <p:custDataLst>
                <p:tags r:id="rId14"/>
              </p:custDataLst>
            </p:nvPr>
          </p:nvSpPr>
          <p:spPr>
            <a:xfrm>
              <a:off x="6739182" y="2357587"/>
              <a:ext cx="537245" cy="448646"/>
            </a:xfrm>
            <a:prstGeom prst="roundRect">
              <a:avLst/>
            </a:prstGeom>
            <a:solidFill>
              <a:schemeClr val="accent1">
                <a:lumMod val="60000"/>
                <a:lumOff val="40000"/>
              </a:schemeClr>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algn="ctr">
                <a:defRPr/>
              </a:pPr>
              <a:endParaRPr lang="zh-CN" altLang="en-US" sz="2400" b="1"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9" name="TextBox 38"/>
            <p:cNvSpPr txBox="1"/>
            <p:nvPr>
              <p:custDataLst>
                <p:tags r:id="rId15"/>
              </p:custDataLst>
            </p:nvPr>
          </p:nvSpPr>
          <p:spPr>
            <a:xfrm>
              <a:off x="6724865" y="2364419"/>
              <a:ext cx="562975" cy="461665"/>
            </a:xfrm>
            <a:prstGeom prst="rect">
              <a:avLst/>
            </a:prstGeom>
            <a:noFill/>
            <a:extLst>
              <a:ext uri="{909E8E84-426E-40DD-AFC4-6F175D3DCCD1}">
                <a14:hiddenFill xmlns:a14="http://schemas.microsoft.com/office/drawing/2010/main">
                  <a:grpFill/>
                </a14:hiddenFill>
              </a:ext>
            </a:extLst>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02</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9" name="Group 8"/>
          <p:cNvGrpSpPr/>
          <p:nvPr/>
        </p:nvGrpSpPr>
        <p:grpSpPr>
          <a:xfrm>
            <a:off x="6737726" y="4677642"/>
            <a:ext cx="562975" cy="468497"/>
            <a:chOff x="6739182" y="4339207"/>
            <a:chExt cx="562975" cy="468497"/>
          </a:xfrm>
        </p:grpSpPr>
        <p:sp>
          <p:nvSpPr>
            <p:cNvPr id="40" name="圆角矩形 73"/>
            <p:cNvSpPr/>
            <p:nvPr>
              <p:custDataLst>
                <p:tags r:id="rId12"/>
              </p:custDataLst>
            </p:nvPr>
          </p:nvSpPr>
          <p:spPr>
            <a:xfrm>
              <a:off x="6753499" y="4339207"/>
              <a:ext cx="537245" cy="448646"/>
            </a:xfrm>
            <a:prstGeom prst="roundRect">
              <a:avLst/>
            </a:prstGeom>
            <a:solidFill>
              <a:schemeClr val="accent1">
                <a:lumMod val="60000"/>
                <a:lumOff val="40000"/>
              </a:schemeClr>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algn="ctr">
                <a:defRPr/>
              </a:pPr>
              <a:endParaRPr lang="zh-CN" altLang="en-US" sz="2400" b="1"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1" name="TextBox 40"/>
            <p:cNvSpPr txBox="1"/>
            <p:nvPr>
              <p:custDataLst>
                <p:tags r:id="rId13"/>
              </p:custDataLst>
            </p:nvPr>
          </p:nvSpPr>
          <p:spPr>
            <a:xfrm>
              <a:off x="6739182" y="4346039"/>
              <a:ext cx="562975" cy="461665"/>
            </a:xfrm>
            <a:prstGeom prst="rect">
              <a:avLst/>
            </a:prstGeom>
            <a:noFill/>
            <a:extLst>
              <a:ext uri="{909E8E84-426E-40DD-AFC4-6F175D3DCCD1}">
                <a14:hiddenFill xmlns:a14="http://schemas.microsoft.com/office/drawing/2010/main">
                  <a:grpFill/>
                </a14:hiddenFill>
              </a:ext>
            </a:extLst>
          </p:spPr>
          <p:txBody>
            <a:bodyPr wrap="none" rtlCol="0">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04</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42" name="圆角矩形 61"/>
          <p:cNvSpPr/>
          <p:nvPr>
            <p:custDataLst>
              <p:tags r:id="rId11"/>
            </p:custDataLst>
          </p:nvPr>
        </p:nvSpPr>
        <p:spPr>
          <a:xfrm>
            <a:off x="7355205" y="2746375"/>
            <a:ext cx="3773805" cy="448945"/>
          </a:xfrm>
          <a:prstGeom prst="roundRect">
            <a:avLst>
              <a:gd name="adj" fmla="val 16690"/>
            </a:avLst>
          </a:prstGeom>
          <a:solidFill>
            <a:schemeClr val="accent1">
              <a:lumMod val="60000"/>
              <a:lumOff val="40000"/>
            </a:schemeClr>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lvl="0"/>
            <a:r>
              <a:rPr lang="en-US" altLang="zh-CN" sz="2135" b="1" dirty="0">
                <a:solidFill>
                  <a:prstClr val="white"/>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altLang="en-US" sz="2135" b="1" dirty="0">
                <a:solidFill>
                  <a:prstClr val="white"/>
                </a:solidFill>
                <a:latin typeface="微软雅黑" panose="020B0503020204020204" pitchFamily="34" charset="-122"/>
                <a:ea typeface="微软雅黑" panose="020B0503020204020204" pitchFamily="34" charset="-122"/>
                <a:cs typeface="+mn-ea"/>
                <a:sym typeface="微软雅黑" panose="020B0503020204020204" pitchFamily="34" charset="-122"/>
              </a:rPr>
              <a:t>运营管理与工作计划</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lvl="0">
              <a:lnSpc>
                <a:spcPct val="100000"/>
              </a:lnSpc>
            </a:pPr>
            <a:r>
              <a:rPr lang="en-US" altLang="zh-CN" sz="2800" b="1" dirty="0">
                <a:solidFill>
                  <a:srgbClr val="FFFF00"/>
                </a:solidFill>
                <a:latin typeface="微软雅黑" panose="020B0503020204020204" pitchFamily="34" charset="-122"/>
                <a:ea typeface="微软雅黑" panose="020B0503020204020204" pitchFamily="34" charset="-122"/>
                <a:cs typeface="+mn-cs"/>
                <a:sym typeface="+mn-ea"/>
              </a:rPr>
              <a:t>——</a:t>
            </a:r>
            <a:r>
              <a:rPr lang="zh-CN" altLang="en-US" sz="2800" b="1" dirty="0">
                <a:solidFill>
                  <a:srgbClr val="FFFF00"/>
                </a:solidFill>
                <a:latin typeface="微软雅黑" panose="020B0503020204020204" pitchFamily="34" charset="-122"/>
                <a:cs typeface="+mn-cs"/>
                <a:sym typeface="+mn-ea"/>
              </a:rPr>
              <a:t>城市元宇宙</a:t>
            </a:r>
            <a:r>
              <a:rPr lang="zh-CN" altLang="en-US" sz="2800" b="1" dirty="0">
                <a:solidFill>
                  <a:prstClr val="white"/>
                </a:solidFill>
                <a:latin typeface="微软雅黑" panose="020B0503020204020204" pitchFamily="34" charset="-122"/>
                <a:cs typeface="+mn-cs"/>
                <a:sym typeface="+mn-ea"/>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赋能城市治理（只是一方面，</a:t>
            </a:r>
            <a:r>
              <a:rPr kumimoji="0" lang="zh-CN" altLang="en-US" sz="2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j-cs"/>
              </a:rPr>
              <a:t>请完善，围绕智慧城市建设、数据平台服务等实操项目开展）</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endParaRPr>
          </a:p>
        </p:txBody>
      </p:sp>
      <p:pic>
        <p:nvPicPr>
          <p:cNvPr id="100" name="图片 99"/>
          <p:cNvPicPr/>
          <p:nvPr/>
        </p:nvPicPr>
        <p:blipFill>
          <a:blip r:embed="rId3"/>
          <a:stretch>
            <a:fillRect/>
          </a:stretch>
        </p:blipFill>
        <p:spPr>
          <a:xfrm>
            <a:off x="722630" y="2473960"/>
            <a:ext cx="6326505" cy="3938270"/>
          </a:xfrm>
          <a:prstGeom prst="rect">
            <a:avLst/>
          </a:prstGeom>
          <a:noFill/>
          <a:ln w="9525">
            <a:noFill/>
          </a:ln>
        </p:spPr>
      </p:pic>
      <p:sp>
        <p:nvSpPr>
          <p:cNvPr id="2" name="文本框 1" descr="7b0a20202020227461726765744964223a202270726f636573734f6e6c696e6554657874426f78220a7d0a"/>
          <p:cNvSpPr txBox="1"/>
          <p:nvPr/>
        </p:nvSpPr>
        <p:spPr>
          <a:xfrm>
            <a:off x="670560" y="1262380"/>
            <a:ext cx="10968990" cy="681355"/>
          </a:xfrm>
          <a:prstGeom prst="rect">
            <a:avLst/>
          </a:prstGeom>
          <a:noFill/>
          <a:ln>
            <a:noFill/>
          </a:ln>
          <a:effectLst>
            <a:outerShdw blurRad="50800" dist="38100" dir="5400000" algn="t" rotWithShape="0">
              <a:prstClr val="black">
                <a:alpha val="40000"/>
              </a:prstClr>
            </a:outerShdw>
          </a:effectLst>
        </p:spPr>
        <p:txBody>
          <a:bodyPr wrap="square" rtlCol="0">
            <a:spAutoFit/>
          </a:bodyPr>
          <a:lstStyle/>
          <a:p>
            <a:pPr marL="0" marR="0" lvl="0" algn="l" defTabSz="914400" rtl="0" eaLnBrk="1" fontAlgn="base" latinLnBrk="0" hangingPunct="1">
              <a:lnSpc>
                <a:spcPct val="120000"/>
              </a:lnSpc>
              <a:buClrTx/>
              <a:buSzTx/>
              <a:buFontTx/>
              <a:buNone/>
              <a:defRPr/>
            </a:pPr>
            <a:r>
              <a:rPr kumimoji="0" lang="zh-CN" altLang="en-US" sz="16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sym typeface="+mn-ea"/>
              </a:rPr>
              <a:t>基于与现实世界实时映射的属性，将所有城市问题全量映射到城市元宇宙中，通过在元宇宙中观察事件的动态，提前发现态势的变化，模拟问题处置，为星城治理提供预处置。</a:t>
            </a:r>
          </a:p>
        </p:txBody>
      </p:sp>
      <p:sp>
        <p:nvSpPr>
          <p:cNvPr id="22" name="文本框 21"/>
          <p:cNvSpPr txBox="1"/>
          <p:nvPr/>
        </p:nvSpPr>
        <p:spPr>
          <a:xfrm>
            <a:off x="7361602" y="2473960"/>
            <a:ext cx="4460828" cy="39382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marR="0" lvl="0" indent="-285750" algn="l" defTabSz="914400" rtl="0" eaLnBrk="1" fontAlgn="base" latinLnBrk="0" hangingPunct="1">
              <a:lnSpc>
                <a:spcPct val="120000"/>
              </a:lnSpc>
              <a:spcBef>
                <a:spcPts val="600"/>
              </a:spcBef>
              <a:spcAft>
                <a:spcPct val="0"/>
              </a:spcAft>
              <a:buClrTx/>
              <a:buSzTx/>
              <a:buFont typeface="Wingdings" panose="05000000000000000000" pitchFamily="2" charset="2"/>
              <a:buChar char="u"/>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“空间地理信息”技术为城市提供集成底板、参照基准和位置服务。</a:t>
            </a:r>
          </a:p>
          <a:p>
            <a:pPr marL="285750" marR="0" lvl="0" indent="-285750" algn="l" defTabSz="914400" rtl="0" eaLnBrk="1" fontAlgn="base" latinLnBrk="0" hangingPunct="1">
              <a:lnSpc>
                <a:spcPct val="120000"/>
              </a:lnSpc>
              <a:spcBef>
                <a:spcPts val="600"/>
              </a:spcBef>
              <a:spcAft>
                <a:spcPct val="0"/>
              </a:spcAft>
              <a:buClrTx/>
              <a:buSzTx/>
              <a:buFont typeface="Wingdings" panose="05000000000000000000" pitchFamily="2" charset="2"/>
              <a:buChar char="u"/>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“建模与渲染”技术为城市提供基础骨架，实现物理城市的精准刻画与可视化呈现。</a:t>
            </a:r>
          </a:p>
          <a:p>
            <a:pPr marL="285750" marR="0" lvl="0" indent="-285750" algn="l" defTabSz="914400" rtl="0" eaLnBrk="1" fontAlgn="base" latinLnBrk="0" hangingPunct="1">
              <a:lnSpc>
                <a:spcPct val="120000"/>
              </a:lnSpc>
              <a:spcBef>
                <a:spcPts val="600"/>
              </a:spcBef>
              <a:spcAft>
                <a:spcPct val="0"/>
              </a:spcAft>
              <a:buClrTx/>
              <a:buSzTx/>
              <a:buFont typeface="Wingdings" panose="05000000000000000000" pitchFamily="2" charset="2"/>
              <a:buChar char="u"/>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“感知和标识”技术采集城市实时运行数据，并通过标识与模型集成，为城市提供数据血液传输。</a:t>
            </a:r>
          </a:p>
          <a:p>
            <a:pPr marL="285750" marR="0" lvl="0" indent="-285750" algn="l" defTabSz="914400" rtl="0" eaLnBrk="1" fontAlgn="base" latinLnBrk="0" hangingPunct="1">
              <a:lnSpc>
                <a:spcPct val="120000"/>
              </a:lnSpc>
              <a:spcBef>
                <a:spcPts val="600"/>
              </a:spcBef>
              <a:spcAft>
                <a:spcPct val="0"/>
              </a:spcAft>
              <a:buClrTx/>
              <a:buSzTx/>
              <a:buFont typeface="Wingdings" panose="05000000000000000000" pitchFamily="2" charset="2"/>
              <a:buChar char="u"/>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“算法与仿真”技术不断将城市运行规则、业务模型、深度学习预测结果等，模拟仿真呈现给所有城市用户。</a:t>
            </a:r>
          </a:p>
          <a:p>
            <a:pPr marL="285750" marR="0" lvl="0" indent="-285750" algn="l" defTabSz="914400" rtl="0" eaLnBrk="1" fontAlgn="base" latinLnBrk="0" hangingPunct="1">
              <a:lnSpc>
                <a:spcPct val="120000"/>
              </a:lnSpc>
              <a:spcBef>
                <a:spcPts val="600"/>
              </a:spcBef>
              <a:spcAft>
                <a:spcPct val="0"/>
              </a:spcAft>
              <a:buClrTx/>
              <a:buSzTx/>
              <a:buFont typeface="Wingdings" panose="05000000000000000000" pitchFamily="2" charset="2"/>
              <a:buChar char="u"/>
              <a:defRPr/>
            </a:pP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“交互与控制”技术为城市用户参与城市治理、获取城市服务提供互动互操作支撑。</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custDataLst>
              <p:tags r:id="rId2"/>
            </p:custDataLst>
          </p:nvPr>
        </p:nvSpPr>
        <p:spPr>
          <a:xfrm>
            <a:off x="7090410" y="3757295"/>
            <a:ext cx="3054985" cy="908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200" normalizeH="0" baseline="0" noProof="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endParaRPr>
          </a:p>
        </p:txBody>
      </p:sp>
      <p:sp>
        <p:nvSpPr>
          <p:cNvPr id="28" name="矩形 10"/>
          <p:cNvSpPr/>
          <p:nvPr>
            <p:custDataLst>
              <p:tags r:id="rId3"/>
            </p:custDataLst>
          </p:nvPr>
        </p:nvSpPr>
        <p:spPr>
          <a:xfrm>
            <a:off x="-2232" y="1446"/>
            <a:ext cx="5811067" cy="6884531"/>
          </a:xfrm>
          <a:custGeom>
            <a:avLst/>
            <a:gdLst>
              <a:gd name="connsiteX0" fmla="*/ 0 w 3854810"/>
              <a:gd name="connsiteY0" fmla="*/ 0 h 5143500"/>
              <a:gd name="connsiteX1" fmla="*/ 3854810 w 3854810"/>
              <a:gd name="connsiteY1" fmla="*/ 0 h 5143500"/>
              <a:gd name="connsiteX2" fmla="*/ 3854810 w 3854810"/>
              <a:gd name="connsiteY2" fmla="*/ 5143500 h 5143500"/>
              <a:gd name="connsiteX3" fmla="*/ 0 w 3854810"/>
              <a:gd name="connsiteY3" fmla="*/ 5143500 h 5143500"/>
              <a:gd name="connsiteX4" fmla="*/ 0 w 3854810"/>
              <a:gd name="connsiteY4" fmla="*/ 0 h 5143500"/>
              <a:gd name="connsiteX0-1" fmla="*/ 0 w 3854810"/>
              <a:gd name="connsiteY0-2" fmla="*/ 0 h 5143500"/>
              <a:gd name="connsiteX1-3" fmla="*/ 3116793 w 3854810"/>
              <a:gd name="connsiteY1-4" fmla="*/ 0 h 5143500"/>
              <a:gd name="connsiteX2-5" fmla="*/ 3854810 w 3854810"/>
              <a:gd name="connsiteY2-6" fmla="*/ 0 h 5143500"/>
              <a:gd name="connsiteX3-7" fmla="*/ 3854810 w 3854810"/>
              <a:gd name="connsiteY3-8" fmla="*/ 5143500 h 5143500"/>
              <a:gd name="connsiteX4-9" fmla="*/ 0 w 3854810"/>
              <a:gd name="connsiteY4-10" fmla="*/ 5143500 h 5143500"/>
              <a:gd name="connsiteX5" fmla="*/ 0 w 3854810"/>
              <a:gd name="connsiteY5" fmla="*/ 0 h 5143500"/>
              <a:gd name="connsiteX0-11" fmla="*/ 0 w 3854810"/>
              <a:gd name="connsiteY0-12" fmla="*/ 0 h 5143500"/>
              <a:gd name="connsiteX1-13" fmla="*/ 3116793 w 3854810"/>
              <a:gd name="connsiteY1-14" fmla="*/ 0 h 5143500"/>
              <a:gd name="connsiteX2-15" fmla="*/ 3854810 w 3854810"/>
              <a:gd name="connsiteY2-16" fmla="*/ 5143500 h 5143500"/>
              <a:gd name="connsiteX3-17" fmla="*/ 0 w 3854810"/>
              <a:gd name="connsiteY3-18" fmla="*/ 5143500 h 5143500"/>
              <a:gd name="connsiteX4-19" fmla="*/ 0 w 3854810"/>
              <a:gd name="connsiteY4-20" fmla="*/ 0 h 5143500"/>
              <a:gd name="connsiteX0-21" fmla="*/ 0 w 3854810"/>
              <a:gd name="connsiteY0-22" fmla="*/ 12357 h 5155857"/>
              <a:gd name="connsiteX1-23" fmla="*/ 2821954 w 3854810"/>
              <a:gd name="connsiteY1-24" fmla="*/ 0 h 5155857"/>
              <a:gd name="connsiteX2-25" fmla="*/ 3116793 w 3854810"/>
              <a:gd name="connsiteY2-26" fmla="*/ 12357 h 5155857"/>
              <a:gd name="connsiteX3-27" fmla="*/ 3854810 w 3854810"/>
              <a:gd name="connsiteY3-28" fmla="*/ 5155857 h 5155857"/>
              <a:gd name="connsiteX4-29" fmla="*/ 0 w 3854810"/>
              <a:gd name="connsiteY4-30" fmla="*/ 5155857 h 5155857"/>
              <a:gd name="connsiteX5-31" fmla="*/ 0 w 3854810"/>
              <a:gd name="connsiteY5-32" fmla="*/ 12357 h 5155857"/>
              <a:gd name="connsiteX0-33" fmla="*/ 0 w 3854810"/>
              <a:gd name="connsiteY0-34" fmla="*/ 12357 h 5155857"/>
              <a:gd name="connsiteX1-35" fmla="*/ 2821954 w 3854810"/>
              <a:gd name="connsiteY1-36" fmla="*/ 0 h 5155857"/>
              <a:gd name="connsiteX2-37" fmla="*/ 3854810 w 3854810"/>
              <a:gd name="connsiteY2-38" fmla="*/ 5155857 h 5155857"/>
              <a:gd name="connsiteX3-39" fmla="*/ 0 w 3854810"/>
              <a:gd name="connsiteY3-40" fmla="*/ 5155857 h 5155857"/>
              <a:gd name="connsiteX4-41" fmla="*/ 0 w 3854810"/>
              <a:gd name="connsiteY4-42" fmla="*/ 12357 h 5155857"/>
              <a:gd name="connsiteX0-43" fmla="*/ 0 w 3854810"/>
              <a:gd name="connsiteY0-44" fmla="*/ 1901 h 5155857"/>
              <a:gd name="connsiteX1-45" fmla="*/ 2821954 w 3854810"/>
              <a:gd name="connsiteY1-46" fmla="*/ 0 h 5155857"/>
              <a:gd name="connsiteX2-47" fmla="*/ 3854810 w 3854810"/>
              <a:gd name="connsiteY2-48" fmla="*/ 5155857 h 5155857"/>
              <a:gd name="connsiteX3-49" fmla="*/ 0 w 3854810"/>
              <a:gd name="connsiteY3-50" fmla="*/ 5155857 h 5155857"/>
              <a:gd name="connsiteX4-51" fmla="*/ 0 w 3854810"/>
              <a:gd name="connsiteY4-52" fmla="*/ 1901 h 5155857"/>
              <a:gd name="connsiteX0-53" fmla="*/ 3075 w 3854810"/>
              <a:gd name="connsiteY0-54" fmla="*/ 0 h 5160926"/>
              <a:gd name="connsiteX1-55" fmla="*/ 2821954 w 3854810"/>
              <a:gd name="connsiteY1-56" fmla="*/ 5069 h 5160926"/>
              <a:gd name="connsiteX2-57" fmla="*/ 3854810 w 3854810"/>
              <a:gd name="connsiteY2-58" fmla="*/ 5160926 h 5160926"/>
              <a:gd name="connsiteX3-59" fmla="*/ 0 w 3854810"/>
              <a:gd name="connsiteY3-60" fmla="*/ 5160926 h 5160926"/>
              <a:gd name="connsiteX4-61" fmla="*/ 3075 w 3854810"/>
              <a:gd name="connsiteY4-62" fmla="*/ 0 h 5160926"/>
              <a:gd name="connsiteX0-63" fmla="*/ 3075 w 3854810"/>
              <a:gd name="connsiteY0-64" fmla="*/ 0 h 5160926"/>
              <a:gd name="connsiteX1-65" fmla="*/ 2821954 w 3854810"/>
              <a:gd name="connsiteY1-66" fmla="*/ 2651 h 5160926"/>
              <a:gd name="connsiteX2-67" fmla="*/ 3854810 w 3854810"/>
              <a:gd name="connsiteY2-68" fmla="*/ 5160926 h 5160926"/>
              <a:gd name="connsiteX3-69" fmla="*/ 0 w 3854810"/>
              <a:gd name="connsiteY3-70" fmla="*/ 5160926 h 5160926"/>
              <a:gd name="connsiteX4-71" fmla="*/ 3075 w 3854810"/>
              <a:gd name="connsiteY4-72" fmla="*/ 0 h 5160926"/>
              <a:gd name="connsiteX0-73" fmla="*/ 3075 w 3854810"/>
              <a:gd name="connsiteY0-74" fmla="*/ 0 h 5160926"/>
              <a:gd name="connsiteX1-75" fmla="*/ 2819815 w 3854810"/>
              <a:gd name="connsiteY1-76" fmla="*/ 234 h 5160926"/>
              <a:gd name="connsiteX2-77" fmla="*/ 3854810 w 3854810"/>
              <a:gd name="connsiteY2-78" fmla="*/ 5160926 h 5160926"/>
              <a:gd name="connsiteX3-79" fmla="*/ 0 w 3854810"/>
              <a:gd name="connsiteY3-80" fmla="*/ 5160926 h 5160926"/>
              <a:gd name="connsiteX4-81" fmla="*/ 3075 w 3854810"/>
              <a:gd name="connsiteY4-82" fmla="*/ 0 h 51609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54810" h="5160926">
                <a:moveTo>
                  <a:pt x="3075" y="0"/>
                </a:moveTo>
                <a:lnTo>
                  <a:pt x="2819815" y="234"/>
                </a:lnTo>
                <a:lnTo>
                  <a:pt x="3854810" y="5160926"/>
                </a:lnTo>
                <a:lnTo>
                  <a:pt x="0" y="5160926"/>
                </a:lnTo>
                <a:lnTo>
                  <a:pt x="3075" y="0"/>
                </a:lnTo>
                <a:close/>
              </a:path>
            </a:pathLst>
          </a:custGeom>
          <a:blipFill dpi="0" rotWithShape="1">
            <a:blip r:embed="rId12" cstate="print"/>
            <a:srcRect/>
            <a:stretch>
              <a:fillRect b="398"/>
            </a:stretch>
          </a:blipFill>
          <a:ln>
            <a:noFill/>
          </a:ln>
          <a:effectLst>
            <a:innerShdw blurRad="254000" dist="127000" dir="27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7" name="任意多边形 36"/>
          <p:cNvSpPr/>
          <p:nvPr>
            <p:custDataLst>
              <p:tags r:id="rId4"/>
            </p:custDataLst>
          </p:nvPr>
        </p:nvSpPr>
        <p:spPr>
          <a:xfrm>
            <a:off x="4685331" y="3083353"/>
            <a:ext cx="1122672" cy="3801780"/>
          </a:xfrm>
          <a:custGeom>
            <a:avLst/>
            <a:gdLst>
              <a:gd name="connsiteX0" fmla="*/ 618564 w 788894"/>
              <a:gd name="connsiteY0" fmla="*/ 2662517 h 2671482"/>
              <a:gd name="connsiteX1" fmla="*/ 0 w 788894"/>
              <a:gd name="connsiteY1" fmla="*/ 0 h 2671482"/>
              <a:gd name="connsiteX2" fmla="*/ 188258 w 788894"/>
              <a:gd name="connsiteY2" fmla="*/ 0 h 2671482"/>
              <a:gd name="connsiteX3" fmla="*/ 788894 w 788894"/>
              <a:gd name="connsiteY3" fmla="*/ 2671482 h 2671482"/>
              <a:gd name="connsiteX4" fmla="*/ 618564 w 788894"/>
              <a:gd name="connsiteY4" fmla="*/ 2662517 h 267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94" h="2671482">
                <a:moveTo>
                  <a:pt x="618564" y="2662517"/>
                </a:moveTo>
                <a:lnTo>
                  <a:pt x="0" y="0"/>
                </a:lnTo>
                <a:lnTo>
                  <a:pt x="188258" y="0"/>
                </a:lnTo>
                <a:lnTo>
                  <a:pt x="788894" y="2671482"/>
                </a:lnTo>
                <a:lnTo>
                  <a:pt x="618564" y="2662517"/>
                </a:lnTo>
                <a:close/>
              </a:path>
            </a:pathLst>
          </a:custGeom>
          <a:solidFill>
            <a:srgbClr val="0064C8"/>
          </a:solidFill>
          <a:ln>
            <a:noFill/>
          </a:ln>
          <a:effectLst>
            <a:outerShdw blurRad="2540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8" name="任意多边形 37"/>
          <p:cNvSpPr/>
          <p:nvPr>
            <p:custDataLst>
              <p:tags r:id="rId5"/>
            </p:custDataLst>
          </p:nvPr>
        </p:nvSpPr>
        <p:spPr>
          <a:xfrm>
            <a:off x="4190415" y="1446"/>
            <a:ext cx="1122672" cy="3801780"/>
          </a:xfrm>
          <a:custGeom>
            <a:avLst/>
            <a:gdLst>
              <a:gd name="connsiteX0" fmla="*/ 618564 w 788894"/>
              <a:gd name="connsiteY0" fmla="*/ 2662517 h 2671482"/>
              <a:gd name="connsiteX1" fmla="*/ 0 w 788894"/>
              <a:gd name="connsiteY1" fmla="*/ 0 h 2671482"/>
              <a:gd name="connsiteX2" fmla="*/ 188258 w 788894"/>
              <a:gd name="connsiteY2" fmla="*/ 0 h 2671482"/>
              <a:gd name="connsiteX3" fmla="*/ 788894 w 788894"/>
              <a:gd name="connsiteY3" fmla="*/ 2671482 h 2671482"/>
              <a:gd name="connsiteX4" fmla="*/ 618564 w 788894"/>
              <a:gd name="connsiteY4" fmla="*/ 2662517 h 267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94" h="2671482">
                <a:moveTo>
                  <a:pt x="618564" y="2662517"/>
                </a:moveTo>
                <a:lnTo>
                  <a:pt x="0" y="0"/>
                </a:lnTo>
                <a:lnTo>
                  <a:pt x="188258" y="0"/>
                </a:lnTo>
                <a:lnTo>
                  <a:pt x="788894" y="2671482"/>
                </a:lnTo>
                <a:lnTo>
                  <a:pt x="618564" y="2662517"/>
                </a:lnTo>
                <a:close/>
              </a:path>
            </a:pathLst>
          </a:custGeom>
          <a:solidFill>
            <a:schemeClr val="accent1"/>
          </a:solidFill>
          <a:ln>
            <a:noFill/>
          </a:ln>
          <a:effectLst>
            <a:outerShdw blurRad="2540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矩形 10"/>
          <p:cNvSpPr>
            <a:spLocks noChangeAspect="1"/>
          </p:cNvSpPr>
          <p:nvPr>
            <p:custDataLst>
              <p:tags r:id="rId6"/>
            </p:custDataLst>
          </p:nvPr>
        </p:nvSpPr>
        <p:spPr>
          <a:xfrm>
            <a:off x="1359043" y="2181192"/>
            <a:ext cx="2733233" cy="2733894"/>
          </a:xfrm>
          <a:prstGeom prst="ellipse">
            <a:avLst/>
          </a:prstGeom>
          <a:solidFill>
            <a:schemeClr val="accent1"/>
          </a:solidFill>
          <a:ln w="15875">
            <a:noFill/>
          </a:ln>
          <a:effectLst>
            <a:outerShdw blurRad="444500" dist="152400" dir="8100000" sx="104000" sy="104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6" name="TextBox 55"/>
          <p:cNvSpPr txBox="1"/>
          <p:nvPr>
            <p:custDataLst>
              <p:tags r:id="rId7"/>
            </p:custDataLst>
          </p:nvPr>
        </p:nvSpPr>
        <p:spPr>
          <a:xfrm>
            <a:off x="1752640" y="2971542"/>
            <a:ext cx="1977788" cy="1076325"/>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6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02</a:t>
            </a:r>
          </a:p>
        </p:txBody>
      </p:sp>
      <p:grpSp>
        <p:nvGrpSpPr>
          <p:cNvPr id="11" name="组合 57"/>
          <p:cNvGrpSpPr/>
          <p:nvPr/>
        </p:nvGrpSpPr>
        <p:grpSpPr>
          <a:xfrm>
            <a:off x="6650631" y="3072982"/>
            <a:ext cx="3350019" cy="531494"/>
            <a:chOff x="5483293" y="1382227"/>
            <a:chExt cx="2450820" cy="341418"/>
          </a:xfrm>
          <a:solidFill>
            <a:srgbClr val="0287F4"/>
          </a:solidFill>
        </p:grpSpPr>
        <p:sp>
          <p:nvSpPr>
            <p:cNvPr id="12" name="圆角矩形 58"/>
            <p:cNvSpPr/>
            <p:nvPr>
              <p:custDataLst>
                <p:tags r:id="rId8"/>
              </p:custDataLst>
            </p:nvPr>
          </p:nvSpPr>
          <p:spPr>
            <a:xfrm>
              <a:off x="5487488" y="1393240"/>
              <a:ext cx="2446625" cy="319391"/>
            </a:xfrm>
            <a:prstGeom prst="roundRect">
              <a:avLst/>
            </a:prstGeom>
            <a:solidFill>
              <a:srgbClr val="95B3D7"/>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13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矩形 59"/>
            <p:cNvSpPr/>
            <p:nvPr>
              <p:custDataLst>
                <p:tags r:id="rId9"/>
              </p:custDataLst>
            </p:nvPr>
          </p:nvSpPr>
          <p:spPr>
            <a:xfrm>
              <a:off x="5483293" y="1382227"/>
              <a:ext cx="2440797" cy="341418"/>
            </a:xfrm>
            <a:prstGeom prst="rect">
              <a:avLst/>
            </a:prstGeom>
            <a:noFill/>
          </p:spPr>
          <p:txBody>
            <a:bodyPr wrap="square" lIns="162593" tIns="81296" rIns="162593" bIns="81296">
              <a:spAutoFit/>
            </a:bodyPr>
            <a:lstStyle/>
            <a:p>
              <a:pPr lvl="0" algn="ctr" fontAlgn="auto">
                <a:spcBef>
                  <a:spcPts val="0"/>
                </a:spcBef>
                <a:spcAft>
                  <a:spcPts val="0"/>
                </a:spcAft>
                <a:defRPr/>
              </a:pPr>
              <a:r>
                <a:rPr lang="zh-CN" altLang="en-US" sz="2400" b="1" kern="100" dirty="0">
                  <a:solidFill>
                    <a:srgbClr val="FFFFFF"/>
                  </a:solidFill>
                  <a:latin typeface="微软雅黑" panose="020B0503020204020204" pitchFamily="34" charset="-122"/>
                  <a:cs typeface="+mn-ea"/>
                  <a:sym typeface="微软雅黑" panose="020B0503020204020204" pitchFamily="34" charset="-122"/>
                </a:rPr>
                <a:t>运营管理与工作计划</a:t>
              </a:r>
            </a:p>
          </p:txBody>
        </p:sp>
      </p:gr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algn="ctr" fontAlgn="auto">
              <a:spcBef>
                <a:spcPts val="0"/>
              </a:spcBef>
              <a:spcAft>
                <a:spcPts val="0"/>
              </a:spcAft>
              <a:defRPr/>
            </a:pPr>
            <a:endParaRPr lang="zh-CN" altLang="en-US" kern="0">
              <a:solidFill>
                <a:prstClr val="white"/>
              </a:solidFill>
              <a:latin typeface="Arial" panose="020B0604020202020204"/>
              <a:ea typeface="微软雅黑" panose="020B0503020204020204" pitchFamily="34" charset="-122"/>
            </a:endParaRPr>
          </a:p>
        </p:txBody>
      </p:sp>
      <p:sp>
        <p:nvSpPr>
          <p:cNvPr id="3" name="标题 3"/>
          <p:cNvSpPr txBox="1"/>
          <p:nvPr/>
        </p:nvSpPr>
        <p:spPr>
          <a:xfrm>
            <a:off x="340783" y="-13388"/>
            <a:ext cx="11568641"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a:lnSpc>
                <a:spcPct val="100000"/>
              </a:lnSpc>
            </a:pPr>
            <a:r>
              <a:rPr lang="zh-CN" altLang="en-US" sz="2800" b="1" dirty="0">
                <a:solidFill>
                  <a:srgbClr val="FFFF00"/>
                </a:solidFill>
                <a:latin typeface="微软雅黑" panose="020B0503020204020204" pitchFamily="34" charset="-122"/>
                <a:ea typeface="微软雅黑" panose="020B0503020204020204" pitchFamily="34" charset="-122"/>
                <a:cs typeface="+mn-cs"/>
              </a:rPr>
              <a:t>组织架构</a:t>
            </a:r>
            <a:r>
              <a:rPr lang="zh-CN" altLang="en-US" sz="2800" b="1" dirty="0">
                <a:solidFill>
                  <a:schemeClr val="bg1"/>
                </a:solidFill>
                <a:latin typeface="微软雅黑" panose="020B0503020204020204" pitchFamily="34" charset="-122"/>
                <a:ea typeface="微软雅黑" panose="020B0503020204020204" pitchFamily="34" charset="-122"/>
                <a:cs typeface="+mn-cs"/>
              </a:rPr>
              <a:t>：参照现代企业管理制度，以理事会和专家委员会“两会”统筹元宇宙产业研究院发展</a:t>
            </a:r>
          </a:p>
        </p:txBody>
      </p:sp>
      <p:sp>
        <p:nvSpPr>
          <p:cNvPr id="5" name="文本框 4"/>
          <p:cNvSpPr txBox="1"/>
          <p:nvPr/>
        </p:nvSpPr>
        <p:spPr>
          <a:xfrm>
            <a:off x="5350510" y="3420110"/>
            <a:ext cx="1399540" cy="74422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chor="ctr">
            <a:noAutofit/>
          </a:bodyPr>
          <a:lstStyle/>
          <a:p>
            <a:pPr algn="ctr">
              <a:lnSpc>
                <a:spcPct val="130000"/>
              </a:lnSpc>
            </a:pPr>
            <a:endParaRPr lang="zh-CN" sz="1600" b="1" dirty="0">
              <a:solidFill>
                <a:srgbClr val="FFFF00"/>
              </a:solidFill>
              <a:latin typeface="微软雅黑" panose="020B0503020204020204" pitchFamily="34" charset="-122"/>
              <a:ea typeface="微软雅黑" panose="020B0503020204020204" pitchFamily="34" charset="-122"/>
            </a:endParaRPr>
          </a:p>
          <a:p>
            <a:pPr algn="ctr">
              <a:lnSpc>
                <a:spcPct val="130000"/>
              </a:lnSpc>
            </a:pPr>
            <a:r>
              <a:rPr lang="zh-CN" sz="1600" b="1" dirty="0">
                <a:solidFill>
                  <a:srgbClr val="FFFF00"/>
                </a:solidFill>
                <a:latin typeface="微软雅黑" panose="020B0503020204020204" pitchFamily="34" charset="-122"/>
                <a:ea typeface="微软雅黑" panose="020B0503020204020204" pitchFamily="34" charset="-122"/>
              </a:rPr>
              <a:t>长沙市元宇宙研究院</a:t>
            </a:r>
          </a:p>
          <a:p>
            <a:pPr algn="ctr">
              <a:lnSpc>
                <a:spcPct val="130000"/>
              </a:lnSpc>
            </a:pPr>
            <a:endParaRPr lang="zh-CN" sz="1600" b="1" dirty="0">
              <a:solidFill>
                <a:srgbClr val="FFFF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819650" y="1130300"/>
            <a:ext cx="2183765" cy="819150"/>
          </a:xfrm>
          <a:prstGeom prst="rect">
            <a:avLst/>
          </a:prstGeom>
          <a:solidFill>
            <a:srgbClr val="6A005F"/>
          </a:solidFill>
        </p:spPr>
        <p:txBody>
          <a:bodyPr wrap="square" rtlCol="0" anchor="ctr">
            <a:noAutofit/>
          </a:bodyPr>
          <a:lstStyle/>
          <a:p>
            <a:pPr algn="ct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长沙市政府</a:t>
            </a:r>
          </a:p>
        </p:txBody>
      </p:sp>
      <p:sp>
        <p:nvSpPr>
          <p:cNvPr id="7" name="文本框 6"/>
          <p:cNvSpPr txBox="1"/>
          <p:nvPr/>
        </p:nvSpPr>
        <p:spPr>
          <a:xfrm>
            <a:off x="492760" y="3618230"/>
            <a:ext cx="2183765" cy="931545"/>
          </a:xfrm>
          <a:prstGeom prst="rect">
            <a:avLst/>
          </a:prstGeom>
          <a:solidFill>
            <a:srgbClr val="6A005F"/>
          </a:solidFill>
        </p:spPr>
        <p:txBody>
          <a:bodyPr wrap="square" rtlCol="0" anchor="ctr">
            <a:noAutofit/>
          </a:bodyPr>
          <a:lstStyle/>
          <a:p>
            <a:pPr algn="ct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湖南省区块链技术创新中心</a:t>
            </a:r>
          </a:p>
        </p:txBody>
      </p:sp>
      <p:sp>
        <p:nvSpPr>
          <p:cNvPr id="8" name="箭头: 右 13"/>
          <p:cNvSpPr/>
          <p:nvPr/>
        </p:nvSpPr>
        <p:spPr>
          <a:xfrm>
            <a:off x="4901565" y="3275965"/>
            <a:ext cx="310515" cy="929640"/>
          </a:xfrm>
          <a:prstGeom prst="rightArrow">
            <a:avLst/>
          </a:prstGeom>
          <a:solidFill>
            <a:srgbClr val="C9B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123815" y="1619250"/>
            <a:ext cx="1852930" cy="1534160"/>
          </a:xfrm>
          <a:prstGeom prst="rect">
            <a:avLst/>
          </a:prstGeom>
          <a:noFill/>
        </p:spPr>
        <p:txBody>
          <a:bodyPr wrap="square" rtlCol="0">
            <a:spAutoFit/>
          </a:bodyPr>
          <a:lstStyle/>
          <a:p>
            <a:pPr algn="ctr">
              <a:lnSpc>
                <a:spcPct val="120000"/>
              </a:lnSpc>
              <a:spcBef>
                <a:spcPts val="300"/>
              </a:spcBef>
              <a:spcAft>
                <a:spcPts val="300"/>
              </a:spcAft>
            </a:pPr>
            <a:endParaRPr lang="en-US" altLang="zh-CN"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20000"/>
              </a:lnSpc>
              <a:spcBef>
                <a:spcPts val="300"/>
              </a:spcBef>
              <a:spcAft>
                <a:spcPts val="300"/>
              </a:spcAft>
              <a:buFont typeface="Arial" panose="020B0604020202020204" pitchFamily="34" charset="0"/>
            </a:pPr>
            <a:r>
              <a:rPr lang="en-US" altLang="zh-CN" sz="1400" b="1" dirty="0">
                <a:solidFill>
                  <a:srgbClr val="FF0000"/>
                </a:solidFill>
                <a:latin typeface="微软雅黑" panose="020B0503020204020204" pitchFamily="34" charset="-122"/>
                <a:ea typeface="微软雅黑" panose="020B0503020204020204" pitchFamily="34" charset="-122"/>
              </a:rPr>
              <a:t>5</a:t>
            </a:r>
            <a:r>
              <a:rPr lang="zh-CN" altLang="en-US" sz="1400" b="1" dirty="0">
                <a:solidFill>
                  <a:srgbClr val="FF0000"/>
                </a:solidFill>
                <a:latin typeface="微软雅黑" panose="020B0503020204020204" pitchFamily="34" charset="-122"/>
                <a:ea typeface="微软雅黑" panose="020B0503020204020204" pitchFamily="34" charset="-122"/>
              </a:rPr>
              <a:t>年</a:t>
            </a:r>
            <a:r>
              <a:rPr lang="zh-CN" altLang="en-US" sz="1400" dirty="0">
                <a:latin typeface="微软雅黑" panose="020B0503020204020204" pitchFamily="34" charset="-122"/>
                <a:ea typeface="微软雅黑" panose="020B0503020204020204" pitchFamily="34" charset="-122"/>
              </a:rPr>
              <a:t>内提供专项研发、产业引导</a:t>
            </a:r>
            <a:r>
              <a:rPr lang="zh-CN" altLang="en-US" sz="1400" b="1" dirty="0">
                <a:solidFill>
                  <a:srgbClr val="FF0000"/>
                </a:solidFill>
                <a:latin typeface="微软雅黑" panose="020B0503020204020204" pitchFamily="34" charset="-122"/>
                <a:ea typeface="微软雅黑" panose="020B0503020204020204" pitchFamily="34" charset="-122"/>
              </a:rPr>
              <a:t>资金</a:t>
            </a:r>
            <a:r>
              <a:rPr lang="en-US" altLang="zh-CN" sz="1400" b="1" dirty="0">
                <a:solidFill>
                  <a:srgbClr val="FF0000"/>
                </a:solidFill>
                <a:latin typeface="微软雅黑" panose="020B0503020204020204" pitchFamily="34" charset="-122"/>
                <a:ea typeface="微软雅黑" panose="020B0503020204020204" pitchFamily="34" charset="-122"/>
              </a:rPr>
              <a:t>2</a:t>
            </a:r>
            <a:r>
              <a:rPr lang="zh-CN" altLang="en-US" sz="1400" b="1" dirty="0">
                <a:solidFill>
                  <a:srgbClr val="FF0000"/>
                </a:solidFill>
                <a:latin typeface="微软雅黑" panose="020B0503020204020204" pitchFamily="34" charset="-122"/>
                <a:ea typeface="微软雅黑" panose="020B0503020204020204" pitchFamily="34" charset="-122"/>
              </a:rPr>
              <a:t>亿元</a:t>
            </a:r>
            <a:r>
              <a:rPr lang="zh-CN" altLang="en-US" sz="1400" dirty="0">
                <a:latin typeface="微软雅黑" panose="020B0503020204020204" pitchFamily="34" charset="-122"/>
                <a:ea typeface="微软雅黑" panose="020B0503020204020204" pitchFamily="34" charset="-122"/>
              </a:rPr>
              <a:t>，出台元宇宙应用场景落地的扶持政策</a:t>
            </a:r>
          </a:p>
        </p:txBody>
      </p:sp>
      <p:sp>
        <p:nvSpPr>
          <p:cNvPr id="10" name="right-arrowheads_44810"/>
          <p:cNvSpPr>
            <a:spLocks noChangeAspect="1"/>
          </p:cNvSpPr>
          <p:nvPr/>
        </p:nvSpPr>
        <p:spPr bwMode="auto">
          <a:xfrm>
            <a:off x="6845300" y="3530600"/>
            <a:ext cx="452755" cy="420370"/>
          </a:xfrm>
          <a:custGeom>
            <a:avLst/>
            <a:gdLst>
              <a:gd name="T0" fmla="*/ 59 w 415"/>
              <a:gd name="T1" fmla="*/ 406 h 406"/>
              <a:gd name="T2" fmla="*/ 25 w 415"/>
              <a:gd name="T3" fmla="*/ 394 h 406"/>
              <a:gd name="T4" fmla="*/ 19 w 415"/>
              <a:gd name="T5" fmla="*/ 318 h 406"/>
              <a:gd name="T6" fmla="*/ 114 w 415"/>
              <a:gd name="T7" fmla="*/ 206 h 406"/>
              <a:gd name="T8" fmla="*/ 19 w 415"/>
              <a:gd name="T9" fmla="*/ 94 h 406"/>
              <a:gd name="T10" fmla="*/ 25 w 415"/>
              <a:gd name="T11" fmla="*/ 19 h 406"/>
              <a:gd name="T12" fmla="*/ 100 w 415"/>
              <a:gd name="T13" fmla="*/ 25 h 406"/>
              <a:gd name="T14" fmla="*/ 225 w 415"/>
              <a:gd name="T15" fmla="*/ 172 h 406"/>
              <a:gd name="T16" fmla="*/ 225 w 415"/>
              <a:gd name="T17" fmla="*/ 241 h 406"/>
              <a:gd name="T18" fmla="*/ 100 w 415"/>
              <a:gd name="T19" fmla="*/ 388 h 406"/>
              <a:gd name="T20" fmla="*/ 59 w 415"/>
              <a:gd name="T21" fmla="*/ 406 h 406"/>
              <a:gd name="T22" fmla="*/ 273 w 415"/>
              <a:gd name="T23" fmla="*/ 388 h 406"/>
              <a:gd name="T24" fmla="*/ 398 w 415"/>
              <a:gd name="T25" fmla="*/ 241 h 406"/>
              <a:gd name="T26" fmla="*/ 398 w 415"/>
              <a:gd name="T27" fmla="*/ 172 h 406"/>
              <a:gd name="T28" fmla="*/ 273 w 415"/>
              <a:gd name="T29" fmla="*/ 25 h 406"/>
              <a:gd name="T30" fmla="*/ 198 w 415"/>
              <a:gd name="T31" fmla="*/ 19 h 406"/>
              <a:gd name="T32" fmla="*/ 192 w 415"/>
              <a:gd name="T33" fmla="*/ 94 h 406"/>
              <a:gd name="T34" fmla="*/ 287 w 415"/>
              <a:gd name="T35" fmla="*/ 206 h 406"/>
              <a:gd name="T36" fmla="*/ 192 w 415"/>
              <a:gd name="T37" fmla="*/ 318 h 406"/>
              <a:gd name="T38" fmla="*/ 198 w 415"/>
              <a:gd name="T39" fmla="*/ 394 h 406"/>
              <a:gd name="T40" fmla="*/ 232 w 415"/>
              <a:gd name="T41" fmla="*/ 406 h 406"/>
              <a:gd name="T42" fmla="*/ 273 w 415"/>
              <a:gd name="T43" fmla="*/ 388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5" h="406">
                <a:moveTo>
                  <a:pt x="59" y="406"/>
                </a:moveTo>
                <a:cubicBezTo>
                  <a:pt x="47" y="406"/>
                  <a:pt x="35" y="402"/>
                  <a:pt x="25" y="394"/>
                </a:cubicBezTo>
                <a:cubicBezTo>
                  <a:pt x="2" y="375"/>
                  <a:pt x="0" y="341"/>
                  <a:pt x="19" y="318"/>
                </a:cubicBezTo>
                <a:lnTo>
                  <a:pt x="114" y="206"/>
                </a:lnTo>
                <a:lnTo>
                  <a:pt x="19" y="94"/>
                </a:lnTo>
                <a:cubicBezTo>
                  <a:pt x="0" y="71"/>
                  <a:pt x="2" y="38"/>
                  <a:pt x="25" y="19"/>
                </a:cubicBezTo>
                <a:cubicBezTo>
                  <a:pt x="47" y="0"/>
                  <a:pt x="81" y="2"/>
                  <a:pt x="100" y="25"/>
                </a:cubicBezTo>
                <a:lnTo>
                  <a:pt x="225" y="172"/>
                </a:lnTo>
                <a:cubicBezTo>
                  <a:pt x="242" y="192"/>
                  <a:pt x="242" y="221"/>
                  <a:pt x="225" y="241"/>
                </a:cubicBezTo>
                <a:lnTo>
                  <a:pt x="100" y="388"/>
                </a:lnTo>
                <a:cubicBezTo>
                  <a:pt x="89" y="400"/>
                  <a:pt x="74" y="406"/>
                  <a:pt x="59" y="406"/>
                </a:cubicBezTo>
                <a:close/>
                <a:moveTo>
                  <a:pt x="273" y="388"/>
                </a:moveTo>
                <a:lnTo>
                  <a:pt x="398" y="241"/>
                </a:lnTo>
                <a:cubicBezTo>
                  <a:pt x="415" y="221"/>
                  <a:pt x="415" y="192"/>
                  <a:pt x="398" y="172"/>
                </a:cubicBezTo>
                <a:lnTo>
                  <a:pt x="273" y="25"/>
                </a:lnTo>
                <a:cubicBezTo>
                  <a:pt x="254" y="2"/>
                  <a:pt x="220" y="0"/>
                  <a:pt x="198" y="19"/>
                </a:cubicBezTo>
                <a:cubicBezTo>
                  <a:pt x="175" y="38"/>
                  <a:pt x="173" y="71"/>
                  <a:pt x="192" y="94"/>
                </a:cubicBezTo>
                <a:lnTo>
                  <a:pt x="287" y="206"/>
                </a:lnTo>
                <a:lnTo>
                  <a:pt x="192" y="318"/>
                </a:lnTo>
                <a:cubicBezTo>
                  <a:pt x="173" y="341"/>
                  <a:pt x="175" y="375"/>
                  <a:pt x="198" y="394"/>
                </a:cubicBezTo>
                <a:cubicBezTo>
                  <a:pt x="208" y="402"/>
                  <a:pt x="220" y="406"/>
                  <a:pt x="232" y="406"/>
                </a:cubicBezTo>
                <a:cubicBezTo>
                  <a:pt x="247" y="406"/>
                  <a:pt x="262" y="400"/>
                  <a:pt x="273" y="388"/>
                </a:cubicBezTo>
                <a:close/>
              </a:path>
            </a:pathLst>
          </a:custGeom>
          <a:solidFill>
            <a:srgbClr val="C9B5D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矩形 10"/>
          <p:cNvSpPr/>
          <p:nvPr/>
        </p:nvSpPr>
        <p:spPr>
          <a:xfrm>
            <a:off x="2886075" y="3532505"/>
            <a:ext cx="2007870" cy="1537335"/>
          </a:xfrm>
          <a:prstGeom prst="rect">
            <a:avLst/>
          </a:prstGeom>
          <a:noFill/>
        </p:spPr>
        <p:txBody>
          <a:bodyPr wrap="square" rtlCol="0">
            <a:spAutoFit/>
          </a:bodyPr>
          <a:lstStyle/>
          <a:p>
            <a:pPr>
              <a:lnSpc>
                <a:spcPct val="120000"/>
              </a:lnSpc>
              <a:spcBef>
                <a:spcPts val="300"/>
              </a:spcBef>
              <a:spcAft>
                <a:spcPts val="300"/>
              </a:spcAft>
              <a:buClr>
                <a:schemeClr val="tx1"/>
              </a:buClr>
              <a:buFont typeface="Arial" panose="020B0604020202020204" pitchFamily="34" charset="0"/>
            </a:pPr>
            <a:r>
              <a:rPr lang="zh-CN" altLang="en-US" sz="1400" dirty="0">
                <a:solidFill>
                  <a:schemeClr val="tx1"/>
                </a:solidFill>
                <a:latin typeface="Calibri" panose="020F0502020204030204" pitchFamily="34" charset="0"/>
                <a:sym typeface="+mn-ea"/>
              </a:rPr>
              <a:t>①</a:t>
            </a:r>
            <a:r>
              <a:rPr lang="en-US" altLang="zh-CN" sz="1400" dirty="0">
                <a:solidFill>
                  <a:schemeClr val="tx1"/>
                </a:solidFill>
                <a:latin typeface="微软雅黑" panose="020B0503020204020204" pitchFamily="34" charset="-122"/>
                <a:ea typeface="微软雅黑" panose="020B0503020204020204" pitchFamily="34" charset="-122"/>
              </a:rPr>
              <a:t>5</a:t>
            </a:r>
            <a:r>
              <a:rPr lang="zh-CN" altLang="en-US" sz="1400" dirty="0">
                <a:solidFill>
                  <a:schemeClr val="tx1"/>
                </a:solidFill>
                <a:latin typeface="微软雅黑" panose="020B0503020204020204" pitchFamily="34" charset="-122"/>
                <a:ea typeface="微软雅黑" panose="020B0503020204020204" pitchFamily="34" charset="-122"/>
              </a:rPr>
              <a:t>年投入社会资金</a:t>
            </a:r>
            <a:r>
              <a:rPr lang="en-US" altLang="zh-CN" sz="1400" dirty="0">
                <a:solidFill>
                  <a:schemeClr val="tx1"/>
                </a:solidFill>
                <a:latin typeface="微软雅黑" panose="020B0503020204020204" pitchFamily="34" charset="-122"/>
                <a:ea typeface="微软雅黑" panose="020B0503020204020204" pitchFamily="34" charset="-122"/>
              </a:rPr>
              <a:t>3</a:t>
            </a:r>
            <a:r>
              <a:rPr lang="zh-CN" altLang="en-US" sz="1400" dirty="0">
                <a:solidFill>
                  <a:schemeClr val="tx1"/>
                </a:solidFill>
                <a:latin typeface="微软雅黑" panose="020B0503020204020204" pitchFamily="34" charset="-122"/>
                <a:ea typeface="微软雅黑" panose="020B0503020204020204" pitchFamily="34" charset="-122"/>
              </a:rPr>
              <a:t>亿</a:t>
            </a:r>
          </a:p>
          <a:p>
            <a:pPr>
              <a:lnSpc>
                <a:spcPct val="120000"/>
              </a:lnSpc>
              <a:spcBef>
                <a:spcPts val="300"/>
              </a:spcBef>
              <a:spcAft>
                <a:spcPts val="300"/>
              </a:spcAft>
              <a:buClr>
                <a:schemeClr val="tx1"/>
              </a:buClr>
              <a:buFont typeface="Arial" panose="020B0604020202020204" pitchFamily="34" charset="0"/>
            </a:pPr>
            <a:r>
              <a:rPr lang="en-US" altLang="zh-CN" sz="1400" dirty="0">
                <a:solidFill>
                  <a:schemeClr val="tx1"/>
                </a:solidFill>
                <a:latin typeface="Calibri" panose="020F0502020204030204" pitchFamily="34" charset="0"/>
                <a:sym typeface="+mn-ea"/>
              </a:rPr>
              <a:t>②</a:t>
            </a:r>
            <a:r>
              <a:rPr lang="zh-CN" altLang="en-US" sz="1400" dirty="0">
                <a:solidFill>
                  <a:schemeClr val="tx1"/>
                </a:solidFill>
                <a:latin typeface="微软雅黑" panose="020B0503020204020204" pitchFamily="34" charset="-122"/>
                <a:ea typeface="微软雅黑" panose="020B0503020204020204" pitchFamily="34" charset="-122"/>
              </a:rPr>
              <a:t>技术成果、专利；</a:t>
            </a:r>
            <a:endParaRPr lang="en-US" altLang="zh-CN" sz="1400" dirty="0">
              <a:solidFill>
                <a:schemeClr val="tx1"/>
              </a:solidFill>
              <a:latin typeface="微软雅黑" panose="020B0503020204020204" pitchFamily="34" charset="-122"/>
              <a:ea typeface="微软雅黑" panose="020B0503020204020204" pitchFamily="34" charset="-122"/>
            </a:endParaRPr>
          </a:p>
          <a:p>
            <a:pPr>
              <a:lnSpc>
                <a:spcPct val="120000"/>
              </a:lnSpc>
              <a:spcBef>
                <a:spcPts val="300"/>
              </a:spcBef>
              <a:spcAft>
                <a:spcPts val="300"/>
              </a:spcAft>
              <a:buClr>
                <a:schemeClr val="tx1"/>
              </a:buClr>
              <a:buFont typeface="Arial" panose="020B0604020202020204" pitchFamily="34" charset="0"/>
            </a:pPr>
            <a:r>
              <a:rPr lang="zh-CN" altLang="en-US" sz="1400" dirty="0">
                <a:solidFill>
                  <a:schemeClr val="tx1"/>
                </a:solidFill>
                <a:latin typeface="微软雅黑" panose="020B0503020204020204" pitchFamily="34" charset="-122"/>
                <a:ea typeface="微软雅黑" panose="020B0503020204020204" pitchFamily="34" charset="-122"/>
              </a:rPr>
              <a:t>组建元宇宙研院核心技</a:t>
            </a:r>
            <a:r>
              <a:rPr lang="en-US" altLang="zh-CN" sz="1400" dirty="0">
                <a:solidFill>
                  <a:schemeClr val="tx1"/>
                </a:solidFill>
                <a:latin typeface="Calibri" panose="020F0502020204030204" pitchFamily="34" charset="0"/>
                <a:sym typeface="+mn-ea"/>
              </a:rPr>
              <a:t>③</a:t>
            </a:r>
            <a:r>
              <a:rPr lang="zh-CN" altLang="en-US" sz="1400" dirty="0">
                <a:solidFill>
                  <a:schemeClr val="tx1"/>
                </a:solidFill>
                <a:latin typeface="微软雅黑" panose="020B0503020204020204" pitchFamily="34" charset="-122"/>
                <a:ea typeface="微软雅黑" panose="020B0503020204020204" pitchFamily="34" charset="-122"/>
              </a:rPr>
              <a:t>术队伍及经营管理团队</a:t>
            </a:r>
          </a:p>
        </p:txBody>
      </p:sp>
      <p:sp>
        <p:nvSpPr>
          <p:cNvPr id="12" name="矩形 11"/>
          <p:cNvSpPr/>
          <p:nvPr/>
        </p:nvSpPr>
        <p:spPr>
          <a:xfrm>
            <a:off x="2825750" y="2114550"/>
            <a:ext cx="1983105" cy="1327150"/>
          </a:xfrm>
          <a:prstGeom prst="rect">
            <a:avLst/>
          </a:prstGeom>
          <a:noFill/>
          <a:ln>
            <a:solidFill>
              <a:srgbClr val="A200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839720" y="3588385"/>
            <a:ext cx="2010410" cy="1487170"/>
          </a:xfrm>
          <a:prstGeom prst="rect">
            <a:avLst/>
          </a:prstGeom>
          <a:noFill/>
          <a:ln>
            <a:solidFill>
              <a:srgbClr val="A200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箭头: 右 13"/>
          <p:cNvSpPr/>
          <p:nvPr/>
        </p:nvSpPr>
        <p:spPr>
          <a:xfrm rot="5400000">
            <a:off x="5889625" y="2733675"/>
            <a:ext cx="295275" cy="977900"/>
          </a:xfrm>
          <a:prstGeom prst="rightArrow">
            <a:avLst/>
          </a:prstGeom>
          <a:solidFill>
            <a:srgbClr val="C9B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820670" y="2193925"/>
            <a:ext cx="2053590" cy="1278890"/>
          </a:xfrm>
          <a:prstGeom prst="rect">
            <a:avLst/>
          </a:prstGeom>
          <a:noFill/>
        </p:spPr>
        <p:txBody>
          <a:bodyPr wrap="square" rtlCol="0" anchor="t">
            <a:spAutoFit/>
          </a:bodyPr>
          <a:lstStyle/>
          <a:p>
            <a:pPr algn="l">
              <a:lnSpc>
                <a:spcPct val="120000"/>
              </a:lnSpc>
              <a:spcBef>
                <a:spcPts val="300"/>
              </a:spcBef>
              <a:spcAft>
                <a:spcPts val="300"/>
              </a:spcAft>
              <a:buFont typeface="Arial" panose="020B0604020202020204" pitchFamily="34" charset="0"/>
            </a:pPr>
            <a:r>
              <a:rPr lang="zh-CN" altLang="en-US" sz="1400" dirty="0">
                <a:solidFill>
                  <a:schemeClr val="tx1"/>
                </a:solidFill>
                <a:latin typeface="Calibri" panose="020F0502020204030204" pitchFamily="34" charset="0"/>
                <a:sym typeface="+mn-ea"/>
              </a:rPr>
              <a:t>①</a:t>
            </a:r>
            <a:r>
              <a:rPr lang="zh-CN" altLang="en-US" sz="1400" dirty="0">
                <a:solidFill>
                  <a:schemeClr val="tx1"/>
                </a:solidFill>
                <a:latin typeface="微软雅黑" panose="020B0503020204020204" pitchFamily="34" charset="-122"/>
                <a:sym typeface="+mn-ea"/>
              </a:rPr>
              <a:t>落实办公产地</a:t>
            </a:r>
            <a:r>
              <a:rPr lang="en-US" altLang="zh-CN" sz="1400" dirty="0">
                <a:solidFill>
                  <a:schemeClr val="tx1"/>
                </a:solidFill>
                <a:latin typeface="微软雅黑" panose="020B0503020204020204" pitchFamily="34" charset="-122"/>
                <a:cs typeface="微软雅黑" panose="020B0503020204020204" pitchFamily="34" charset="-122"/>
                <a:sym typeface="+mn-ea"/>
              </a:rPr>
              <a:t>2000㎡</a:t>
            </a:r>
          </a:p>
          <a:p>
            <a:pPr algn="l">
              <a:lnSpc>
                <a:spcPct val="120000"/>
              </a:lnSpc>
              <a:spcBef>
                <a:spcPts val="300"/>
              </a:spcBef>
              <a:spcAft>
                <a:spcPts val="300"/>
              </a:spcAft>
              <a:buClrTx/>
              <a:buSzTx/>
              <a:buFont typeface="Arial" panose="020B0604020202020204" pitchFamily="34" charset="0"/>
            </a:pPr>
            <a:r>
              <a:rPr lang="en-US" altLang="zh-CN" sz="1400" dirty="0">
                <a:solidFill>
                  <a:schemeClr val="tx1"/>
                </a:solidFill>
                <a:latin typeface="Calibri" panose="020F0502020204030204" pitchFamily="34" charset="0"/>
              </a:rPr>
              <a:t>②</a:t>
            </a:r>
            <a:r>
              <a:rPr lang="zh-CN" altLang="en-US" sz="1400" dirty="0">
                <a:solidFill>
                  <a:schemeClr val="tx1"/>
                </a:solidFill>
                <a:latin typeface="微软雅黑" panose="020B0503020204020204" pitchFamily="34" charset="-122"/>
              </a:rPr>
              <a:t>参与组建元宇宙研究院</a:t>
            </a:r>
          </a:p>
          <a:p>
            <a:pPr algn="l">
              <a:lnSpc>
                <a:spcPct val="120000"/>
              </a:lnSpc>
              <a:spcBef>
                <a:spcPts val="300"/>
              </a:spcBef>
              <a:spcAft>
                <a:spcPts val="300"/>
              </a:spcAft>
              <a:buClrTx/>
              <a:buSzTx/>
              <a:buFont typeface="Arial" panose="020B0604020202020204" pitchFamily="34" charset="0"/>
            </a:pPr>
            <a:r>
              <a:rPr lang="en-US" altLang="zh-CN" sz="1400" dirty="0">
                <a:solidFill>
                  <a:schemeClr val="tx1"/>
                </a:solidFill>
                <a:latin typeface="Calibri" panose="020F0502020204030204" pitchFamily="34" charset="0"/>
              </a:rPr>
              <a:t>③</a:t>
            </a:r>
            <a:r>
              <a:rPr lang="zh-CN" altLang="en-US" sz="1400" dirty="0">
                <a:solidFill>
                  <a:schemeClr val="tx1"/>
                </a:solidFill>
                <a:latin typeface="微软雅黑" panose="020B0503020204020204" pitchFamily="34" charset="-122"/>
              </a:rPr>
              <a:t>出资成立合资公司</a:t>
            </a:r>
          </a:p>
        </p:txBody>
      </p:sp>
      <p:sp>
        <p:nvSpPr>
          <p:cNvPr id="18" name="文本框 17"/>
          <p:cNvSpPr txBox="1"/>
          <p:nvPr/>
        </p:nvSpPr>
        <p:spPr>
          <a:xfrm>
            <a:off x="467360" y="2339340"/>
            <a:ext cx="2183765" cy="735965"/>
          </a:xfrm>
          <a:prstGeom prst="rect">
            <a:avLst/>
          </a:prstGeom>
          <a:solidFill>
            <a:srgbClr val="6A005F"/>
          </a:solidFill>
        </p:spPr>
        <p:txBody>
          <a:bodyPr wrap="square" rtlCol="0" anchor="ctr">
            <a:noAutofit/>
          </a:bodyPr>
          <a:lstStyle/>
          <a:p>
            <a:pPr algn="ct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城发数智科技公司</a:t>
            </a:r>
          </a:p>
        </p:txBody>
      </p:sp>
      <p:sp>
        <p:nvSpPr>
          <p:cNvPr id="4" name="矩形 3"/>
          <p:cNvSpPr/>
          <p:nvPr/>
        </p:nvSpPr>
        <p:spPr>
          <a:xfrm>
            <a:off x="7666990" y="1907540"/>
            <a:ext cx="1014095" cy="427355"/>
          </a:xfrm>
          <a:prstGeom prst="rect">
            <a:avLst/>
          </a:prstGeom>
          <a:solidFill>
            <a:srgbClr val="E6E6E6"/>
          </a:solidFill>
          <a:ln>
            <a:solidFill>
              <a:srgbClr val="C9B5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理事会</a:t>
            </a:r>
          </a:p>
        </p:txBody>
      </p:sp>
      <p:sp>
        <p:nvSpPr>
          <p:cNvPr id="14" name="矩形 13"/>
          <p:cNvSpPr/>
          <p:nvPr/>
        </p:nvSpPr>
        <p:spPr>
          <a:xfrm>
            <a:off x="9253220" y="1907540"/>
            <a:ext cx="1404620" cy="427355"/>
          </a:xfrm>
          <a:prstGeom prst="rect">
            <a:avLst/>
          </a:prstGeom>
          <a:solidFill>
            <a:srgbClr val="E6E6E6"/>
          </a:solidFill>
          <a:ln>
            <a:solidFill>
              <a:srgbClr val="C9B5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专家委员会</a:t>
            </a:r>
          </a:p>
        </p:txBody>
      </p:sp>
      <p:grpSp>
        <p:nvGrpSpPr>
          <p:cNvPr id="149" name="组合 148"/>
          <p:cNvGrpSpPr/>
          <p:nvPr/>
        </p:nvGrpSpPr>
        <p:grpSpPr>
          <a:xfrm>
            <a:off x="7493635" y="2366010"/>
            <a:ext cx="1346200" cy="2367280"/>
            <a:chOff x="5472175" y="3415328"/>
            <a:chExt cx="1372135" cy="2538899"/>
          </a:xfrm>
        </p:grpSpPr>
        <p:sp>
          <p:nvSpPr>
            <p:cNvPr id="143" name="矩形 142"/>
            <p:cNvSpPr/>
            <p:nvPr/>
          </p:nvSpPr>
          <p:spPr>
            <a:xfrm>
              <a:off x="5472175" y="3415328"/>
              <a:ext cx="1372135" cy="2538899"/>
            </a:xfrm>
            <a:prstGeom prst="rect">
              <a:avLst/>
            </a:prstGeom>
            <a:noFill/>
            <a:ln w="12700">
              <a:solidFill>
                <a:srgbClr val="C9B5D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5524055" y="4380361"/>
              <a:ext cx="1247149" cy="1449214"/>
            </a:xfrm>
            <a:prstGeom prst="rect">
              <a:avLst/>
            </a:prstGeom>
            <a:solidFill>
              <a:schemeClr val="bg1"/>
            </a:solidFill>
            <a:ln>
              <a:solidFill>
                <a:schemeClr val="bg1">
                  <a:lumMod val="50000"/>
                </a:schemeClr>
              </a:solidFill>
            </a:ln>
          </p:spPr>
          <p:txBody>
            <a:bodyPr wrap="square" anchor="ctr">
              <a:noAutofit/>
            </a:bodyPr>
            <a:lstStyle/>
            <a:p>
              <a:pPr algn="just">
                <a:lnSpc>
                  <a:spcPct val="120000"/>
                </a:lnSpc>
              </a:pPr>
              <a:r>
                <a:rPr lang="zh-CN" altLang="en-US" sz="1400" b="1" dirty="0">
                  <a:latin typeface="微软雅黑" panose="020B0503020204020204" pitchFamily="34" charset="-122"/>
                  <a:ea typeface="微软雅黑" panose="020B0503020204020204" pitchFamily="34" charset="-122"/>
                </a:rPr>
                <a:t>理事长：</a:t>
              </a:r>
              <a:endParaRPr lang="en-US" altLang="zh-CN" sz="1400" b="1" dirty="0">
                <a:latin typeface="微软雅黑" panose="020B0503020204020204" pitchFamily="34" charset="-122"/>
                <a:ea typeface="微软雅黑" panose="020B0503020204020204" pitchFamily="34" charset="-122"/>
              </a:endParaRPr>
            </a:p>
            <a:p>
              <a:pPr algn="just">
                <a:lnSpc>
                  <a:spcPct val="120000"/>
                </a:lnSpc>
              </a:pPr>
              <a:r>
                <a:rPr lang="en-US" altLang="zh-CN" sz="1400" dirty="0">
                  <a:latin typeface="微软雅黑" panose="020B0503020204020204" pitchFamily="34" charset="-122"/>
                  <a:ea typeface="微软雅黑" panose="020B0503020204020204" pitchFamily="34" charset="-122"/>
                </a:rPr>
                <a:t>XXX</a:t>
              </a:r>
              <a:r>
                <a:rPr lang="zh-CN" altLang="en-US" sz="1400" dirty="0">
                  <a:latin typeface="微软雅黑" panose="020B0503020204020204" pitchFamily="34" charset="-122"/>
                  <a:ea typeface="微软雅黑" panose="020B0503020204020204" pitchFamily="34" charset="-122"/>
                </a:rPr>
                <a:t>院士</a:t>
              </a:r>
              <a:endParaRPr lang="en-US" altLang="zh-CN" sz="1400" dirty="0">
                <a:latin typeface="微软雅黑" panose="020B0503020204020204" pitchFamily="34" charset="-122"/>
                <a:ea typeface="微软雅黑" panose="020B0503020204020204" pitchFamily="34" charset="-122"/>
              </a:endParaRPr>
            </a:p>
            <a:p>
              <a:pPr algn="just">
                <a:lnSpc>
                  <a:spcPct val="120000"/>
                </a:lnSpc>
              </a:pPr>
              <a:r>
                <a:rPr lang="zh-CN" altLang="en-US" sz="1400" b="1" dirty="0">
                  <a:latin typeface="微软雅黑" panose="020B0503020204020204" pitchFamily="34" charset="-122"/>
                  <a:ea typeface="微软雅黑" panose="020B0503020204020204" pitchFamily="34" charset="-122"/>
                </a:rPr>
                <a:t>副理事长：</a:t>
              </a:r>
              <a:endParaRPr lang="en-US" altLang="zh-CN" sz="1400" b="1" dirty="0">
                <a:latin typeface="微软雅黑" panose="020B0503020204020204" pitchFamily="34" charset="-122"/>
                <a:ea typeface="微软雅黑" panose="020B0503020204020204" pitchFamily="34" charset="-122"/>
              </a:endParaRPr>
            </a:p>
            <a:p>
              <a:pPr algn="just">
                <a:lnSpc>
                  <a:spcPct val="120000"/>
                </a:lnSpc>
              </a:pPr>
              <a:r>
                <a:rPr lang="en-US" altLang="zh-CN" sz="1400" dirty="0">
                  <a:latin typeface="微软雅黑" panose="020B0503020204020204" pitchFamily="34" charset="-122"/>
                  <a:sym typeface="+mn-ea"/>
                </a:rPr>
                <a:t>XXX</a:t>
              </a:r>
              <a:endParaRPr lang="en-US" altLang="zh-CN" sz="1400" dirty="0">
                <a:latin typeface="微软雅黑" panose="020B0503020204020204" pitchFamily="34" charset="-122"/>
                <a:ea typeface="微软雅黑" panose="020B0503020204020204" pitchFamily="34" charset="-122"/>
              </a:endParaRPr>
            </a:p>
          </p:txBody>
        </p:sp>
      </p:grpSp>
      <p:sp>
        <p:nvSpPr>
          <p:cNvPr id="146" name="矩形 145"/>
          <p:cNvSpPr/>
          <p:nvPr/>
        </p:nvSpPr>
        <p:spPr>
          <a:xfrm>
            <a:off x="8948420" y="2384425"/>
            <a:ext cx="2001520" cy="2517775"/>
          </a:xfrm>
          <a:prstGeom prst="rect">
            <a:avLst/>
          </a:prstGeom>
          <a:solidFill>
            <a:schemeClr val="bg1"/>
          </a:solidFill>
          <a:ln>
            <a:solidFill>
              <a:schemeClr val="bg1">
                <a:lumMod val="50000"/>
              </a:schemeClr>
            </a:solidFill>
          </a:ln>
        </p:spPr>
        <p:txBody>
          <a:bodyPr wrap="square" anchor="ctr">
            <a:noAutofit/>
          </a:bodyPr>
          <a:lstStyle/>
          <a:p>
            <a:pPr algn="just">
              <a:lnSpc>
                <a:spcPct val="120000"/>
              </a:lnSpc>
            </a:pPr>
            <a:r>
              <a:rPr lang="zh-CN" altLang="en-US" sz="1400" b="1" dirty="0">
                <a:latin typeface="微软雅黑" panose="020B0503020204020204" pitchFamily="34" charset="-122"/>
                <a:ea typeface="微软雅黑" panose="020B0503020204020204" pitchFamily="34" charset="-122"/>
              </a:rPr>
              <a:t>学术专家</a:t>
            </a:r>
            <a:r>
              <a:rPr lang="zh-CN" altLang="en-US" sz="1400" dirty="0">
                <a:latin typeface="微软雅黑" panose="020B0503020204020204" pitchFamily="34" charset="-122"/>
                <a:ea typeface="微软雅黑" panose="020B0503020204020204" pitchFamily="34" charset="-122"/>
              </a:rPr>
              <a:t>：来自院士、教授等专业学术人员</a:t>
            </a:r>
            <a:endParaRPr lang="en-US" altLang="zh-CN" sz="1400" dirty="0">
              <a:latin typeface="微软雅黑" panose="020B0503020204020204" pitchFamily="34" charset="-122"/>
              <a:ea typeface="微软雅黑" panose="020B0503020204020204" pitchFamily="34" charset="-122"/>
            </a:endParaRPr>
          </a:p>
          <a:p>
            <a:pPr algn="just">
              <a:lnSpc>
                <a:spcPct val="120000"/>
              </a:lnSpc>
            </a:pPr>
            <a:r>
              <a:rPr lang="zh-CN" altLang="en-US" sz="1400" b="1" dirty="0">
                <a:latin typeface="微软雅黑" panose="020B0503020204020204" pitchFamily="34" charset="-122"/>
                <a:ea typeface="微软雅黑" panose="020B0503020204020204" pitchFamily="34" charset="-122"/>
              </a:rPr>
              <a:t>产业专家</a:t>
            </a:r>
            <a:r>
              <a:rPr lang="zh-CN" altLang="en-US" sz="1400" dirty="0">
                <a:latin typeface="微软雅黑" panose="020B0503020204020204" pitchFamily="34" charset="-122"/>
                <a:ea typeface="微软雅黑" panose="020B0503020204020204" pitchFamily="34" charset="-122"/>
              </a:rPr>
              <a:t>：来自大数据、人工智能、区块链等元宇宙相关龙头企业</a:t>
            </a:r>
          </a:p>
          <a:p>
            <a:pPr algn="just">
              <a:lnSpc>
                <a:spcPct val="120000"/>
              </a:lnSpc>
            </a:pPr>
            <a:r>
              <a:rPr lang="zh-CN" altLang="en-US" sz="1400" b="1" dirty="0">
                <a:latin typeface="微软雅黑" panose="020B0503020204020204" pitchFamily="34" charset="-122"/>
                <a:ea typeface="微软雅黑" panose="020B0503020204020204" pitchFamily="34" charset="-122"/>
              </a:rPr>
              <a:t>投资专家</a:t>
            </a:r>
            <a:r>
              <a:rPr lang="zh-CN" altLang="en-US" sz="1400" dirty="0">
                <a:latin typeface="微软雅黑" panose="020B0503020204020204" pitchFamily="34" charset="-122"/>
                <a:ea typeface="微软雅黑" panose="020B0503020204020204" pitchFamily="34" charset="-122"/>
              </a:rPr>
              <a:t>：来自金融机构、投资公司</a:t>
            </a:r>
          </a:p>
        </p:txBody>
      </p:sp>
      <p:sp>
        <p:nvSpPr>
          <p:cNvPr id="147" name="矩形 146"/>
          <p:cNvSpPr/>
          <p:nvPr/>
        </p:nvSpPr>
        <p:spPr>
          <a:xfrm>
            <a:off x="7616190" y="2412365"/>
            <a:ext cx="1223645" cy="737235"/>
          </a:xfrm>
          <a:prstGeom prst="rect">
            <a:avLst/>
          </a:prstGeom>
        </p:spPr>
        <p:txBody>
          <a:bodyPr wrap="square">
            <a:spAutoFit/>
          </a:bodyPr>
          <a:lstStyle/>
          <a:p>
            <a:r>
              <a:rPr lang="zh-CN" altLang="en-US" sz="1400" dirty="0">
                <a:solidFill>
                  <a:schemeClr val="tx1"/>
                </a:solidFill>
                <a:latin typeface="微软雅黑" panose="020B0503020204020204" pitchFamily="34" charset="-122"/>
                <a:ea typeface="微软雅黑" panose="020B0503020204020204" pitchFamily="34" charset="-122"/>
              </a:rPr>
              <a:t>理事会领导下的院长负责制</a:t>
            </a:r>
          </a:p>
        </p:txBody>
      </p:sp>
      <p:sp>
        <p:nvSpPr>
          <p:cNvPr id="21" name="箭头: 右 13"/>
          <p:cNvSpPr/>
          <p:nvPr/>
        </p:nvSpPr>
        <p:spPr>
          <a:xfrm rot="5400000">
            <a:off x="5902325" y="3863975"/>
            <a:ext cx="295275" cy="977900"/>
          </a:xfrm>
          <a:prstGeom prst="rightArrow">
            <a:avLst/>
          </a:prstGeom>
          <a:solidFill>
            <a:srgbClr val="C9B5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304155" y="4496435"/>
            <a:ext cx="1621790" cy="36449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nchor="ctr">
            <a:noAutofit/>
          </a:bodyPr>
          <a:lstStyle/>
          <a:p>
            <a:pPr algn="ctr">
              <a:lnSpc>
                <a:spcPct val="130000"/>
              </a:lnSpc>
            </a:pPr>
            <a:endParaRPr lang="zh-CN" sz="1600" b="1" dirty="0">
              <a:solidFill>
                <a:srgbClr val="FFFF00"/>
              </a:solidFill>
              <a:latin typeface="微软雅黑" panose="020B0503020204020204" pitchFamily="34" charset="-122"/>
              <a:ea typeface="微软雅黑" panose="020B0503020204020204" pitchFamily="34" charset="-122"/>
            </a:endParaRPr>
          </a:p>
          <a:p>
            <a:pPr algn="ctr">
              <a:lnSpc>
                <a:spcPct val="130000"/>
              </a:lnSpc>
            </a:pPr>
            <a:endParaRPr lang="zh-CN" sz="1600" b="1" dirty="0">
              <a:solidFill>
                <a:srgbClr val="FFFF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261610" y="4542155"/>
            <a:ext cx="1706880" cy="275590"/>
          </a:xfrm>
          <a:prstGeom prst="rect">
            <a:avLst/>
          </a:prstGeom>
          <a:noFill/>
        </p:spPr>
        <p:txBody>
          <a:bodyPr wrap="none" rtlCol="0">
            <a:spAutoFit/>
          </a:bodyPr>
          <a:lstStyle/>
          <a:p>
            <a:r>
              <a:rPr lang="zh-CN" altLang="en-US" sz="1200">
                <a:solidFill>
                  <a:schemeClr val="bg1"/>
                </a:solidFill>
              </a:rPr>
              <a:t>元宇宙研究院运营公司</a:t>
            </a:r>
          </a:p>
        </p:txBody>
      </p:sp>
      <p:sp>
        <p:nvSpPr>
          <p:cNvPr id="24" name="矩形 23"/>
          <p:cNvSpPr/>
          <p:nvPr/>
        </p:nvSpPr>
        <p:spPr>
          <a:xfrm>
            <a:off x="7379970" y="1676400"/>
            <a:ext cx="3671570" cy="3314065"/>
          </a:xfrm>
          <a:prstGeom prst="rect">
            <a:avLst/>
          </a:prstGeom>
          <a:noFill/>
          <a:ln>
            <a:solidFill>
              <a:srgbClr val="A200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5022451" y="4881880"/>
            <a:ext cx="2232424" cy="1802765"/>
            <a:chOff x="7418" y="7829"/>
            <a:chExt cx="3093" cy="4902"/>
          </a:xfrm>
        </p:grpSpPr>
        <p:sp>
          <p:nvSpPr>
            <p:cNvPr id="57" name="文本框 56"/>
            <p:cNvSpPr txBox="1"/>
            <p:nvPr/>
          </p:nvSpPr>
          <p:spPr>
            <a:xfrm>
              <a:off x="8255" y="9431"/>
              <a:ext cx="509" cy="3300"/>
            </a:xfrm>
            <a:prstGeom prst="rect">
              <a:avLst/>
            </a:prstGeom>
            <a:solidFill>
              <a:schemeClr val="bg1"/>
            </a:solidFill>
            <a:ln w="28575">
              <a:solidFill>
                <a:srgbClr val="A2007C"/>
              </a:solidFill>
            </a:ln>
          </p:spPr>
          <p:txBody>
            <a:bodyPr vert="eaVert" wrap="square" rtlCol="0">
              <a:spAutoFit/>
            </a:bodyPr>
            <a:lstStyle/>
            <a:p>
              <a:pPr algn="ctr"/>
              <a:r>
                <a:rPr lang="zh-CN" altLang="en-US" sz="1200" b="1" dirty="0">
                  <a:latin typeface="微软雅黑" panose="020B0503020204020204" pitchFamily="34" charset="-122"/>
                  <a:ea typeface="微软雅黑" panose="020B0503020204020204" pitchFamily="34" charset="-122"/>
                </a:rPr>
                <a:t>天河国云</a:t>
              </a:r>
            </a:p>
          </p:txBody>
        </p:sp>
        <p:sp>
          <p:nvSpPr>
            <p:cNvPr id="63" name="文本框 62"/>
            <p:cNvSpPr txBox="1"/>
            <p:nvPr/>
          </p:nvSpPr>
          <p:spPr>
            <a:xfrm>
              <a:off x="10002" y="9431"/>
              <a:ext cx="509" cy="3300"/>
            </a:xfrm>
            <a:prstGeom prst="rect">
              <a:avLst/>
            </a:prstGeom>
            <a:solidFill>
              <a:schemeClr val="bg1"/>
            </a:solidFill>
            <a:ln w="28575">
              <a:solidFill>
                <a:srgbClr val="A2007C"/>
              </a:solidFill>
            </a:ln>
          </p:spPr>
          <p:txBody>
            <a:bodyPr vert="eaVert" wrap="square" rtlCol="0">
              <a:spAutoFit/>
            </a:bodyPr>
            <a:lstStyle/>
            <a:p>
              <a:pPr algn="ctr"/>
              <a:r>
                <a:rPr lang="en-US" altLang="zh-CN" sz="1200" b="1" dirty="0">
                  <a:latin typeface="微软雅黑" panose="020B0503020204020204" pitchFamily="34" charset="-122"/>
                  <a:ea typeface="微软雅黑" panose="020B0503020204020204" pitchFamily="34" charset="-122"/>
                </a:rPr>
                <a:t>...</a:t>
              </a:r>
            </a:p>
          </p:txBody>
        </p:sp>
        <p:sp>
          <p:nvSpPr>
            <p:cNvPr id="59" name="文本框 58"/>
            <p:cNvSpPr txBox="1"/>
            <p:nvPr/>
          </p:nvSpPr>
          <p:spPr>
            <a:xfrm>
              <a:off x="7418" y="9431"/>
              <a:ext cx="509" cy="3293"/>
            </a:xfrm>
            <a:prstGeom prst="rect">
              <a:avLst/>
            </a:prstGeom>
            <a:solidFill>
              <a:schemeClr val="bg1"/>
            </a:solidFill>
            <a:ln w="28575">
              <a:solidFill>
                <a:srgbClr val="A2007C"/>
              </a:solidFill>
            </a:ln>
          </p:spPr>
          <p:txBody>
            <a:bodyPr vert="eaVert" wrap="square" rtlCol="0">
              <a:spAutoFit/>
            </a:bodyPr>
            <a:lstStyle/>
            <a:p>
              <a:pPr algn="ctr"/>
              <a:r>
                <a:rPr lang="zh-CN" altLang="en-US" sz="1200" b="1" dirty="0">
                  <a:latin typeface="微软雅黑" panose="020B0503020204020204" pitchFamily="34" charset="-122"/>
                  <a:ea typeface="微软雅黑" panose="020B0503020204020204" pitchFamily="34" charset="-122"/>
                </a:rPr>
                <a:t>城发数智</a:t>
              </a:r>
            </a:p>
          </p:txBody>
        </p:sp>
        <p:sp>
          <p:nvSpPr>
            <p:cNvPr id="72" name="文本框 71"/>
            <p:cNvSpPr txBox="1"/>
            <p:nvPr/>
          </p:nvSpPr>
          <p:spPr>
            <a:xfrm>
              <a:off x="9141" y="9431"/>
              <a:ext cx="509" cy="3300"/>
            </a:xfrm>
            <a:prstGeom prst="rect">
              <a:avLst/>
            </a:prstGeom>
            <a:solidFill>
              <a:schemeClr val="bg1"/>
            </a:solidFill>
            <a:ln w="28575">
              <a:solidFill>
                <a:srgbClr val="A2007C"/>
              </a:solidFill>
            </a:ln>
          </p:spPr>
          <p:txBody>
            <a:bodyPr vert="eaVert" wrap="square" rtlCol="0">
              <a:spAutoFit/>
            </a:bodyPr>
            <a:lstStyle/>
            <a:p>
              <a:pPr algn="ctr"/>
              <a:r>
                <a:rPr lang="zh-CN" altLang="en-US" sz="1200" b="1" dirty="0">
                  <a:latin typeface="微软雅黑" panose="020B0503020204020204" pitchFamily="34" charset="-122"/>
                  <a:sym typeface="+mn-ea"/>
                </a:rPr>
                <a:t>中电互联</a:t>
              </a:r>
              <a:endParaRPr lang="zh-CN" altLang="en-US" sz="1200" b="1" dirty="0">
                <a:latin typeface="微软雅黑" panose="020B0503020204020204" pitchFamily="34" charset="-122"/>
                <a:ea typeface="微软雅黑" panose="020B0503020204020204" pitchFamily="34" charset="-122"/>
                <a:sym typeface="+mn-ea"/>
              </a:endParaRPr>
            </a:p>
          </p:txBody>
        </p:sp>
        <p:cxnSp>
          <p:nvCxnSpPr>
            <p:cNvPr id="55" name="连接符: 肘形 24"/>
            <p:cNvCxnSpPr>
              <a:endCxn id="59" idx="0"/>
            </p:cNvCxnSpPr>
            <p:nvPr/>
          </p:nvCxnSpPr>
          <p:spPr>
            <a:xfrm rot="5400000">
              <a:off x="7496" y="8006"/>
              <a:ext cx="1602" cy="124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连接符: 肘形 26"/>
            <p:cNvCxnSpPr>
              <a:endCxn id="57" idx="0"/>
            </p:cNvCxnSpPr>
            <p:nvPr/>
          </p:nvCxnSpPr>
          <p:spPr>
            <a:xfrm rot="5400000">
              <a:off x="7915" y="8424"/>
              <a:ext cx="1602" cy="411"/>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连接符: 肘形 29"/>
            <p:cNvCxnSpPr>
              <a:endCxn id="72" idx="0"/>
            </p:cNvCxnSpPr>
            <p:nvPr/>
          </p:nvCxnSpPr>
          <p:spPr>
            <a:xfrm rot="16200000" flipH="1">
              <a:off x="8358" y="8392"/>
              <a:ext cx="1602" cy="475"/>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连接符: 肘形 31"/>
            <p:cNvCxnSpPr>
              <a:endCxn id="63" idx="0"/>
            </p:cNvCxnSpPr>
            <p:nvPr/>
          </p:nvCxnSpPr>
          <p:spPr>
            <a:xfrm rot="16200000" flipH="1">
              <a:off x="8788" y="7962"/>
              <a:ext cx="1602" cy="1336"/>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algn="ctr" fontAlgn="auto">
              <a:spcBef>
                <a:spcPts val="0"/>
              </a:spcBef>
              <a:spcAft>
                <a:spcPts val="0"/>
              </a:spcAft>
              <a:defRPr/>
            </a:pPr>
            <a:endParaRPr lang="zh-CN" altLang="en-US" kern="0">
              <a:solidFill>
                <a:prstClr val="white"/>
              </a:solidFill>
              <a:latin typeface="Arial" panose="020B0604020202020204"/>
              <a:ea typeface="微软雅黑" panose="020B0503020204020204" pitchFamily="34" charset="-122"/>
            </a:endParaRPr>
          </a:p>
        </p:txBody>
      </p:sp>
      <p:sp>
        <p:nvSpPr>
          <p:cNvPr id="55" name="等腰三角形 54"/>
          <p:cNvSpPr/>
          <p:nvPr/>
        </p:nvSpPr>
        <p:spPr>
          <a:xfrm>
            <a:off x="596212" y="1478359"/>
            <a:ext cx="11068139" cy="102203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dirty="0"/>
          </a:p>
        </p:txBody>
      </p:sp>
      <p:sp>
        <p:nvSpPr>
          <p:cNvPr id="4" name="标题 3"/>
          <p:cNvSpPr>
            <a:spLocks noGrp="1"/>
          </p:cNvSpPr>
          <p:nvPr>
            <p:ph type="title" idx="4294967295"/>
          </p:nvPr>
        </p:nvSpPr>
        <p:spPr>
          <a:xfrm>
            <a:off x="356870" y="-33020"/>
            <a:ext cx="11708765" cy="1017270"/>
          </a:xfrm>
        </p:spPr>
        <p:txBody>
          <a:bodyPr/>
          <a:lstStyle/>
          <a:p>
            <a:pPr>
              <a:lnSpc>
                <a:spcPct val="100000"/>
              </a:lnSpc>
            </a:pPr>
            <a:r>
              <a:rPr lang="zh-CN" altLang="en-US" sz="2800" b="1" dirty="0">
                <a:solidFill>
                  <a:srgbClr val="FFFF00"/>
                </a:solidFill>
                <a:latin typeface="微软雅黑" panose="020B0503020204020204" pitchFamily="34" charset="-122"/>
                <a:ea typeface="微软雅黑" panose="020B0503020204020204" pitchFamily="34" charset="-122"/>
                <a:cs typeface="+mn-cs"/>
              </a:rPr>
              <a:t>运营管理</a:t>
            </a:r>
            <a:r>
              <a:rPr lang="zh-CN" altLang="en-US" sz="2800" b="1" dirty="0">
                <a:solidFill>
                  <a:schemeClr val="bg1"/>
                </a:solidFill>
                <a:latin typeface="微软雅黑" panose="020B0503020204020204" pitchFamily="34" charset="-122"/>
                <a:ea typeface="微软雅黑" panose="020B0503020204020204" pitchFamily="34" charset="-122"/>
                <a:cs typeface="+mn-cs"/>
              </a:rPr>
              <a:t>：成立运营公司负责市场化业务和拓展盈利性项目</a:t>
            </a:r>
          </a:p>
        </p:txBody>
      </p:sp>
      <p:sp>
        <p:nvSpPr>
          <p:cNvPr id="31" name="矩形 30"/>
          <p:cNvSpPr/>
          <p:nvPr/>
        </p:nvSpPr>
        <p:spPr>
          <a:xfrm>
            <a:off x="2987921" y="2500394"/>
            <a:ext cx="1768048" cy="1119367"/>
          </a:xfrm>
          <a:prstGeom prst="rect">
            <a:avLst/>
          </a:prstGeom>
          <a:blipFill rotWithShape="1">
            <a:blip r:embed="rId2"/>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33" name="任意多边形 32"/>
          <p:cNvSpPr/>
          <p:nvPr/>
        </p:nvSpPr>
        <p:spPr>
          <a:xfrm>
            <a:off x="2950835" y="3120689"/>
            <a:ext cx="1867590" cy="488796"/>
          </a:xfrm>
          <a:custGeom>
            <a:avLst/>
            <a:gdLst>
              <a:gd name="connsiteX0" fmla="*/ 0 w 1867590"/>
              <a:gd name="connsiteY0" fmla="*/ 0 h 373518"/>
              <a:gd name="connsiteX1" fmla="*/ 1867590 w 1867590"/>
              <a:gd name="connsiteY1" fmla="*/ 0 h 373518"/>
              <a:gd name="connsiteX2" fmla="*/ 1867590 w 1867590"/>
              <a:gd name="connsiteY2" fmla="*/ 373518 h 373518"/>
              <a:gd name="connsiteX3" fmla="*/ 0 w 1867590"/>
              <a:gd name="connsiteY3" fmla="*/ 373518 h 373518"/>
              <a:gd name="connsiteX4" fmla="*/ 0 w 1867590"/>
              <a:gd name="connsiteY4" fmla="*/ 0 h 37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590" h="373518">
                <a:moveTo>
                  <a:pt x="0" y="0"/>
                </a:moveTo>
                <a:lnTo>
                  <a:pt x="1867590" y="0"/>
                </a:lnTo>
                <a:lnTo>
                  <a:pt x="1867590" y="373518"/>
                </a:lnTo>
                <a:lnTo>
                  <a:pt x="0" y="373518"/>
                </a:lnTo>
                <a:lnTo>
                  <a:pt x="0" y="0"/>
                </a:lnTo>
                <a:close/>
              </a:path>
            </a:pathLst>
          </a:custGeom>
          <a:solidFill>
            <a:srgbClr val="6A005F">
              <a:alpha val="57000"/>
            </a:srgbClr>
          </a:solidFill>
          <a:ln>
            <a:noFill/>
          </a:ln>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algn="ctr" defTabSz="8001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知识产权授权</a:t>
            </a:r>
          </a:p>
        </p:txBody>
      </p:sp>
      <p:sp>
        <p:nvSpPr>
          <p:cNvPr id="34" name="矩形 33"/>
          <p:cNvSpPr/>
          <p:nvPr/>
        </p:nvSpPr>
        <p:spPr>
          <a:xfrm>
            <a:off x="596213" y="2483733"/>
            <a:ext cx="1768048" cy="1119367"/>
          </a:xfrm>
          <a:prstGeom prst="rect">
            <a:avLst/>
          </a:prstGeom>
          <a:blipFill rotWithShape="1">
            <a:blip r:embed="rId3"/>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36" name="任意多边形 35"/>
          <p:cNvSpPr/>
          <p:nvPr/>
        </p:nvSpPr>
        <p:spPr>
          <a:xfrm>
            <a:off x="532041" y="3130965"/>
            <a:ext cx="1867590" cy="488796"/>
          </a:xfrm>
          <a:custGeom>
            <a:avLst/>
            <a:gdLst>
              <a:gd name="connsiteX0" fmla="*/ 0 w 1867590"/>
              <a:gd name="connsiteY0" fmla="*/ 0 h 373518"/>
              <a:gd name="connsiteX1" fmla="*/ 1867590 w 1867590"/>
              <a:gd name="connsiteY1" fmla="*/ 0 h 373518"/>
              <a:gd name="connsiteX2" fmla="*/ 1867590 w 1867590"/>
              <a:gd name="connsiteY2" fmla="*/ 373518 h 373518"/>
              <a:gd name="connsiteX3" fmla="*/ 0 w 1867590"/>
              <a:gd name="connsiteY3" fmla="*/ 373518 h 373518"/>
              <a:gd name="connsiteX4" fmla="*/ 0 w 1867590"/>
              <a:gd name="connsiteY4" fmla="*/ 0 h 37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590" h="373518">
                <a:moveTo>
                  <a:pt x="0" y="0"/>
                </a:moveTo>
                <a:lnTo>
                  <a:pt x="1867590" y="0"/>
                </a:lnTo>
                <a:lnTo>
                  <a:pt x="1867590" y="373518"/>
                </a:lnTo>
                <a:lnTo>
                  <a:pt x="0" y="373518"/>
                </a:lnTo>
                <a:lnTo>
                  <a:pt x="0" y="0"/>
                </a:lnTo>
                <a:close/>
              </a:path>
            </a:pathLst>
          </a:custGeom>
          <a:solidFill>
            <a:srgbClr val="6A005F">
              <a:alpha val="57000"/>
            </a:srgbClr>
          </a:solidFill>
          <a:ln>
            <a:noFill/>
          </a:ln>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zh-CN" altLang="en-US" sz="2000" b="1" kern="1200" dirty="0">
                <a:latin typeface="微软雅黑" panose="020B0503020204020204" pitchFamily="34" charset="-122"/>
                <a:ea typeface="微软雅黑" panose="020B0503020204020204" pitchFamily="34" charset="-122"/>
              </a:rPr>
              <a:t>技术转移服务</a:t>
            </a:r>
          </a:p>
        </p:txBody>
      </p:sp>
      <p:sp>
        <p:nvSpPr>
          <p:cNvPr id="38" name="矩形 37"/>
          <p:cNvSpPr/>
          <p:nvPr/>
        </p:nvSpPr>
        <p:spPr>
          <a:xfrm>
            <a:off x="5310861" y="2500394"/>
            <a:ext cx="1768048" cy="1119367"/>
          </a:xfrm>
          <a:prstGeom prst="rect">
            <a:avLst/>
          </a:prstGeom>
          <a:blipFill rotWithShape="1">
            <a:blip r:embed="rId4"/>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39" name="任意多边形 38"/>
          <p:cNvSpPr/>
          <p:nvPr/>
        </p:nvSpPr>
        <p:spPr>
          <a:xfrm>
            <a:off x="5225145" y="3607613"/>
            <a:ext cx="2167253" cy="2486834"/>
          </a:xfrm>
          <a:custGeom>
            <a:avLst/>
            <a:gdLst>
              <a:gd name="connsiteX0" fmla="*/ 0 w 1768048"/>
              <a:gd name="connsiteY0" fmla="*/ 0 h 1736859"/>
              <a:gd name="connsiteX1" fmla="*/ 1768048 w 1768048"/>
              <a:gd name="connsiteY1" fmla="*/ 0 h 1736859"/>
              <a:gd name="connsiteX2" fmla="*/ 1768048 w 1768048"/>
              <a:gd name="connsiteY2" fmla="*/ 1736859 h 1736859"/>
              <a:gd name="connsiteX3" fmla="*/ 0 w 1768048"/>
              <a:gd name="connsiteY3" fmla="*/ 1736859 h 1736859"/>
              <a:gd name="connsiteX4" fmla="*/ 0 w 1768048"/>
              <a:gd name="connsiteY4" fmla="*/ 0 h 173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048" h="1736859">
                <a:moveTo>
                  <a:pt x="0" y="0"/>
                </a:moveTo>
                <a:lnTo>
                  <a:pt x="1768048" y="0"/>
                </a:lnTo>
                <a:lnTo>
                  <a:pt x="1768048" y="1736859"/>
                </a:lnTo>
                <a:lnTo>
                  <a:pt x="0" y="1736859"/>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marL="285750" indent="-285750" defTabSz="800100">
              <a:lnSpc>
                <a:spcPct val="130000"/>
              </a:lnSpc>
              <a:spcBef>
                <a:spcPts val="300"/>
              </a:spcBef>
              <a:spcAft>
                <a:spcPts val="300"/>
              </a:spcAft>
              <a:buFont typeface="微软雅黑" panose="020B0503020204020204" pitchFamily="34" charset="-122"/>
              <a:buChar char="−"/>
            </a:pPr>
            <a:r>
              <a:rPr lang="zh-CN" altLang="en-US" sz="1600" dirty="0">
                <a:solidFill>
                  <a:prstClr val="black"/>
                </a:solidFill>
                <a:latin typeface="微软雅黑" panose="020B0503020204020204" pitchFamily="34" charset="-122"/>
                <a:ea typeface="微软雅黑" panose="020B0503020204020204" pitchFamily="34" charset="-122"/>
              </a:rPr>
              <a:t>设立专业投资基金，组建专业投融资团队和金融创投机构</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indent="-285750" defTabSz="800100">
              <a:lnSpc>
                <a:spcPct val="130000"/>
              </a:lnSpc>
              <a:spcBef>
                <a:spcPts val="300"/>
              </a:spcBef>
              <a:spcAft>
                <a:spcPts val="300"/>
              </a:spcAft>
              <a:buFont typeface="微软雅黑" panose="020B0503020204020204" pitchFamily="34" charset="-122"/>
              <a:buChar char="−"/>
            </a:pPr>
            <a:r>
              <a:rPr lang="zh-CN" altLang="en-US" sz="1600" dirty="0">
                <a:solidFill>
                  <a:prstClr val="black"/>
                </a:solidFill>
                <a:latin typeface="微软雅黑" panose="020B0503020204020204" pitchFamily="34" charset="-122"/>
                <a:ea typeface="微软雅黑" panose="020B0503020204020204" pitchFamily="34" charset="-122"/>
              </a:rPr>
              <a:t>提供知识产权质押贷款、股权质押贷款和投融资咨询等服务</a:t>
            </a:r>
          </a:p>
        </p:txBody>
      </p:sp>
      <p:sp>
        <p:nvSpPr>
          <p:cNvPr id="40" name="任意多边形 39"/>
          <p:cNvSpPr/>
          <p:nvPr/>
        </p:nvSpPr>
        <p:spPr>
          <a:xfrm>
            <a:off x="5268603" y="3145691"/>
            <a:ext cx="1867590" cy="488796"/>
          </a:xfrm>
          <a:custGeom>
            <a:avLst/>
            <a:gdLst>
              <a:gd name="connsiteX0" fmla="*/ 0 w 1867590"/>
              <a:gd name="connsiteY0" fmla="*/ 0 h 373518"/>
              <a:gd name="connsiteX1" fmla="*/ 1867590 w 1867590"/>
              <a:gd name="connsiteY1" fmla="*/ 0 h 373518"/>
              <a:gd name="connsiteX2" fmla="*/ 1867590 w 1867590"/>
              <a:gd name="connsiteY2" fmla="*/ 373518 h 373518"/>
              <a:gd name="connsiteX3" fmla="*/ 0 w 1867590"/>
              <a:gd name="connsiteY3" fmla="*/ 373518 h 373518"/>
              <a:gd name="connsiteX4" fmla="*/ 0 w 1867590"/>
              <a:gd name="connsiteY4" fmla="*/ 0 h 37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590" h="373518">
                <a:moveTo>
                  <a:pt x="0" y="0"/>
                </a:moveTo>
                <a:lnTo>
                  <a:pt x="1867590" y="0"/>
                </a:lnTo>
                <a:lnTo>
                  <a:pt x="1867590" y="373518"/>
                </a:lnTo>
                <a:lnTo>
                  <a:pt x="0" y="373518"/>
                </a:lnTo>
                <a:lnTo>
                  <a:pt x="0" y="0"/>
                </a:lnTo>
                <a:close/>
              </a:path>
            </a:pathLst>
          </a:custGeom>
          <a:solidFill>
            <a:srgbClr val="6A005F">
              <a:alpha val="57000"/>
            </a:srgbClr>
          </a:solidFill>
          <a:ln>
            <a:noFill/>
          </a:ln>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algn="ctr" defTabSz="8001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科技金融</a:t>
            </a:r>
          </a:p>
        </p:txBody>
      </p:sp>
      <p:sp>
        <p:nvSpPr>
          <p:cNvPr id="42" name="矩形 41"/>
          <p:cNvSpPr/>
          <p:nvPr/>
        </p:nvSpPr>
        <p:spPr>
          <a:xfrm>
            <a:off x="7694927" y="2483732"/>
            <a:ext cx="1768048" cy="1119367"/>
          </a:xfrm>
          <a:prstGeom prst="rect">
            <a:avLst/>
          </a:prstGeom>
          <a:blipFill rotWithShape="1">
            <a:blip r:embed="rId5"/>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43" name="任意多边形 42"/>
          <p:cNvSpPr/>
          <p:nvPr/>
        </p:nvSpPr>
        <p:spPr>
          <a:xfrm>
            <a:off x="7439024" y="3556432"/>
            <a:ext cx="2318341" cy="2324735"/>
          </a:xfrm>
          <a:custGeom>
            <a:avLst/>
            <a:gdLst>
              <a:gd name="connsiteX0" fmla="*/ 0 w 1768048"/>
              <a:gd name="connsiteY0" fmla="*/ 0 h 1736859"/>
              <a:gd name="connsiteX1" fmla="*/ 1768048 w 1768048"/>
              <a:gd name="connsiteY1" fmla="*/ 0 h 1736859"/>
              <a:gd name="connsiteX2" fmla="*/ 1768048 w 1768048"/>
              <a:gd name="connsiteY2" fmla="*/ 1736859 h 1736859"/>
              <a:gd name="connsiteX3" fmla="*/ 0 w 1768048"/>
              <a:gd name="connsiteY3" fmla="*/ 1736859 h 1736859"/>
              <a:gd name="connsiteX4" fmla="*/ 0 w 1768048"/>
              <a:gd name="connsiteY4" fmla="*/ 0 h 173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048" h="1736859">
                <a:moveTo>
                  <a:pt x="0" y="0"/>
                </a:moveTo>
                <a:lnTo>
                  <a:pt x="1768048" y="0"/>
                </a:lnTo>
                <a:lnTo>
                  <a:pt x="1768048" y="1736859"/>
                </a:lnTo>
                <a:lnTo>
                  <a:pt x="0" y="1736859"/>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marL="285750" indent="-285750" defTabSz="800100">
              <a:lnSpc>
                <a:spcPct val="130000"/>
              </a:lnSpc>
              <a:spcBef>
                <a:spcPts val="300"/>
              </a:spcBef>
              <a:spcAft>
                <a:spcPts val="300"/>
              </a:spcAft>
              <a:buFont typeface="微软雅黑" panose="020B0503020204020204" pitchFamily="34" charset="-122"/>
              <a:buChar char="−"/>
            </a:pPr>
            <a:r>
              <a:rPr lang="zh-CN" altLang="en-US" sz="1600" dirty="0">
                <a:solidFill>
                  <a:prstClr val="black"/>
                </a:solidFill>
                <a:latin typeface="微软雅黑" panose="020B0503020204020204" pitchFamily="34" charset="-122"/>
                <a:ea typeface="微软雅黑" panose="020B0503020204020204" pitchFamily="34" charset="-122"/>
              </a:rPr>
              <a:t>招引相关科创企业、科研机构及平台入驻并提供相应服务</a:t>
            </a:r>
          </a:p>
          <a:p>
            <a:pPr marL="285750" indent="-285750" defTabSz="800100">
              <a:lnSpc>
                <a:spcPct val="130000"/>
              </a:lnSpc>
              <a:spcBef>
                <a:spcPts val="300"/>
              </a:spcBef>
              <a:spcAft>
                <a:spcPts val="300"/>
              </a:spcAft>
              <a:buFont typeface="微软雅黑" panose="020B0503020204020204" pitchFamily="34" charset="-122"/>
              <a:buChar char="−"/>
            </a:pPr>
            <a:r>
              <a:rPr lang="zh-CN" altLang="en-US" sz="1600" dirty="0">
                <a:solidFill>
                  <a:prstClr val="black"/>
                </a:solidFill>
                <a:latin typeface="微软雅黑" panose="020B0503020204020204" pitchFamily="34" charset="-122"/>
                <a:ea typeface="微软雅黑" panose="020B0503020204020204" pitchFamily="34" charset="-122"/>
              </a:rPr>
              <a:t>举办产业峰会、论坛、大学生创新创业大赛等活动</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4" name="任意多边形 43"/>
          <p:cNvSpPr/>
          <p:nvPr/>
        </p:nvSpPr>
        <p:spPr>
          <a:xfrm>
            <a:off x="7546828" y="3119000"/>
            <a:ext cx="2035806" cy="488796"/>
          </a:xfrm>
          <a:custGeom>
            <a:avLst/>
            <a:gdLst>
              <a:gd name="connsiteX0" fmla="*/ 0 w 1867590"/>
              <a:gd name="connsiteY0" fmla="*/ 0 h 373518"/>
              <a:gd name="connsiteX1" fmla="*/ 1867590 w 1867590"/>
              <a:gd name="connsiteY1" fmla="*/ 0 h 373518"/>
              <a:gd name="connsiteX2" fmla="*/ 1867590 w 1867590"/>
              <a:gd name="connsiteY2" fmla="*/ 373518 h 373518"/>
              <a:gd name="connsiteX3" fmla="*/ 0 w 1867590"/>
              <a:gd name="connsiteY3" fmla="*/ 373518 h 373518"/>
              <a:gd name="connsiteX4" fmla="*/ 0 w 1867590"/>
              <a:gd name="connsiteY4" fmla="*/ 0 h 37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590" h="373518">
                <a:moveTo>
                  <a:pt x="0" y="0"/>
                </a:moveTo>
                <a:lnTo>
                  <a:pt x="1867590" y="0"/>
                </a:lnTo>
                <a:lnTo>
                  <a:pt x="1867590" y="373518"/>
                </a:lnTo>
                <a:lnTo>
                  <a:pt x="0" y="373518"/>
                </a:lnTo>
                <a:lnTo>
                  <a:pt x="0" y="0"/>
                </a:lnTo>
                <a:close/>
              </a:path>
            </a:pathLst>
          </a:custGeom>
          <a:solidFill>
            <a:srgbClr val="6A005F">
              <a:alpha val="57000"/>
            </a:srgbClr>
          </a:solidFill>
          <a:ln>
            <a:noFill/>
          </a:ln>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algn="ctr" defTabSz="8001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招商与创业孵化</a:t>
            </a:r>
          </a:p>
        </p:txBody>
      </p:sp>
      <p:sp>
        <p:nvSpPr>
          <p:cNvPr id="46" name="矩形 45"/>
          <p:cNvSpPr/>
          <p:nvPr/>
        </p:nvSpPr>
        <p:spPr>
          <a:xfrm>
            <a:off x="9896303" y="2500394"/>
            <a:ext cx="1768048" cy="1119367"/>
          </a:xfrm>
          <a:prstGeom prst="rect">
            <a:avLst/>
          </a:prstGeom>
          <a:blipFill rotWithShape="1">
            <a:blip r:embed="rId6"/>
            <a:stretch>
              <a:fillRect/>
            </a:stretch>
          </a:blipFill>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sp>
        <p:nvSpPr>
          <p:cNvPr id="47" name="任意多边形 46"/>
          <p:cNvSpPr/>
          <p:nvPr/>
        </p:nvSpPr>
        <p:spPr>
          <a:xfrm>
            <a:off x="9777492" y="3538963"/>
            <a:ext cx="2077630" cy="2476890"/>
          </a:xfrm>
          <a:custGeom>
            <a:avLst/>
            <a:gdLst>
              <a:gd name="connsiteX0" fmla="*/ 0 w 1768048"/>
              <a:gd name="connsiteY0" fmla="*/ 0 h 1736859"/>
              <a:gd name="connsiteX1" fmla="*/ 1768048 w 1768048"/>
              <a:gd name="connsiteY1" fmla="*/ 0 h 1736859"/>
              <a:gd name="connsiteX2" fmla="*/ 1768048 w 1768048"/>
              <a:gd name="connsiteY2" fmla="*/ 1736859 h 1736859"/>
              <a:gd name="connsiteX3" fmla="*/ 0 w 1768048"/>
              <a:gd name="connsiteY3" fmla="*/ 1736859 h 1736859"/>
              <a:gd name="connsiteX4" fmla="*/ 0 w 1768048"/>
              <a:gd name="connsiteY4" fmla="*/ 0 h 173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048" h="1736859">
                <a:moveTo>
                  <a:pt x="0" y="0"/>
                </a:moveTo>
                <a:lnTo>
                  <a:pt x="1768048" y="0"/>
                </a:lnTo>
                <a:lnTo>
                  <a:pt x="1768048" y="1736859"/>
                </a:lnTo>
                <a:lnTo>
                  <a:pt x="0" y="1736859"/>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t" anchorCtr="0">
            <a:noAutofit/>
          </a:bodyPr>
          <a:lstStyle/>
          <a:p>
            <a:pPr marL="285750" indent="-285750" defTabSz="800100">
              <a:lnSpc>
                <a:spcPct val="130000"/>
              </a:lnSpc>
              <a:spcBef>
                <a:spcPts val="300"/>
              </a:spcBef>
              <a:spcAft>
                <a:spcPts val="300"/>
              </a:spcAft>
              <a:buFont typeface="微软雅黑" panose="020B0503020204020204" pitchFamily="34" charset="-122"/>
              <a:buChar char="−"/>
            </a:pPr>
            <a:r>
              <a:rPr lang="zh-CN" altLang="en-US" sz="1600" dirty="0">
                <a:solidFill>
                  <a:prstClr val="black"/>
                </a:solidFill>
                <a:latin typeface="微软雅黑" panose="020B0503020204020204" pitchFamily="34" charset="-122"/>
                <a:ea typeface="微软雅黑" panose="020B0503020204020204" pitchFamily="34" charset="-122"/>
              </a:rPr>
              <a:t>设立产业服务中心、技术研发中心、专业技术服务平台，提供产业咨询、政策制定及技术研发等软硬服务</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8" name="任意多边形 47"/>
          <p:cNvSpPr/>
          <p:nvPr/>
        </p:nvSpPr>
        <p:spPr>
          <a:xfrm>
            <a:off x="9846532" y="3139236"/>
            <a:ext cx="1867590" cy="488796"/>
          </a:xfrm>
          <a:custGeom>
            <a:avLst/>
            <a:gdLst>
              <a:gd name="connsiteX0" fmla="*/ 0 w 1867590"/>
              <a:gd name="connsiteY0" fmla="*/ 0 h 373518"/>
              <a:gd name="connsiteX1" fmla="*/ 1867590 w 1867590"/>
              <a:gd name="connsiteY1" fmla="*/ 0 h 373518"/>
              <a:gd name="connsiteX2" fmla="*/ 1867590 w 1867590"/>
              <a:gd name="connsiteY2" fmla="*/ 373518 h 373518"/>
              <a:gd name="connsiteX3" fmla="*/ 0 w 1867590"/>
              <a:gd name="connsiteY3" fmla="*/ 373518 h 373518"/>
              <a:gd name="connsiteX4" fmla="*/ 0 w 1867590"/>
              <a:gd name="connsiteY4" fmla="*/ 0 h 37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7590" h="373518">
                <a:moveTo>
                  <a:pt x="0" y="0"/>
                </a:moveTo>
                <a:lnTo>
                  <a:pt x="1867590" y="0"/>
                </a:lnTo>
                <a:lnTo>
                  <a:pt x="1867590" y="373518"/>
                </a:lnTo>
                <a:lnTo>
                  <a:pt x="0" y="373518"/>
                </a:lnTo>
                <a:lnTo>
                  <a:pt x="0" y="0"/>
                </a:lnTo>
                <a:close/>
              </a:path>
            </a:pathLst>
          </a:custGeom>
          <a:solidFill>
            <a:srgbClr val="6A005F">
              <a:alpha val="57000"/>
            </a:srgbClr>
          </a:solidFill>
          <a:ln>
            <a:noFill/>
          </a:ln>
        </p:spPr>
        <p:style>
          <a:lnRef idx="2">
            <a:schemeClr val="dk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algn="ctr" defTabSz="800100">
              <a:lnSpc>
                <a:spcPct val="9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rPr>
              <a:t>专业技术服务</a:t>
            </a:r>
          </a:p>
        </p:txBody>
      </p:sp>
      <p:sp>
        <p:nvSpPr>
          <p:cNvPr id="49" name="矩形 48"/>
          <p:cNvSpPr/>
          <p:nvPr/>
        </p:nvSpPr>
        <p:spPr>
          <a:xfrm>
            <a:off x="297645" y="3675010"/>
            <a:ext cx="2410987" cy="2058640"/>
          </a:xfrm>
          <a:prstGeom prst="rect">
            <a:avLst/>
          </a:prstGeom>
        </p:spPr>
        <p:txBody>
          <a:bodyPr wrap="square">
            <a:spAutoFit/>
          </a:bodyPr>
          <a:lstStyle/>
          <a:p>
            <a:pPr marL="285750" lvl="0" indent="-285750" defTabSz="800100">
              <a:lnSpc>
                <a:spcPct val="130000"/>
              </a:lnSpc>
              <a:spcBef>
                <a:spcPts val="300"/>
              </a:spcBef>
              <a:spcAft>
                <a:spcPts val="300"/>
              </a:spcAft>
              <a:buFont typeface="微软雅黑" panose="020B0503020204020204" pitchFamily="34" charset="-122"/>
              <a:buChar char="−"/>
            </a:pPr>
            <a:r>
              <a:rPr lang="zh-CN" altLang="en-US" sz="1600" dirty="0">
                <a:solidFill>
                  <a:prstClr val="black"/>
                </a:solidFill>
                <a:latin typeface="微软雅黑" panose="020B0503020204020204" pitchFamily="34" charset="-122"/>
                <a:ea typeface="微软雅黑" panose="020B0503020204020204" pitchFamily="34" charset="-122"/>
              </a:rPr>
              <a:t>设立技术转移中心</a:t>
            </a:r>
            <a:r>
              <a:rPr lang="zh-CN" altLang="en-US" sz="1600" dirty="0">
                <a:solidFill>
                  <a:prstClr val="black">
                    <a:hueOff val="0"/>
                    <a:satOff val="0"/>
                    <a:lumOff val="0"/>
                    <a:alphaOff val="0"/>
                  </a:prstClr>
                </a:solidFill>
                <a:latin typeface="微软雅黑" panose="020B0503020204020204" pitchFamily="34" charset="-122"/>
                <a:ea typeface="微软雅黑" panose="020B0503020204020204" pitchFamily="34" charset="-122"/>
              </a:rPr>
              <a:t>，搭建线上、线下技术交易平台</a:t>
            </a:r>
            <a:endParaRPr lang="en-US" altLang="zh-CN" sz="1600" dirty="0">
              <a:solidFill>
                <a:prstClr val="black">
                  <a:hueOff val="0"/>
                  <a:satOff val="0"/>
                  <a:lumOff val="0"/>
                  <a:alphaOff val="0"/>
                </a:prstClr>
              </a:solidFill>
              <a:latin typeface="微软雅黑" panose="020B0503020204020204" pitchFamily="34" charset="-122"/>
            </a:endParaRPr>
          </a:p>
          <a:p>
            <a:pPr marL="285750" lvl="0" indent="-285750" defTabSz="800100">
              <a:lnSpc>
                <a:spcPct val="130000"/>
              </a:lnSpc>
              <a:spcBef>
                <a:spcPts val="300"/>
              </a:spcBef>
              <a:spcAft>
                <a:spcPts val="300"/>
              </a:spcAft>
              <a:buFont typeface="微软雅黑" panose="020B0503020204020204" pitchFamily="34" charset="-122"/>
              <a:buChar char="−"/>
            </a:pPr>
            <a:r>
              <a:rPr lang="zh-CN" altLang="en-US" sz="1600" dirty="0">
                <a:solidFill>
                  <a:prstClr val="black">
                    <a:hueOff val="0"/>
                    <a:satOff val="0"/>
                    <a:lumOff val="0"/>
                    <a:alphaOff val="0"/>
                  </a:prstClr>
                </a:solidFill>
                <a:latin typeface="微软雅黑" panose="020B0503020204020204" pitchFamily="34" charset="-122"/>
                <a:ea typeface="微软雅黑" panose="020B0503020204020204" pitchFamily="34" charset="-122"/>
              </a:rPr>
              <a:t>提供技术转让、咨询、评价、投融资服务等服务</a:t>
            </a:r>
          </a:p>
        </p:txBody>
      </p:sp>
      <p:sp>
        <p:nvSpPr>
          <p:cNvPr id="50" name="矩形 49"/>
          <p:cNvSpPr/>
          <p:nvPr/>
        </p:nvSpPr>
        <p:spPr>
          <a:xfrm>
            <a:off x="2851855" y="3607611"/>
            <a:ext cx="2201854" cy="2087880"/>
          </a:xfrm>
          <a:prstGeom prst="rect">
            <a:avLst/>
          </a:prstGeom>
        </p:spPr>
        <p:txBody>
          <a:bodyPr wrap="square">
            <a:spAutoFit/>
          </a:bodyPr>
          <a:lstStyle/>
          <a:p>
            <a:pPr marL="285750" indent="-285750" defTabSz="800100">
              <a:lnSpc>
                <a:spcPct val="130000"/>
              </a:lnSpc>
              <a:spcBef>
                <a:spcPts val="300"/>
              </a:spcBef>
              <a:spcAft>
                <a:spcPts val="300"/>
              </a:spcAft>
              <a:buFont typeface="微软雅黑" panose="020B0503020204020204" pitchFamily="34" charset="-122"/>
              <a:buChar char="−"/>
            </a:pPr>
            <a:r>
              <a:rPr lang="zh-CN" altLang="en-US" sz="1600" dirty="0">
                <a:solidFill>
                  <a:prstClr val="black"/>
                </a:solidFill>
                <a:latin typeface="微软雅黑" panose="020B0503020204020204" pitchFamily="34" charset="-122"/>
              </a:rPr>
              <a:t>建立全流程服务与运营平台，或设立知识产权办公室</a:t>
            </a:r>
            <a:endParaRPr lang="en-US" altLang="zh-CN" sz="1600" dirty="0">
              <a:solidFill>
                <a:prstClr val="black"/>
              </a:solidFill>
              <a:latin typeface="微软雅黑" panose="020B0503020204020204" pitchFamily="34" charset="-122"/>
            </a:endParaRPr>
          </a:p>
          <a:p>
            <a:pPr marL="285750" indent="-285750" defTabSz="800100">
              <a:lnSpc>
                <a:spcPct val="130000"/>
              </a:lnSpc>
              <a:spcBef>
                <a:spcPts val="300"/>
              </a:spcBef>
              <a:spcAft>
                <a:spcPts val="300"/>
              </a:spcAft>
              <a:buFont typeface="微软雅黑" panose="020B0503020204020204" pitchFamily="34" charset="-122"/>
              <a:buChar char="−"/>
            </a:pPr>
            <a:r>
              <a:rPr lang="zh-CN" altLang="en-US" sz="1600" dirty="0">
                <a:solidFill>
                  <a:prstClr val="black"/>
                </a:solidFill>
                <a:latin typeface="微软雅黑" panose="020B0503020204020204" pitchFamily="34" charset="-122"/>
              </a:rPr>
              <a:t>提供专利申请、专利趋势评估和知识产权维权等服务</a:t>
            </a:r>
            <a:endParaRPr lang="en-US" altLang="zh-CN" sz="1600" dirty="0">
              <a:solidFill>
                <a:prstClr val="black"/>
              </a:solidFill>
              <a:latin typeface="微软雅黑" panose="020B0503020204020204" pitchFamily="34" charset="-122"/>
            </a:endParaRPr>
          </a:p>
        </p:txBody>
      </p:sp>
      <p:sp>
        <p:nvSpPr>
          <p:cNvPr id="51" name="任意多边形 7"/>
          <p:cNvSpPr/>
          <p:nvPr/>
        </p:nvSpPr>
        <p:spPr>
          <a:xfrm>
            <a:off x="5240757" y="2620642"/>
            <a:ext cx="2119597" cy="1081538"/>
          </a:xfrm>
          <a:custGeom>
            <a:avLst/>
            <a:gdLst>
              <a:gd name="connsiteX0" fmla="*/ 0 w 1768048"/>
              <a:gd name="connsiteY0" fmla="*/ 0 h 1736859"/>
              <a:gd name="connsiteX1" fmla="*/ 1768048 w 1768048"/>
              <a:gd name="connsiteY1" fmla="*/ 0 h 1736859"/>
              <a:gd name="connsiteX2" fmla="*/ 1768048 w 1768048"/>
              <a:gd name="connsiteY2" fmla="*/ 1736859 h 1736859"/>
              <a:gd name="connsiteX3" fmla="*/ 0 w 1768048"/>
              <a:gd name="connsiteY3" fmla="*/ 1736859 h 1736859"/>
              <a:gd name="connsiteX4" fmla="*/ 0 w 1768048"/>
              <a:gd name="connsiteY4" fmla="*/ 0 h 173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048" h="1736859">
                <a:moveTo>
                  <a:pt x="0" y="0"/>
                </a:moveTo>
                <a:lnTo>
                  <a:pt x="1768048" y="0"/>
                </a:lnTo>
                <a:lnTo>
                  <a:pt x="1768048" y="1736859"/>
                </a:lnTo>
                <a:lnTo>
                  <a:pt x="0" y="1736859"/>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defTabSz="800100">
              <a:lnSpc>
                <a:spcPct val="130000"/>
              </a:lnSpc>
              <a:spcBef>
                <a:spcPts val="300"/>
              </a:spcBef>
              <a:spcAft>
                <a:spcPts val="300"/>
              </a:spcAft>
            </a:pPr>
            <a:endParaRPr lang="zh-CN" altLang="en-US" sz="1600" b="1" dirty="0">
              <a:latin typeface="微软雅黑" panose="020B0503020204020204" pitchFamily="34" charset="-122"/>
              <a:ea typeface="微软雅黑" panose="020B0503020204020204" pitchFamily="34" charset="-122"/>
            </a:endParaRPr>
          </a:p>
        </p:txBody>
      </p:sp>
      <p:sp>
        <p:nvSpPr>
          <p:cNvPr id="54" name="矩形 53"/>
          <p:cNvSpPr/>
          <p:nvPr/>
        </p:nvSpPr>
        <p:spPr>
          <a:xfrm>
            <a:off x="5084480" y="1287283"/>
            <a:ext cx="1960880" cy="398780"/>
          </a:xfrm>
          <a:prstGeom prst="rect">
            <a:avLst/>
          </a:prstGeom>
          <a:solidFill>
            <a:srgbClr val="00B0F0"/>
          </a:solidFill>
        </p:spPr>
        <p:txBody>
          <a:bodyPr wrap="none">
            <a:spAutoFit/>
          </a:bodyPr>
          <a:lstStyle/>
          <a:p>
            <a:pPr lvl="0" algn="ctr" fontAlgn="base">
              <a:spcBef>
                <a:spcPct val="0"/>
              </a:spcBef>
              <a:spcAft>
                <a:spcPct val="0"/>
              </a:spcAft>
            </a:pPr>
            <a:r>
              <a:rPr lang="zh-CN" altLang="en-US" sz="2000" b="1" dirty="0">
                <a:solidFill>
                  <a:schemeClr val="bg1"/>
                </a:solidFill>
                <a:latin typeface="微软雅黑" panose="020B0503020204020204" pitchFamily="34" charset="-122"/>
                <a:ea typeface="微软雅黑" panose="020B0503020204020204" pitchFamily="34" charset="-122"/>
              </a:rPr>
              <a:t>研究院运营公司</a:t>
            </a:r>
          </a:p>
        </p:txBody>
      </p:sp>
      <p:sp>
        <p:nvSpPr>
          <p:cNvPr id="56" name="文本框 55"/>
          <p:cNvSpPr txBox="1"/>
          <p:nvPr/>
        </p:nvSpPr>
        <p:spPr>
          <a:xfrm>
            <a:off x="3818930" y="1807177"/>
            <a:ext cx="4801315" cy="646331"/>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作为中心的运营服务主体，承担中心各项指标</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提供</a:t>
            </a: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大服务</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algn="ctr" fontAlgn="auto">
              <a:spcBef>
                <a:spcPts val="0"/>
              </a:spcBef>
              <a:spcAft>
                <a:spcPts val="0"/>
              </a:spcAft>
              <a:defRPr/>
            </a:pPr>
            <a:endParaRPr lang="zh-CN" altLang="en-US" kern="0">
              <a:solidFill>
                <a:prstClr val="white"/>
              </a:solidFill>
              <a:latin typeface="Arial" panose="020B0604020202020204"/>
              <a:ea typeface="微软雅黑" panose="020B0503020204020204" pitchFamily="34" charset="-122"/>
            </a:endParaRPr>
          </a:p>
        </p:txBody>
      </p:sp>
      <p:sp>
        <p:nvSpPr>
          <p:cNvPr id="3" name="TextBox 12"/>
          <p:cNvSpPr txBox="1"/>
          <p:nvPr>
            <p:custDataLst>
              <p:tags r:id="rId1"/>
            </p:custDataLst>
          </p:nvPr>
        </p:nvSpPr>
        <p:spPr>
          <a:xfrm>
            <a:off x="229850" y="-8654"/>
            <a:ext cx="11575463" cy="954107"/>
          </a:xfrm>
          <a:prstGeom prst="rect">
            <a:avLst/>
          </a:prstGeom>
          <a:noFill/>
          <a:ln w="9525">
            <a:noFill/>
          </a:ln>
        </p:spPr>
        <p:txBody>
          <a:bodyPr wrap="square">
            <a:spAutoFit/>
          </a:bodyPr>
          <a:lstStyle/>
          <a:p>
            <a:r>
              <a:rPr lang="zh-CN" altLang="en-US" sz="2800" b="1" dirty="0">
                <a:solidFill>
                  <a:srgbClr val="FFFF00"/>
                </a:solidFill>
                <a:latin typeface="微软雅黑" panose="020B0503020204020204" pitchFamily="34" charset="-122"/>
              </a:rPr>
              <a:t>盈利模式</a:t>
            </a:r>
            <a:r>
              <a:rPr lang="zh-CN" altLang="en-US" sz="2800" b="1" dirty="0">
                <a:solidFill>
                  <a:schemeClr val="bg1"/>
                </a:solidFill>
                <a:latin typeface="微软雅黑" panose="020B0503020204020204" pitchFamily="34" charset="-122"/>
              </a:rPr>
              <a:t>：聚焦项目申报收益分成、政府服务业务收益、企业服务业务收益、股权投资与基金受托管理收益</a:t>
            </a:r>
            <a:endParaRPr lang="en-US" altLang="zh-CN" sz="2800" b="1" dirty="0">
              <a:solidFill>
                <a:schemeClr val="bg1"/>
              </a:solidFill>
              <a:latin typeface="微软雅黑" panose="020B0503020204020204" pitchFamily="34" charset="-122"/>
            </a:endParaRPr>
          </a:p>
        </p:txBody>
      </p:sp>
      <p:sp>
        <p:nvSpPr>
          <p:cNvPr id="5" name="矩形 4"/>
          <p:cNvSpPr/>
          <p:nvPr/>
        </p:nvSpPr>
        <p:spPr>
          <a:xfrm>
            <a:off x="292584" y="5039255"/>
            <a:ext cx="1913077" cy="1730303"/>
          </a:xfrm>
          <a:prstGeom prst="rect">
            <a:avLst/>
          </a:prstGeom>
          <a:noFill/>
          <a:ln w="12700" cap="flat" cmpd="sng" algn="ctr">
            <a:solidFill>
              <a:srgbClr val="4472C4">
                <a:lumMod val="60000"/>
                <a:lumOff val="4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7" name="矩形 6"/>
          <p:cNvSpPr/>
          <p:nvPr/>
        </p:nvSpPr>
        <p:spPr>
          <a:xfrm>
            <a:off x="4467520" y="3446441"/>
            <a:ext cx="3267694" cy="623811"/>
          </a:xfrm>
          <a:prstGeom prst="rect">
            <a:avLst/>
          </a:prstGeom>
          <a:solidFill>
            <a:srgbClr val="C9B5D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研究院运营公司</a:t>
            </a:r>
          </a:p>
        </p:txBody>
      </p:sp>
      <p:sp>
        <p:nvSpPr>
          <p:cNvPr id="8" name="矩形 7"/>
          <p:cNvSpPr/>
          <p:nvPr/>
        </p:nvSpPr>
        <p:spPr bwMode="auto">
          <a:xfrm>
            <a:off x="4467521" y="2335870"/>
            <a:ext cx="3267694" cy="619380"/>
          </a:xfrm>
          <a:prstGeom prst="rect">
            <a:avLst/>
          </a:prstGeom>
          <a:solidFill>
            <a:srgbClr val="6A005F"/>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algn="ctr"/>
            <a:r>
              <a:rPr lang="zh-CN" altLang="en-US" sz="2000" b="1" dirty="0">
                <a:solidFill>
                  <a:prstClr val="white"/>
                </a:solidFill>
                <a:latin typeface="微软雅黑" panose="020B0503020204020204" pitchFamily="34" charset="-122"/>
              </a:rPr>
              <a:t>湖南省区块链技术创新中心</a:t>
            </a:r>
          </a:p>
        </p:txBody>
      </p:sp>
      <p:sp>
        <p:nvSpPr>
          <p:cNvPr id="9" name="矩形 8"/>
          <p:cNvSpPr/>
          <p:nvPr/>
        </p:nvSpPr>
        <p:spPr>
          <a:xfrm>
            <a:off x="913866" y="1093231"/>
            <a:ext cx="1875143" cy="588586"/>
          </a:xfrm>
          <a:prstGeom prst="rect">
            <a:avLst/>
          </a:prstGeom>
          <a:solidFill>
            <a:srgbClr val="E6E6E6"/>
          </a:solidFill>
          <a:ln w="12700" cap="flat" cmpd="sng" algn="ctr">
            <a:noFill/>
            <a:prstDash val="solid"/>
            <a:miter lim="800000"/>
          </a:ln>
          <a:effectLst/>
        </p:spPr>
        <p:txBody>
          <a:bodyPr rtlCol="0" anchor="ctr"/>
          <a:lstStyle/>
          <a:p>
            <a:pPr algn="ctr" fontAlgn="auto">
              <a:spcBef>
                <a:spcPts val="0"/>
              </a:spcBef>
              <a:spcAft>
                <a:spcPts val="0"/>
              </a:spcAft>
              <a:defRPr/>
            </a:pPr>
            <a:r>
              <a:rPr lang="zh-CN" altLang="en-US" kern="0" dirty="0">
                <a:solidFill>
                  <a:prstClr val="black"/>
                </a:solidFill>
                <a:latin typeface="微软雅黑" panose="020B0503020204020204" pitchFamily="34" charset="-122"/>
              </a:rPr>
              <a:t>国家和省市重点项目支持经费</a:t>
            </a:r>
          </a:p>
        </p:txBody>
      </p:sp>
      <p:sp>
        <p:nvSpPr>
          <p:cNvPr id="10" name="矩形 9"/>
          <p:cNvSpPr/>
          <p:nvPr/>
        </p:nvSpPr>
        <p:spPr>
          <a:xfrm>
            <a:off x="4084478" y="1105469"/>
            <a:ext cx="1320612" cy="576348"/>
          </a:xfrm>
          <a:prstGeom prst="rect">
            <a:avLst/>
          </a:prstGeom>
          <a:solidFill>
            <a:srgbClr val="E6E6E6"/>
          </a:solidFill>
          <a:ln w="12700" cap="flat" cmpd="sng" algn="ctr">
            <a:noFill/>
            <a:prstDash val="solid"/>
            <a:miter lim="800000"/>
          </a:ln>
          <a:effectLst/>
        </p:spPr>
        <p:txBody>
          <a:bodyPr rtlCol="0" anchor="ctr"/>
          <a:lstStyle/>
          <a:p>
            <a:pPr algn="ctr" fontAlgn="auto">
              <a:spcBef>
                <a:spcPts val="0"/>
              </a:spcBef>
              <a:spcAft>
                <a:spcPts val="0"/>
              </a:spcAft>
              <a:defRPr/>
            </a:pPr>
            <a:r>
              <a:rPr lang="zh-CN" altLang="en-US" kern="0" dirty="0">
                <a:solidFill>
                  <a:prstClr val="black"/>
                </a:solidFill>
                <a:latin typeface="微软雅黑" panose="020B0503020204020204" pitchFamily="34" charset="-122"/>
              </a:rPr>
              <a:t>政府补贴</a:t>
            </a:r>
          </a:p>
        </p:txBody>
      </p:sp>
      <p:sp>
        <p:nvSpPr>
          <p:cNvPr id="11" name="矩形 10"/>
          <p:cNvSpPr/>
          <p:nvPr/>
        </p:nvSpPr>
        <p:spPr>
          <a:xfrm>
            <a:off x="6700560" y="1093231"/>
            <a:ext cx="1320612" cy="588586"/>
          </a:xfrm>
          <a:prstGeom prst="rect">
            <a:avLst/>
          </a:prstGeom>
          <a:solidFill>
            <a:srgbClr val="E6E6E6"/>
          </a:solidFill>
          <a:ln w="12700" cap="flat" cmpd="sng" algn="ctr">
            <a:noFill/>
            <a:prstDash val="solid"/>
            <a:miter lim="800000"/>
          </a:ln>
          <a:effectLst/>
        </p:spPr>
        <p:txBody>
          <a:bodyPr rtlCol="0" anchor="ctr"/>
          <a:lstStyle/>
          <a:p>
            <a:pPr algn="ctr" fontAlgn="auto">
              <a:spcBef>
                <a:spcPts val="0"/>
              </a:spcBef>
              <a:spcAft>
                <a:spcPts val="0"/>
              </a:spcAft>
              <a:defRPr/>
            </a:pPr>
            <a:r>
              <a:rPr lang="zh-CN" altLang="en-US" kern="0" dirty="0">
                <a:solidFill>
                  <a:prstClr val="black"/>
                </a:solidFill>
                <a:latin typeface="微软雅黑" panose="020B0503020204020204" pitchFamily="34" charset="-122"/>
              </a:rPr>
              <a:t>政府项目委托经费</a:t>
            </a:r>
          </a:p>
        </p:txBody>
      </p:sp>
      <p:sp>
        <p:nvSpPr>
          <p:cNvPr id="12" name="矩形 11"/>
          <p:cNvSpPr/>
          <p:nvPr/>
        </p:nvSpPr>
        <p:spPr>
          <a:xfrm>
            <a:off x="9316641" y="1093231"/>
            <a:ext cx="2018136" cy="588585"/>
          </a:xfrm>
          <a:prstGeom prst="rect">
            <a:avLst/>
          </a:prstGeom>
          <a:solidFill>
            <a:srgbClr val="E6E6E6"/>
          </a:solidFill>
          <a:ln w="12700" cap="flat" cmpd="sng" algn="ctr">
            <a:noFill/>
            <a:prstDash val="solid"/>
            <a:miter lim="800000"/>
          </a:ln>
          <a:effectLst/>
        </p:spPr>
        <p:txBody>
          <a:bodyPr rtlCol="0" anchor="ctr"/>
          <a:lstStyle/>
          <a:p>
            <a:pPr algn="ctr" fontAlgn="auto">
              <a:spcBef>
                <a:spcPts val="0"/>
              </a:spcBef>
              <a:spcAft>
                <a:spcPts val="0"/>
              </a:spcAft>
              <a:defRPr/>
            </a:pPr>
            <a:r>
              <a:rPr lang="zh-CN" altLang="en-US" kern="0" dirty="0">
                <a:solidFill>
                  <a:prstClr val="black"/>
                </a:solidFill>
                <a:latin typeface="微软雅黑" panose="020B0503020204020204" pitchFamily="34" charset="-122"/>
              </a:rPr>
              <a:t>企业或院校机构项目委托经费</a:t>
            </a:r>
          </a:p>
        </p:txBody>
      </p:sp>
      <p:cxnSp>
        <p:nvCxnSpPr>
          <p:cNvPr id="13" name="肘形连接符 12"/>
          <p:cNvCxnSpPr>
            <a:endCxn id="9" idx="2"/>
          </p:cNvCxnSpPr>
          <p:nvPr/>
        </p:nvCxnSpPr>
        <p:spPr>
          <a:xfrm rot="10800000">
            <a:off x="1851438" y="1681818"/>
            <a:ext cx="2616082" cy="963745"/>
          </a:xfrm>
          <a:prstGeom prst="bentConnector2">
            <a:avLst/>
          </a:prstGeom>
          <a:noFill/>
          <a:ln w="6350" cap="flat" cmpd="sng" algn="ctr">
            <a:solidFill>
              <a:sysClr val="window" lastClr="FFFFFF">
                <a:lumMod val="50000"/>
              </a:sysClr>
            </a:solidFill>
            <a:prstDash val="solid"/>
            <a:miter lim="800000"/>
            <a:headEnd type="triangle"/>
            <a:tailEnd type="none"/>
          </a:ln>
          <a:effectLst/>
        </p:spPr>
      </p:cxnSp>
      <p:cxnSp>
        <p:nvCxnSpPr>
          <p:cNvPr id="14" name="直接箭头连接符 13"/>
          <p:cNvCxnSpPr/>
          <p:nvPr/>
        </p:nvCxnSpPr>
        <p:spPr>
          <a:xfrm flipV="1">
            <a:off x="4792468" y="1681816"/>
            <a:ext cx="0" cy="654054"/>
          </a:xfrm>
          <a:prstGeom prst="straightConnector1">
            <a:avLst/>
          </a:prstGeom>
          <a:noFill/>
          <a:ln w="6350" cap="flat" cmpd="sng" algn="ctr">
            <a:solidFill>
              <a:sysClr val="window" lastClr="FFFFFF">
                <a:lumMod val="50000"/>
              </a:sysClr>
            </a:solidFill>
            <a:prstDash val="solid"/>
            <a:miter lim="800000"/>
            <a:headEnd type="triangle"/>
            <a:tailEnd type="none"/>
          </a:ln>
          <a:effectLst/>
        </p:spPr>
      </p:cxnSp>
      <p:cxnSp>
        <p:nvCxnSpPr>
          <p:cNvPr id="15" name="直接箭头连接符 14"/>
          <p:cNvCxnSpPr/>
          <p:nvPr/>
        </p:nvCxnSpPr>
        <p:spPr>
          <a:xfrm flipV="1">
            <a:off x="7378441" y="1681816"/>
            <a:ext cx="0" cy="654054"/>
          </a:xfrm>
          <a:prstGeom prst="straightConnector1">
            <a:avLst/>
          </a:prstGeom>
          <a:noFill/>
          <a:ln w="6350" cap="flat" cmpd="sng" algn="ctr">
            <a:solidFill>
              <a:sysClr val="window" lastClr="FFFFFF">
                <a:lumMod val="50000"/>
              </a:sysClr>
            </a:solidFill>
            <a:prstDash val="solid"/>
            <a:miter lim="800000"/>
            <a:headEnd type="triangle"/>
            <a:tailEnd type="none"/>
          </a:ln>
          <a:effectLst/>
        </p:spPr>
      </p:cxnSp>
      <p:cxnSp>
        <p:nvCxnSpPr>
          <p:cNvPr id="16" name="肘形连接符 15"/>
          <p:cNvCxnSpPr>
            <a:stCxn id="8" idx="3"/>
            <a:endCxn id="12" idx="2"/>
          </p:cNvCxnSpPr>
          <p:nvPr/>
        </p:nvCxnSpPr>
        <p:spPr>
          <a:xfrm flipV="1">
            <a:off x="7735215" y="1681816"/>
            <a:ext cx="2590494" cy="963744"/>
          </a:xfrm>
          <a:prstGeom prst="bentConnector2">
            <a:avLst/>
          </a:prstGeom>
          <a:noFill/>
          <a:ln w="6350" cap="flat" cmpd="sng" algn="ctr">
            <a:solidFill>
              <a:sysClr val="window" lastClr="FFFFFF">
                <a:lumMod val="50000"/>
              </a:sysClr>
            </a:solidFill>
            <a:prstDash val="solid"/>
            <a:miter lim="800000"/>
            <a:headEnd type="triangle"/>
            <a:tailEnd type="none"/>
          </a:ln>
          <a:effectLst/>
        </p:spPr>
      </p:cxnSp>
      <p:sp>
        <p:nvSpPr>
          <p:cNvPr id="17" name="文本框 16"/>
          <p:cNvSpPr txBox="1"/>
          <p:nvPr/>
        </p:nvSpPr>
        <p:spPr>
          <a:xfrm>
            <a:off x="853612" y="1910733"/>
            <a:ext cx="1010329" cy="309255"/>
          </a:xfrm>
          <a:prstGeom prst="rect">
            <a:avLst/>
          </a:prstGeom>
          <a:noFill/>
        </p:spPr>
        <p:txBody>
          <a:bodyPr wrap="none" rtlCol="0">
            <a:spAutoFit/>
          </a:bodyPr>
          <a:lstStyle/>
          <a:p>
            <a:pPr algn="ctr" fontAlgn="auto">
              <a:spcBef>
                <a:spcPts val="0"/>
              </a:spcBef>
              <a:spcAft>
                <a:spcPts val="0"/>
              </a:spcAft>
            </a:pPr>
            <a:r>
              <a:rPr lang="zh-CN" altLang="en-US" sz="1600" dirty="0">
                <a:solidFill>
                  <a:prstClr val="black"/>
                </a:solidFill>
                <a:latin typeface="Times New Roman" panose="02020603050405020304"/>
                <a:ea typeface="微软雅黑" panose="020B0503020204020204" pitchFamily="34" charset="-122"/>
              </a:rPr>
              <a:t>申报获取</a:t>
            </a:r>
          </a:p>
        </p:txBody>
      </p:sp>
      <p:sp>
        <p:nvSpPr>
          <p:cNvPr id="18" name="文本框 17"/>
          <p:cNvSpPr txBox="1"/>
          <p:nvPr/>
        </p:nvSpPr>
        <p:spPr>
          <a:xfrm>
            <a:off x="4734265" y="1910733"/>
            <a:ext cx="1010329" cy="309255"/>
          </a:xfrm>
          <a:prstGeom prst="rect">
            <a:avLst/>
          </a:prstGeom>
          <a:noFill/>
        </p:spPr>
        <p:txBody>
          <a:bodyPr wrap="none" rtlCol="0">
            <a:spAutoFit/>
          </a:bodyPr>
          <a:lstStyle/>
          <a:p>
            <a:pPr algn="ctr" fontAlgn="auto">
              <a:spcBef>
                <a:spcPts val="0"/>
              </a:spcBef>
              <a:spcAft>
                <a:spcPts val="0"/>
              </a:spcAft>
            </a:pPr>
            <a:r>
              <a:rPr lang="zh-CN" altLang="en-US" sz="1600" dirty="0">
                <a:solidFill>
                  <a:prstClr val="black"/>
                </a:solidFill>
                <a:latin typeface="Times New Roman" panose="02020603050405020304"/>
                <a:ea typeface="微软雅黑" panose="020B0503020204020204" pitchFamily="34" charset="-122"/>
              </a:rPr>
              <a:t>申报获取</a:t>
            </a:r>
          </a:p>
        </p:txBody>
      </p:sp>
      <p:sp>
        <p:nvSpPr>
          <p:cNvPr id="19" name="文本框 18"/>
          <p:cNvSpPr txBox="1"/>
          <p:nvPr/>
        </p:nvSpPr>
        <p:spPr>
          <a:xfrm>
            <a:off x="6431116" y="1910733"/>
            <a:ext cx="1010329" cy="309255"/>
          </a:xfrm>
          <a:prstGeom prst="rect">
            <a:avLst/>
          </a:prstGeom>
          <a:noFill/>
        </p:spPr>
        <p:txBody>
          <a:bodyPr wrap="none" rtlCol="0">
            <a:spAutoFit/>
          </a:bodyPr>
          <a:lstStyle/>
          <a:p>
            <a:pPr algn="ctr" fontAlgn="auto">
              <a:spcBef>
                <a:spcPts val="0"/>
              </a:spcBef>
              <a:spcAft>
                <a:spcPts val="0"/>
              </a:spcAft>
            </a:pPr>
            <a:r>
              <a:rPr lang="zh-CN" altLang="en-US" sz="1600" dirty="0">
                <a:solidFill>
                  <a:prstClr val="black"/>
                </a:solidFill>
                <a:latin typeface="Times New Roman" panose="02020603050405020304"/>
                <a:ea typeface="微软雅黑" panose="020B0503020204020204" pitchFamily="34" charset="-122"/>
              </a:rPr>
              <a:t>服务获取</a:t>
            </a:r>
          </a:p>
        </p:txBody>
      </p:sp>
      <p:sp>
        <p:nvSpPr>
          <p:cNvPr id="20" name="文本框 19"/>
          <p:cNvSpPr txBox="1"/>
          <p:nvPr/>
        </p:nvSpPr>
        <p:spPr>
          <a:xfrm>
            <a:off x="10315265" y="1871597"/>
            <a:ext cx="1010329" cy="309255"/>
          </a:xfrm>
          <a:prstGeom prst="rect">
            <a:avLst/>
          </a:prstGeom>
          <a:noFill/>
        </p:spPr>
        <p:txBody>
          <a:bodyPr wrap="none" rtlCol="0">
            <a:spAutoFit/>
          </a:bodyPr>
          <a:lstStyle/>
          <a:p>
            <a:pPr algn="ctr" fontAlgn="auto">
              <a:spcBef>
                <a:spcPts val="0"/>
              </a:spcBef>
              <a:spcAft>
                <a:spcPts val="0"/>
              </a:spcAft>
            </a:pPr>
            <a:r>
              <a:rPr lang="zh-CN" altLang="en-US" sz="1600" dirty="0">
                <a:solidFill>
                  <a:prstClr val="black"/>
                </a:solidFill>
                <a:latin typeface="Times New Roman" panose="02020603050405020304"/>
                <a:ea typeface="微软雅黑" panose="020B0503020204020204" pitchFamily="34" charset="-122"/>
              </a:rPr>
              <a:t>服务获取</a:t>
            </a:r>
          </a:p>
        </p:txBody>
      </p:sp>
      <p:cxnSp>
        <p:nvCxnSpPr>
          <p:cNvPr id="21" name="肘形连接符 20"/>
          <p:cNvCxnSpPr>
            <a:stCxn id="7" idx="1"/>
          </p:cNvCxnSpPr>
          <p:nvPr/>
        </p:nvCxnSpPr>
        <p:spPr>
          <a:xfrm rot="10800000">
            <a:off x="3286108" y="2643899"/>
            <a:ext cx="1181413" cy="1114449"/>
          </a:xfrm>
          <a:prstGeom prst="bentConnector2">
            <a:avLst/>
          </a:prstGeom>
          <a:noFill/>
          <a:ln w="6350" cap="flat" cmpd="sng" algn="ctr">
            <a:solidFill>
              <a:srgbClr val="4472C4">
                <a:lumMod val="60000"/>
                <a:lumOff val="40000"/>
              </a:srgbClr>
            </a:solidFill>
            <a:prstDash val="dash"/>
            <a:miter lim="800000"/>
            <a:headEnd type="triangle"/>
            <a:tailEnd type="none"/>
          </a:ln>
          <a:effectLst/>
        </p:spPr>
      </p:cxnSp>
      <p:cxnSp>
        <p:nvCxnSpPr>
          <p:cNvPr id="22" name="肘形连接符 21"/>
          <p:cNvCxnSpPr>
            <a:stCxn id="7" idx="3"/>
          </p:cNvCxnSpPr>
          <p:nvPr/>
        </p:nvCxnSpPr>
        <p:spPr>
          <a:xfrm flipV="1">
            <a:off x="7735214" y="2643621"/>
            <a:ext cx="1120867" cy="1114726"/>
          </a:xfrm>
          <a:prstGeom prst="bentConnector2">
            <a:avLst/>
          </a:prstGeom>
          <a:noFill/>
          <a:ln w="6350" cap="flat" cmpd="sng" algn="ctr">
            <a:solidFill>
              <a:srgbClr val="4472C4">
                <a:lumMod val="60000"/>
                <a:lumOff val="40000"/>
              </a:srgbClr>
            </a:solidFill>
            <a:prstDash val="dash"/>
            <a:miter lim="800000"/>
            <a:headEnd type="triangle"/>
            <a:tailEnd type="none"/>
          </a:ln>
          <a:effectLst/>
        </p:spPr>
      </p:cxnSp>
      <p:cxnSp>
        <p:nvCxnSpPr>
          <p:cNvPr id="23" name="肘形连接符 22"/>
          <p:cNvCxnSpPr/>
          <p:nvPr/>
        </p:nvCxnSpPr>
        <p:spPr>
          <a:xfrm rot="10800000" flipH="1">
            <a:off x="4467519" y="2057450"/>
            <a:ext cx="266745" cy="1692987"/>
          </a:xfrm>
          <a:prstGeom prst="bentConnector3">
            <a:avLst>
              <a:gd name="adj1" fmla="val -176475"/>
            </a:avLst>
          </a:prstGeom>
          <a:noFill/>
          <a:ln w="6350" cap="flat" cmpd="sng" algn="ctr">
            <a:solidFill>
              <a:srgbClr val="4472C4">
                <a:lumMod val="60000"/>
                <a:lumOff val="40000"/>
              </a:srgbClr>
            </a:solidFill>
            <a:prstDash val="dash"/>
            <a:miter lim="800000"/>
            <a:headEnd type="triangle"/>
            <a:tailEnd type="none"/>
          </a:ln>
          <a:effectLst/>
        </p:spPr>
      </p:cxnSp>
      <p:cxnSp>
        <p:nvCxnSpPr>
          <p:cNvPr id="24" name="肘形连接符 23"/>
          <p:cNvCxnSpPr>
            <a:stCxn id="7" idx="3"/>
            <a:endCxn id="19" idx="3"/>
          </p:cNvCxnSpPr>
          <p:nvPr/>
        </p:nvCxnSpPr>
        <p:spPr>
          <a:xfrm flipH="1" flipV="1">
            <a:off x="7441444" y="2065360"/>
            <a:ext cx="293769" cy="1692987"/>
          </a:xfrm>
          <a:prstGeom prst="bentConnector3">
            <a:avLst>
              <a:gd name="adj1" fmla="val -78197"/>
            </a:avLst>
          </a:prstGeom>
          <a:noFill/>
          <a:ln w="6350" cap="flat" cmpd="sng" algn="ctr">
            <a:solidFill>
              <a:srgbClr val="4472C4">
                <a:lumMod val="60000"/>
                <a:lumOff val="40000"/>
              </a:srgbClr>
            </a:solidFill>
            <a:prstDash val="dash"/>
            <a:miter lim="800000"/>
            <a:headEnd type="triangle"/>
            <a:tailEnd type="none"/>
          </a:ln>
          <a:effectLst/>
        </p:spPr>
      </p:cxnSp>
      <p:sp>
        <p:nvSpPr>
          <p:cNvPr id="25" name="文本框 24"/>
          <p:cNvSpPr txBox="1"/>
          <p:nvPr/>
        </p:nvSpPr>
        <p:spPr>
          <a:xfrm>
            <a:off x="1199826" y="2948073"/>
            <a:ext cx="2276119" cy="658129"/>
          </a:xfrm>
          <a:prstGeom prst="rect">
            <a:avLst/>
          </a:prstGeom>
          <a:noFill/>
        </p:spPr>
        <p:txBody>
          <a:bodyPr wrap="square" rtlCol="0">
            <a:spAutoFit/>
          </a:bodyPr>
          <a:lstStyle/>
          <a:p>
            <a:pPr algn="ctr" fontAlgn="auto">
              <a:lnSpc>
                <a:spcPct val="120000"/>
              </a:lnSpc>
              <a:spcBef>
                <a:spcPts val="0"/>
              </a:spcBef>
              <a:spcAft>
                <a:spcPts val="0"/>
              </a:spcAft>
            </a:pPr>
            <a:r>
              <a:rPr lang="zh-CN" altLang="en-US" sz="1600" dirty="0">
                <a:solidFill>
                  <a:schemeClr val="accent1">
                    <a:lumMod val="75000"/>
                  </a:schemeClr>
                </a:solidFill>
                <a:latin typeface="Times New Roman" panose="02020603050405020304"/>
                <a:ea typeface="微软雅黑" panose="020B0503020204020204" pitchFamily="34" charset="-122"/>
              </a:rPr>
              <a:t>协助申报和后期评审，获取经费分成</a:t>
            </a:r>
          </a:p>
        </p:txBody>
      </p:sp>
      <p:sp>
        <p:nvSpPr>
          <p:cNvPr id="26" name="文本框 25"/>
          <p:cNvSpPr txBox="1"/>
          <p:nvPr/>
        </p:nvSpPr>
        <p:spPr>
          <a:xfrm>
            <a:off x="8865157" y="2948073"/>
            <a:ext cx="2086755" cy="658129"/>
          </a:xfrm>
          <a:prstGeom prst="rect">
            <a:avLst/>
          </a:prstGeom>
          <a:noFill/>
        </p:spPr>
        <p:txBody>
          <a:bodyPr wrap="square" rtlCol="0">
            <a:spAutoFit/>
          </a:bodyPr>
          <a:lstStyle/>
          <a:p>
            <a:pPr algn="ctr" fontAlgn="auto">
              <a:lnSpc>
                <a:spcPct val="120000"/>
              </a:lnSpc>
              <a:spcBef>
                <a:spcPts val="0"/>
              </a:spcBef>
              <a:spcAft>
                <a:spcPts val="0"/>
              </a:spcAft>
            </a:pPr>
            <a:r>
              <a:rPr lang="zh-CN" altLang="en-US" sz="1600" dirty="0">
                <a:solidFill>
                  <a:schemeClr val="accent1">
                    <a:lumMod val="75000"/>
                  </a:schemeClr>
                </a:solidFill>
                <a:latin typeface="Times New Roman" panose="02020603050405020304"/>
                <a:ea typeface="微软雅黑" panose="020B0503020204020204" pitchFamily="34" charset="-122"/>
              </a:rPr>
              <a:t>协助提供项目服务，获取经费分成</a:t>
            </a:r>
          </a:p>
        </p:txBody>
      </p:sp>
      <p:sp>
        <p:nvSpPr>
          <p:cNvPr id="27" name="右箭头 26"/>
          <p:cNvSpPr/>
          <p:nvPr/>
        </p:nvSpPr>
        <p:spPr>
          <a:xfrm rot="16200000">
            <a:off x="5770800" y="3021051"/>
            <a:ext cx="523571" cy="359594"/>
          </a:xfrm>
          <a:prstGeom prst="rightArrow">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28" name="文本框 27"/>
          <p:cNvSpPr txBox="1"/>
          <p:nvPr/>
        </p:nvSpPr>
        <p:spPr>
          <a:xfrm>
            <a:off x="6075344" y="3094125"/>
            <a:ext cx="1826141" cy="338554"/>
          </a:xfrm>
          <a:prstGeom prst="rect">
            <a:avLst/>
          </a:prstGeom>
          <a:noFill/>
        </p:spPr>
        <p:txBody>
          <a:bodyPr wrap="none" rtlCol="0">
            <a:spAutoFit/>
          </a:bodyPr>
          <a:lstStyle/>
          <a:p>
            <a:pPr algn="ctr" fontAlgn="auto">
              <a:spcBef>
                <a:spcPts val="0"/>
              </a:spcBef>
              <a:spcAft>
                <a:spcPts val="0"/>
              </a:spcAft>
            </a:pPr>
            <a:r>
              <a:rPr lang="zh-CN" altLang="en-US" sz="1600" dirty="0">
                <a:solidFill>
                  <a:schemeClr val="accent1">
                    <a:lumMod val="75000"/>
                  </a:schemeClr>
                </a:solidFill>
                <a:latin typeface="Times New Roman" panose="02020603050405020304"/>
                <a:ea typeface="微软雅黑" panose="020B0503020204020204" pitchFamily="34" charset="-122"/>
              </a:rPr>
              <a:t>支撑中心获取经费</a:t>
            </a:r>
          </a:p>
        </p:txBody>
      </p:sp>
      <p:sp>
        <p:nvSpPr>
          <p:cNvPr id="29" name="文本框 28"/>
          <p:cNvSpPr txBox="1"/>
          <p:nvPr/>
        </p:nvSpPr>
        <p:spPr>
          <a:xfrm>
            <a:off x="2424517" y="1996244"/>
            <a:ext cx="1613874" cy="683264"/>
          </a:xfrm>
          <a:prstGeom prst="rect">
            <a:avLst/>
          </a:prstGeom>
          <a:noFill/>
        </p:spPr>
        <p:txBody>
          <a:bodyPr wrap="square" rtlCol="0">
            <a:spAutoFit/>
          </a:bodyPr>
          <a:lstStyle/>
          <a:p>
            <a:pPr algn="ctr" fontAlgn="auto">
              <a:lnSpc>
                <a:spcPct val="120000"/>
              </a:lnSpc>
              <a:spcBef>
                <a:spcPts val="0"/>
              </a:spcBef>
              <a:spcAft>
                <a:spcPts val="0"/>
              </a:spcAft>
            </a:pPr>
            <a:r>
              <a:rPr lang="zh-CN" altLang="en-US" sz="1600" dirty="0">
                <a:solidFill>
                  <a:schemeClr val="accent1">
                    <a:lumMod val="75000"/>
                  </a:schemeClr>
                </a:solidFill>
                <a:latin typeface="Times New Roman" panose="02020603050405020304"/>
                <a:ea typeface="微软雅黑" panose="020B0503020204020204" pitchFamily="34" charset="-122"/>
              </a:rPr>
              <a:t>提供申报服务，</a:t>
            </a:r>
            <a:endParaRPr lang="en-US" altLang="zh-CN" sz="1600" dirty="0">
              <a:solidFill>
                <a:schemeClr val="accent1">
                  <a:lumMod val="75000"/>
                </a:schemeClr>
              </a:solidFill>
              <a:latin typeface="Times New Roman" panose="02020603050405020304"/>
              <a:ea typeface="微软雅黑" panose="020B0503020204020204" pitchFamily="34" charset="-122"/>
            </a:endParaRPr>
          </a:p>
          <a:p>
            <a:pPr algn="ctr" fontAlgn="auto">
              <a:lnSpc>
                <a:spcPct val="120000"/>
              </a:lnSpc>
              <a:spcBef>
                <a:spcPts val="0"/>
              </a:spcBef>
              <a:spcAft>
                <a:spcPts val="0"/>
              </a:spcAft>
            </a:pPr>
            <a:r>
              <a:rPr lang="zh-CN" altLang="en-US" sz="1600" dirty="0">
                <a:solidFill>
                  <a:schemeClr val="accent1">
                    <a:lumMod val="75000"/>
                  </a:schemeClr>
                </a:solidFill>
                <a:latin typeface="Times New Roman" panose="02020603050405020304"/>
                <a:ea typeface="微软雅黑" panose="020B0503020204020204" pitchFamily="34" charset="-122"/>
              </a:rPr>
              <a:t>获取费用</a:t>
            </a:r>
          </a:p>
        </p:txBody>
      </p:sp>
      <p:sp>
        <p:nvSpPr>
          <p:cNvPr id="30" name="文本框 29"/>
          <p:cNvSpPr txBox="1"/>
          <p:nvPr/>
        </p:nvSpPr>
        <p:spPr>
          <a:xfrm>
            <a:off x="7993516" y="2005400"/>
            <a:ext cx="2321748" cy="658129"/>
          </a:xfrm>
          <a:prstGeom prst="rect">
            <a:avLst/>
          </a:prstGeom>
          <a:noFill/>
        </p:spPr>
        <p:txBody>
          <a:bodyPr wrap="square" rtlCol="0">
            <a:spAutoFit/>
          </a:bodyPr>
          <a:lstStyle/>
          <a:p>
            <a:pPr algn="ctr" fontAlgn="auto">
              <a:lnSpc>
                <a:spcPct val="120000"/>
              </a:lnSpc>
              <a:spcBef>
                <a:spcPts val="0"/>
              </a:spcBef>
              <a:spcAft>
                <a:spcPts val="0"/>
              </a:spcAft>
            </a:pPr>
            <a:r>
              <a:rPr lang="zh-CN" altLang="en-US" sz="1600" dirty="0">
                <a:solidFill>
                  <a:schemeClr val="accent1">
                    <a:lumMod val="75000"/>
                  </a:schemeClr>
                </a:solidFill>
                <a:latin typeface="Times New Roman" panose="02020603050405020304"/>
                <a:ea typeface="微软雅黑" panose="020B0503020204020204" pitchFamily="34" charset="-122"/>
              </a:rPr>
              <a:t>协助提供政府咨询服务，获取经费分成</a:t>
            </a:r>
          </a:p>
        </p:txBody>
      </p:sp>
      <p:cxnSp>
        <p:nvCxnSpPr>
          <p:cNvPr id="31" name="直接连接符 30"/>
          <p:cNvCxnSpPr/>
          <p:nvPr/>
        </p:nvCxnSpPr>
        <p:spPr>
          <a:xfrm>
            <a:off x="1358776" y="4445919"/>
            <a:ext cx="9425623" cy="17400"/>
          </a:xfrm>
          <a:prstGeom prst="line">
            <a:avLst/>
          </a:prstGeom>
          <a:noFill/>
          <a:ln w="6350" cap="flat" cmpd="sng" algn="ctr">
            <a:solidFill>
              <a:srgbClr val="5B9BD5"/>
            </a:solidFill>
            <a:prstDash val="solid"/>
            <a:miter lim="800000"/>
          </a:ln>
          <a:effectLst/>
        </p:spPr>
      </p:cxnSp>
      <p:cxnSp>
        <p:nvCxnSpPr>
          <p:cNvPr id="32" name="直接箭头连接符 31"/>
          <p:cNvCxnSpPr>
            <a:stCxn id="49" idx="0"/>
            <a:endCxn id="47" idx="0"/>
          </p:cNvCxnSpPr>
          <p:nvPr/>
        </p:nvCxnSpPr>
        <p:spPr>
          <a:xfrm flipV="1">
            <a:off x="6035675" y="4079875"/>
            <a:ext cx="13335" cy="624840"/>
          </a:xfrm>
          <a:prstGeom prst="straightConnector1">
            <a:avLst/>
          </a:prstGeom>
          <a:noFill/>
          <a:ln w="6350" cap="flat" cmpd="sng" algn="ctr">
            <a:solidFill>
              <a:srgbClr val="4472C4">
                <a:lumMod val="60000"/>
                <a:lumOff val="40000"/>
              </a:srgbClr>
            </a:solidFill>
            <a:prstDash val="solid"/>
            <a:miter lim="800000"/>
            <a:headEnd type="none"/>
            <a:tailEnd type="triangle"/>
          </a:ln>
          <a:effectLst/>
        </p:spPr>
      </p:cxnSp>
      <p:sp>
        <p:nvSpPr>
          <p:cNvPr id="33" name="矩形 32"/>
          <p:cNvSpPr/>
          <p:nvPr/>
        </p:nvSpPr>
        <p:spPr>
          <a:xfrm>
            <a:off x="663747" y="4704887"/>
            <a:ext cx="1241530" cy="572738"/>
          </a:xfrm>
          <a:prstGeom prst="rect">
            <a:avLst/>
          </a:prstGeom>
          <a:solidFill>
            <a:srgbClr val="E6E6E6"/>
          </a:solidFill>
          <a:ln w="12700" cap="flat" cmpd="sng" algn="ctr">
            <a:noFill/>
            <a:prstDash val="solid"/>
            <a:miter lim="800000"/>
          </a:ln>
          <a:effectLst/>
        </p:spPr>
        <p:txBody>
          <a:bodyPr rtlCol="0" anchor="ctr"/>
          <a:lstStyle/>
          <a:p>
            <a:pPr algn="ctr" fontAlgn="auto">
              <a:spcBef>
                <a:spcPts val="0"/>
              </a:spcBef>
              <a:spcAft>
                <a:spcPts val="0"/>
              </a:spcAft>
              <a:defRPr/>
            </a:pPr>
            <a:r>
              <a:rPr lang="zh-CN" altLang="en-US" kern="0" dirty="0">
                <a:solidFill>
                  <a:prstClr val="black"/>
                </a:solidFill>
                <a:latin typeface="微软雅黑" panose="020B0503020204020204" pitchFamily="34" charset="-122"/>
              </a:rPr>
              <a:t>应用场景</a:t>
            </a:r>
            <a:endParaRPr lang="en-US" altLang="zh-CN" kern="0" dirty="0">
              <a:solidFill>
                <a:prstClr val="black"/>
              </a:solidFill>
              <a:latin typeface="微软雅黑" panose="020B0503020204020204" pitchFamily="34" charset="-122"/>
            </a:endParaRPr>
          </a:p>
          <a:p>
            <a:pPr algn="ctr" fontAlgn="auto">
              <a:spcBef>
                <a:spcPts val="0"/>
              </a:spcBef>
              <a:spcAft>
                <a:spcPts val="0"/>
              </a:spcAft>
              <a:defRPr/>
            </a:pPr>
            <a:r>
              <a:rPr lang="zh-CN" altLang="en-US" kern="0" dirty="0">
                <a:solidFill>
                  <a:prstClr val="black"/>
                </a:solidFill>
                <a:latin typeface="微软雅黑" panose="020B0503020204020204" pitchFamily="34" charset="-122"/>
              </a:rPr>
              <a:t>业务</a:t>
            </a:r>
          </a:p>
        </p:txBody>
      </p:sp>
      <p:cxnSp>
        <p:nvCxnSpPr>
          <p:cNvPr id="34" name="直接连接符 33"/>
          <p:cNvCxnSpPr/>
          <p:nvPr/>
        </p:nvCxnSpPr>
        <p:spPr>
          <a:xfrm>
            <a:off x="1358900" y="4433570"/>
            <a:ext cx="3810" cy="273050"/>
          </a:xfrm>
          <a:prstGeom prst="line">
            <a:avLst/>
          </a:prstGeom>
          <a:noFill/>
          <a:ln w="6350" cap="flat" cmpd="sng" algn="ctr">
            <a:solidFill>
              <a:srgbClr val="5B9BD5"/>
            </a:solidFill>
            <a:prstDash val="solid"/>
            <a:miter lim="800000"/>
            <a:headEnd type="triangle"/>
          </a:ln>
          <a:effectLst/>
        </p:spPr>
      </p:cxnSp>
      <p:cxnSp>
        <p:nvCxnSpPr>
          <p:cNvPr id="35" name="直接连接符 34"/>
          <p:cNvCxnSpPr/>
          <p:nvPr/>
        </p:nvCxnSpPr>
        <p:spPr>
          <a:xfrm>
            <a:off x="3502000" y="4433263"/>
            <a:ext cx="0" cy="508642"/>
          </a:xfrm>
          <a:prstGeom prst="line">
            <a:avLst/>
          </a:prstGeom>
          <a:noFill/>
          <a:ln w="6350" cap="flat" cmpd="sng" algn="ctr">
            <a:solidFill>
              <a:srgbClr val="5B9BD5"/>
            </a:solidFill>
            <a:prstDash val="solid"/>
            <a:miter lim="800000"/>
            <a:headEnd type="triangle"/>
          </a:ln>
          <a:effectLst/>
        </p:spPr>
      </p:cxnSp>
      <p:cxnSp>
        <p:nvCxnSpPr>
          <p:cNvPr id="36" name="直接连接符 35"/>
          <p:cNvCxnSpPr/>
          <p:nvPr/>
        </p:nvCxnSpPr>
        <p:spPr>
          <a:xfrm>
            <a:off x="8550043" y="4453268"/>
            <a:ext cx="0" cy="508642"/>
          </a:xfrm>
          <a:prstGeom prst="line">
            <a:avLst/>
          </a:prstGeom>
          <a:noFill/>
          <a:ln w="6350" cap="flat" cmpd="sng" algn="ctr">
            <a:solidFill>
              <a:srgbClr val="5B9BD5"/>
            </a:solidFill>
            <a:prstDash val="solid"/>
            <a:miter lim="800000"/>
            <a:headEnd type="triangle"/>
          </a:ln>
          <a:effectLst/>
        </p:spPr>
      </p:cxnSp>
      <p:cxnSp>
        <p:nvCxnSpPr>
          <p:cNvPr id="37" name="直接连接符 36"/>
          <p:cNvCxnSpPr/>
          <p:nvPr/>
        </p:nvCxnSpPr>
        <p:spPr>
          <a:xfrm>
            <a:off x="10770476" y="4471082"/>
            <a:ext cx="0" cy="508642"/>
          </a:xfrm>
          <a:prstGeom prst="line">
            <a:avLst/>
          </a:prstGeom>
          <a:noFill/>
          <a:ln w="6350" cap="flat" cmpd="sng" algn="ctr">
            <a:solidFill>
              <a:srgbClr val="5B9BD5"/>
            </a:solidFill>
            <a:prstDash val="solid"/>
            <a:miter lim="800000"/>
            <a:headEnd type="triangle"/>
            <a:tailEnd type="none"/>
          </a:ln>
          <a:effectLst/>
        </p:spPr>
      </p:cxnSp>
      <p:sp>
        <p:nvSpPr>
          <p:cNvPr id="38" name="矩形 37"/>
          <p:cNvSpPr/>
          <p:nvPr/>
        </p:nvSpPr>
        <p:spPr>
          <a:xfrm>
            <a:off x="2519406" y="5039256"/>
            <a:ext cx="1913077" cy="1730302"/>
          </a:xfrm>
          <a:prstGeom prst="rect">
            <a:avLst/>
          </a:prstGeom>
          <a:noFill/>
          <a:ln w="12700" cap="flat" cmpd="sng" algn="ctr">
            <a:solidFill>
              <a:srgbClr val="4472C4">
                <a:lumMod val="60000"/>
                <a:lumOff val="4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39" name="矩形 38"/>
          <p:cNvSpPr/>
          <p:nvPr/>
        </p:nvSpPr>
        <p:spPr>
          <a:xfrm>
            <a:off x="4700379" y="5039256"/>
            <a:ext cx="2562519" cy="1730302"/>
          </a:xfrm>
          <a:prstGeom prst="rect">
            <a:avLst/>
          </a:prstGeom>
          <a:noFill/>
          <a:ln w="12700" cap="flat" cmpd="sng" algn="ctr">
            <a:solidFill>
              <a:srgbClr val="4472C4">
                <a:lumMod val="60000"/>
                <a:lumOff val="4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40" name="矩形 39"/>
          <p:cNvSpPr/>
          <p:nvPr/>
        </p:nvSpPr>
        <p:spPr>
          <a:xfrm>
            <a:off x="7606111" y="5014884"/>
            <a:ext cx="1913077" cy="1754673"/>
          </a:xfrm>
          <a:prstGeom prst="rect">
            <a:avLst/>
          </a:prstGeom>
          <a:noFill/>
          <a:ln w="12700" cap="flat" cmpd="sng" algn="ctr">
            <a:solidFill>
              <a:srgbClr val="4472C4">
                <a:lumMod val="60000"/>
                <a:lumOff val="4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41" name="矩形 40"/>
          <p:cNvSpPr/>
          <p:nvPr/>
        </p:nvSpPr>
        <p:spPr>
          <a:xfrm>
            <a:off x="9802147" y="4989771"/>
            <a:ext cx="1913077" cy="1779785"/>
          </a:xfrm>
          <a:prstGeom prst="rect">
            <a:avLst/>
          </a:prstGeom>
          <a:noFill/>
          <a:ln w="12700" cap="flat" cmpd="sng" algn="ctr">
            <a:solidFill>
              <a:srgbClr val="4472C4">
                <a:lumMod val="60000"/>
                <a:lumOff val="4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a:ea typeface="微软雅黑" panose="020B0503020204020204" pitchFamily="34" charset="-122"/>
              <a:cs typeface="+mn-cs"/>
            </a:endParaRPr>
          </a:p>
        </p:txBody>
      </p:sp>
      <p:sp>
        <p:nvSpPr>
          <p:cNvPr id="42" name="文本框 41"/>
          <p:cNvSpPr txBox="1"/>
          <p:nvPr/>
        </p:nvSpPr>
        <p:spPr>
          <a:xfrm>
            <a:off x="343748" y="5280822"/>
            <a:ext cx="1916982" cy="1433818"/>
          </a:xfrm>
          <a:prstGeom prst="rect">
            <a:avLst/>
          </a:prstGeom>
          <a:noFill/>
        </p:spPr>
        <p:txBody>
          <a:bodyPr wrap="square" rtlCol="0">
            <a:spAutoFit/>
          </a:bodyPr>
          <a:lstStyle/>
          <a:p>
            <a:pPr marL="179705" indent="-179705" fontAlgn="auto">
              <a:lnSpc>
                <a:spcPct val="120000"/>
              </a:lnSpc>
              <a:spcBef>
                <a:spcPts val="0"/>
              </a:spcBef>
              <a:spcAft>
                <a:spcPts val="0"/>
              </a:spcAft>
              <a:buFont typeface="Times New Roman" panose="02020603050405020304" pitchFamily="18" charset="0"/>
              <a:buChar char="−"/>
            </a:pPr>
            <a:r>
              <a:rPr lang="zh-CN" altLang="en-US" sz="1600" dirty="0">
                <a:solidFill>
                  <a:prstClr val="black"/>
                </a:solidFill>
                <a:latin typeface="微软雅黑" panose="020B0503020204020204" pitchFamily="34" charset="-122"/>
                <a:ea typeface="微软雅黑" panose="020B0503020204020204" pitchFamily="34" charset="-122"/>
              </a:rPr>
              <a:t>政务和社会治理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179705" indent="-179705" fontAlgn="auto">
              <a:lnSpc>
                <a:spcPct val="120000"/>
              </a:lnSpc>
              <a:spcBef>
                <a:spcPts val="0"/>
              </a:spcBef>
              <a:spcAft>
                <a:spcPts val="0"/>
              </a:spcAft>
              <a:buFont typeface="Times New Roman" panose="02020603050405020304" pitchFamily="18" charset="0"/>
              <a:buChar char="−"/>
            </a:pPr>
            <a:r>
              <a:rPr lang="zh-CN" altLang="en-US" sz="1600" dirty="0">
                <a:solidFill>
                  <a:prstClr val="black"/>
                </a:solidFill>
                <a:latin typeface="微软雅黑" panose="020B0503020204020204" pitchFamily="34" charset="-122"/>
                <a:ea typeface="微软雅黑" panose="020B0503020204020204" pitchFamily="34" charset="-122"/>
              </a:rPr>
              <a:t>城市建设与管理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179705" indent="-179705" fontAlgn="auto">
              <a:lnSpc>
                <a:spcPct val="120000"/>
              </a:lnSpc>
              <a:spcBef>
                <a:spcPts val="0"/>
              </a:spcBef>
              <a:spcAft>
                <a:spcPts val="0"/>
              </a:spcAft>
              <a:buFont typeface="Times New Roman" panose="02020603050405020304" pitchFamily="18" charset="0"/>
              <a:buChar char="−"/>
            </a:pPr>
            <a:r>
              <a:rPr lang="zh-CN" altLang="en-US" sz="1600" dirty="0">
                <a:solidFill>
                  <a:prstClr val="black"/>
                </a:solidFill>
                <a:latin typeface="微软雅黑" panose="020B0503020204020204" pitchFamily="34" charset="-122"/>
                <a:ea typeface="微软雅黑" panose="020B0503020204020204" pitchFamily="34" charset="-122"/>
              </a:rPr>
              <a:t>企业数字化与信息安全</a:t>
            </a:r>
            <a:endParaRPr lang="en-US" altLang="zh-CN" sz="1600" dirty="0">
              <a:solidFill>
                <a:prstClr val="black"/>
              </a:solidFill>
              <a:latin typeface="微软雅黑" panose="020B0503020204020204" pitchFamily="34" charset="-122"/>
              <a:ea typeface="微软雅黑" panose="020B0503020204020204" pitchFamily="34" charset="-122"/>
            </a:endParaRPr>
          </a:p>
          <a:p>
            <a:pPr marL="179705" indent="-179705" fontAlgn="auto">
              <a:lnSpc>
                <a:spcPct val="120000"/>
              </a:lnSpc>
              <a:spcBef>
                <a:spcPts val="0"/>
              </a:spcBef>
              <a:spcAft>
                <a:spcPts val="0"/>
              </a:spcAft>
              <a:buFont typeface="Times New Roman" panose="02020603050405020304" pitchFamily="18" charset="0"/>
              <a:buChar char="−"/>
            </a:pPr>
            <a:r>
              <a:rPr lang="en-US" altLang="zh-CN" sz="1600" dirty="0">
                <a:solidFill>
                  <a:prstClr val="black"/>
                </a:solidFill>
                <a:latin typeface="微软雅黑" panose="020B0503020204020204" pitchFamily="34" charset="-122"/>
                <a:ea typeface="微软雅黑" panose="020B0503020204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2586856" y="5265832"/>
            <a:ext cx="1916982" cy="1433818"/>
          </a:xfrm>
          <a:prstGeom prst="rect">
            <a:avLst/>
          </a:prstGeom>
          <a:noFill/>
        </p:spPr>
        <p:txBody>
          <a:bodyPr wrap="square" rtlCol="0">
            <a:spAutoFit/>
          </a:bodyPr>
          <a:lstStyle/>
          <a:p>
            <a:pPr marL="179705" indent="-179705" fontAlgn="auto">
              <a:lnSpc>
                <a:spcPct val="120000"/>
              </a:lnSpc>
              <a:spcBef>
                <a:spcPts val="0"/>
              </a:spcBef>
              <a:spcAft>
                <a:spcPts val="0"/>
              </a:spcAft>
              <a:buFont typeface="Times New Roman" panose="02020603050405020304" pitchFamily="18" charset="0"/>
              <a:buChar char="−"/>
            </a:pPr>
            <a:r>
              <a:rPr lang="zh-CN" altLang="en-US" sz="1600" dirty="0">
                <a:solidFill>
                  <a:prstClr val="black"/>
                </a:solidFill>
                <a:latin typeface="微软雅黑" panose="020B0503020204020204" pitchFamily="34" charset="-122"/>
                <a:ea typeface="微软雅黑" panose="020B0503020204020204" pitchFamily="34" charset="-122"/>
              </a:rPr>
              <a:t>参投优质企业与项目</a:t>
            </a:r>
            <a:endParaRPr lang="en-US" altLang="zh-CN" sz="1600" dirty="0">
              <a:solidFill>
                <a:prstClr val="black"/>
              </a:solidFill>
              <a:latin typeface="微软雅黑" panose="020B0503020204020204" pitchFamily="34" charset="-122"/>
              <a:ea typeface="微软雅黑" panose="020B0503020204020204" pitchFamily="34" charset="-122"/>
            </a:endParaRPr>
          </a:p>
          <a:p>
            <a:pPr marL="179705" indent="-179705" fontAlgn="auto">
              <a:lnSpc>
                <a:spcPct val="120000"/>
              </a:lnSpc>
              <a:spcBef>
                <a:spcPts val="0"/>
              </a:spcBef>
              <a:spcAft>
                <a:spcPts val="0"/>
              </a:spcAft>
              <a:buFont typeface="Times New Roman" panose="02020603050405020304" pitchFamily="18" charset="0"/>
              <a:buChar char="−"/>
            </a:pPr>
            <a:r>
              <a:rPr lang="zh-CN" altLang="en-US" sz="1600" dirty="0">
                <a:solidFill>
                  <a:prstClr val="black"/>
                </a:solidFill>
                <a:latin typeface="微软雅黑" panose="020B0503020204020204" pitchFamily="34" charset="-122"/>
                <a:ea typeface="微软雅黑" panose="020B0503020204020204" pitchFamily="34" charset="-122"/>
              </a:rPr>
              <a:t>收并购优质企业与项目</a:t>
            </a:r>
            <a:endParaRPr lang="en-US" altLang="zh-CN" sz="1600" dirty="0">
              <a:solidFill>
                <a:prstClr val="black"/>
              </a:solidFill>
              <a:latin typeface="微软雅黑" panose="020B0503020204020204" pitchFamily="34" charset="-122"/>
              <a:ea typeface="微软雅黑" panose="020B0503020204020204" pitchFamily="34" charset="-122"/>
            </a:endParaRPr>
          </a:p>
          <a:p>
            <a:pPr marL="179705" indent="-179705" fontAlgn="auto">
              <a:lnSpc>
                <a:spcPct val="120000"/>
              </a:lnSpc>
              <a:spcBef>
                <a:spcPts val="0"/>
              </a:spcBef>
              <a:spcAft>
                <a:spcPts val="0"/>
              </a:spcAft>
              <a:buFont typeface="Times New Roman" panose="02020603050405020304" pitchFamily="18" charset="0"/>
              <a:buChar char="−"/>
            </a:pPr>
            <a:r>
              <a:rPr lang="en-US" altLang="zh-CN" sz="1600" dirty="0">
                <a:solidFill>
                  <a:prstClr val="black"/>
                </a:solidFill>
                <a:latin typeface="微软雅黑" panose="020B0503020204020204" pitchFamily="34" charset="-122"/>
                <a:ea typeface="微软雅黑" panose="020B0503020204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4744785" y="5265832"/>
            <a:ext cx="2465479" cy="1433818"/>
          </a:xfrm>
          <a:prstGeom prst="rect">
            <a:avLst/>
          </a:prstGeom>
          <a:noFill/>
        </p:spPr>
        <p:txBody>
          <a:bodyPr wrap="square" rtlCol="0">
            <a:spAutoFit/>
          </a:bodyPr>
          <a:lstStyle/>
          <a:p>
            <a:pPr marL="179705" indent="-179705" fontAlgn="auto">
              <a:lnSpc>
                <a:spcPct val="120000"/>
              </a:lnSpc>
              <a:spcBef>
                <a:spcPts val="0"/>
              </a:spcBef>
              <a:spcAft>
                <a:spcPts val="0"/>
              </a:spcAft>
              <a:buFont typeface="Times New Roman" panose="02020603050405020304" pitchFamily="18" charset="0"/>
              <a:buChar char="−"/>
            </a:pPr>
            <a:r>
              <a:rPr lang="zh-CN" altLang="en-US" sz="1600" dirty="0">
                <a:solidFill>
                  <a:prstClr val="black"/>
                </a:solidFill>
                <a:latin typeface="微软雅黑" panose="020B0503020204020204" pitchFamily="34" charset="-122"/>
                <a:ea typeface="微软雅黑" panose="020B0503020204020204" pitchFamily="34" charset="-122"/>
              </a:rPr>
              <a:t>核心技术</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行业共性技术联合</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定向</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委托开发</a:t>
            </a:r>
            <a:endParaRPr lang="en-US" altLang="zh-CN" sz="1600" dirty="0">
              <a:solidFill>
                <a:prstClr val="black"/>
              </a:solidFill>
              <a:latin typeface="微软雅黑" panose="020B0503020204020204" pitchFamily="34" charset="-122"/>
              <a:ea typeface="微软雅黑" panose="020B0503020204020204" pitchFamily="34" charset="-122"/>
            </a:endParaRPr>
          </a:p>
          <a:p>
            <a:pPr marL="179705" indent="-179705" fontAlgn="auto">
              <a:lnSpc>
                <a:spcPct val="120000"/>
              </a:lnSpc>
              <a:spcBef>
                <a:spcPts val="0"/>
              </a:spcBef>
              <a:spcAft>
                <a:spcPts val="0"/>
              </a:spcAft>
              <a:buFont typeface="Times New Roman" panose="02020603050405020304" pitchFamily="18" charset="0"/>
              <a:buChar char="−"/>
            </a:pPr>
            <a:r>
              <a:rPr lang="zh-CN" altLang="en-US" sz="1600" dirty="0">
                <a:solidFill>
                  <a:prstClr val="black"/>
                </a:solidFill>
                <a:latin typeface="微软雅黑" panose="020B0503020204020204" pitchFamily="34" charset="-122"/>
                <a:ea typeface="微软雅黑" panose="020B0503020204020204" pitchFamily="34" charset="-122"/>
              </a:rPr>
              <a:t>公共技术与专业技术平台服务</a:t>
            </a:r>
            <a:endParaRPr lang="en-US" altLang="zh-CN" sz="1600" dirty="0">
              <a:solidFill>
                <a:prstClr val="black"/>
              </a:solidFill>
              <a:latin typeface="微软雅黑" panose="020B0503020204020204" pitchFamily="34" charset="-122"/>
              <a:ea typeface="微软雅黑" panose="020B0503020204020204" pitchFamily="34" charset="-122"/>
            </a:endParaRPr>
          </a:p>
          <a:p>
            <a:pPr marL="179705" indent="-179705" fontAlgn="auto">
              <a:lnSpc>
                <a:spcPct val="120000"/>
              </a:lnSpc>
              <a:spcBef>
                <a:spcPts val="0"/>
              </a:spcBef>
              <a:spcAft>
                <a:spcPts val="0"/>
              </a:spcAft>
              <a:buFont typeface="Times New Roman" panose="02020603050405020304" pitchFamily="18" charset="0"/>
              <a:buChar char="−"/>
            </a:pPr>
            <a:r>
              <a:rPr lang="en-US" altLang="zh-CN" sz="1600" dirty="0">
                <a:solidFill>
                  <a:prstClr val="black"/>
                </a:solidFill>
                <a:latin typeface="微软雅黑" panose="020B0503020204020204" pitchFamily="34" charset="-122"/>
                <a:ea typeface="微软雅黑" panose="020B0503020204020204" pitchFamily="34" charset="-122"/>
              </a:rPr>
              <a:t>……</a:t>
            </a:r>
          </a:p>
        </p:txBody>
      </p:sp>
      <p:sp>
        <p:nvSpPr>
          <p:cNvPr id="45" name="文本框 44"/>
          <p:cNvSpPr txBox="1"/>
          <p:nvPr/>
        </p:nvSpPr>
        <p:spPr>
          <a:xfrm>
            <a:off x="7658525" y="5262297"/>
            <a:ext cx="1913077" cy="1433818"/>
          </a:xfrm>
          <a:prstGeom prst="rect">
            <a:avLst/>
          </a:prstGeom>
          <a:noFill/>
        </p:spPr>
        <p:txBody>
          <a:bodyPr wrap="square" rtlCol="0">
            <a:spAutoFit/>
          </a:bodyPr>
          <a:lstStyle/>
          <a:p>
            <a:pPr marL="179705" indent="-179705" fontAlgn="auto">
              <a:lnSpc>
                <a:spcPct val="120000"/>
              </a:lnSpc>
              <a:spcBef>
                <a:spcPts val="0"/>
              </a:spcBef>
              <a:spcAft>
                <a:spcPts val="0"/>
              </a:spcAft>
              <a:buFont typeface="Times New Roman" panose="02020603050405020304" pitchFamily="18" charset="0"/>
              <a:buChar char="−"/>
            </a:pPr>
            <a:r>
              <a:rPr lang="zh-CN" altLang="en-US" sz="1600" dirty="0">
                <a:solidFill>
                  <a:prstClr val="black"/>
                </a:solidFill>
                <a:latin typeface="微软雅黑" panose="020B0503020204020204" pitchFamily="34" charset="-122"/>
                <a:ea typeface="微软雅黑" panose="020B0503020204020204" pitchFamily="34" charset="-122"/>
              </a:rPr>
              <a:t>政府产业专项基金受托管理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179705" indent="-179705" fontAlgn="auto">
              <a:lnSpc>
                <a:spcPct val="120000"/>
              </a:lnSpc>
              <a:spcBef>
                <a:spcPts val="0"/>
              </a:spcBef>
              <a:spcAft>
                <a:spcPts val="0"/>
              </a:spcAft>
              <a:buFont typeface="Times New Roman" panose="02020603050405020304" pitchFamily="18" charset="0"/>
              <a:buChar char="−"/>
            </a:pPr>
            <a:r>
              <a:rPr lang="zh-CN" altLang="en-US" sz="1600" dirty="0">
                <a:solidFill>
                  <a:prstClr val="black"/>
                </a:solidFill>
                <a:latin typeface="微软雅黑" panose="020B0503020204020204" pitchFamily="34" charset="-122"/>
                <a:ea typeface="微软雅黑" panose="020B0503020204020204" pitchFamily="34" charset="-122"/>
              </a:rPr>
              <a:t>参与组建基金受托管理</a:t>
            </a:r>
            <a:endParaRPr lang="en-US" altLang="zh-CN" sz="1600" dirty="0">
              <a:solidFill>
                <a:prstClr val="black"/>
              </a:solidFill>
              <a:latin typeface="微软雅黑" panose="020B0503020204020204" pitchFamily="34" charset="-122"/>
              <a:ea typeface="微软雅黑" panose="020B0503020204020204" pitchFamily="34" charset="-122"/>
            </a:endParaRPr>
          </a:p>
          <a:p>
            <a:pPr marL="179705" indent="-179705" fontAlgn="auto">
              <a:lnSpc>
                <a:spcPct val="120000"/>
              </a:lnSpc>
              <a:spcBef>
                <a:spcPts val="0"/>
              </a:spcBef>
              <a:spcAft>
                <a:spcPts val="0"/>
              </a:spcAft>
              <a:buFont typeface="Times New Roman" panose="02020603050405020304" pitchFamily="18" charset="0"/>
              <a:buChar char="−"/>
            </a:pPr>
            <a:r>
              <a:rPr lang="en-US" altLang="zh-CN" sz="1600" dirty="0">
                <a:solidFill>
                  <a:prstClr val="black"/>
                </a:solidFill>
                <a:latin typeface="微软雅黑" panose="020B0503020204020204" pitchFamily="34" charset="-122"/>
                <a:ea typeface="微软雅黑" panose="020B0503020204020204" pitchFamily="34" charset="-122"/>
              </a:rPr>
              <a:t>……</a:t>
            </a:r>
          </a:p>
        </p:txBody>
      </p:sp>
      <p:sp>
        <p:nvSpPr>
          <p:cNvPr id="46" name="文本框 45"/>
          <p:cNvSpPr txBox="1"/>
          <p:nvPr/>
        </p:nvSpPr>
        <p:spPr>
          <a:xfrm>
            <a:off x="9822455" y="5313358"/>
            <a:ext cx="1913077" cy="1163924"/>
          </a:xfrm>
          <a:prstGeom prst="rect">
            <a:avLst/>
          </a:prstGeom>
          <a:noFill/>
        </p:spPr>
        <p:txBody>
          <a:bodyPr wrap="square" rtlCol="0">
            <a:spAutoFit/>
          </a:bodyPr>
          <a:lstStyle/>
          <a:p>
            <a:pPr marL="179705" indent="-179705" fontAlgn="auto">
              <a:lnSpc>
                <a:spcPct val="120000"/>
              </a:lnSpc>
              <a:spcBef>
                <a:spcPts val="0"/>
              </a:spcBef>
              <a:spcAft>
                <a:spcPts val="0"/>
              </a:spcAft>
              <a:buFont typeface="Times New Roman" panose="02020603050405020304" pitchFamily="18" charset="0"/>
              <a:buChar char="−"/>
            </a:pPr>
            <a:r>
              <a:rPr lang="zh-CN" altLang="en-US" sz="1600" dirty="0">
                <a:solidFill>
                  <a:prstClr val="black"/>
                </a:solidFill>
                <a:latin typeface="微软雅黑" panose="020B0503020204020204" pitchFamily="34" charset="-122"/>
                <a:ea typeface="微软雅黑" panose="020B0503020204020204" pitchFamily="34" charset="-122"/>
              </a:rPr>
              <a:t>园区</a:t>
            </a:r>
            <a:r>
              <a:rPr lang="en-US" altLang="zh-CN" sz="1600" dirty="0">
                <a:solidFill>
                  <a:prstClr val="black"/>
                </a:solidFill>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平台运营管理补贴</a:t>
            </a:r>
            <a:endParaRPr lang="en-US" altLang="zh-CN" sz="1600" dirty="0">
              <a:solidFill>
                <a:prstClr val="black"/>
              </a:solidFill>
              <a:latin typeface="微软雅黑" panose="020B0503020204020204" pitchFamily="34" charset="-122"/>
              <a:ea typeface="微软雅黑" panose="020B0503020204020204" pitchFamily="34" charset="-122"/>
            </a:endParaRPr>
          </a:p>
          <a:p>
            <a:pPr marL="179705" indent="-179705" fontAlgn="auto">
              <a:lnSpc>
                <a:spcPct val="120000"/>
              </a:lnSpc>
              <a:spcBef>
                <a:spcPts val="0"/>
              </a:spcBef>
              <a:spcAft>
                <a:spcPts val="0"/>
              </a:spcAft>
              <a:buFont typeface="Times New Roman" panose="02020603050405020304" pitchFamily="18" charset="0"/>
              <a:buChar char="−"/>
            </a:pPr>
            <a:r>
              <a:rPr lang="zh-CN" altLang="en-US" sz="1600" dirty="0">
                <a:solidFill>
                  <a:prstClr val="black"/>
                </a:solidFill>
                <a:latin typeface="微软雅黑" panose="020B0503020204020204" pitchFamily="34" charset="-122"/>
                <a:ea typeface="微软雅黑" panose="020B0503020204020204" pitchFamily="34" charset="-122"/>
              </a:rPr>
              <a:t>招商奖励</a:t>
            </a:r>
            <a:endParaRPr lang="en-US" altLang="zh-CN" sz="1600" dirty="0">
              <a:solidFill>
                <a:prstClr val="black"/>
              </a:solidFill>
              <a:latin typeface="微软雅黑" panose="020B0503020204020204" pitchFamily="34" charset="-122"/>
              <a:ea typeface="微软雅黑" panose="020B0503020204020204" pitchFamily="34" charset="-122"/>
            </a:endParaRPr>
          </a:p>
          <a:p>
            <a:pPr marL="179705" indent="-179705" fontAlgn="auto">
              <a:lnSpc>
                <a:spcPct val="120000"/>
              </a:lnSpc>
              <a:spcBef>
                <a:spcPts val="0"/>
              </a:spcBef>
              <a:spcAft>
                <a:spcPts val="0"/>
              </a:spcAft>
              <a:buFont typeface="Times New Roman" panose="02020603050405020304" pitchFamily="18" charset="0"/>
              <a:buChar char="−"/>
            </a:pPr>
            <a:r>
              <a:rPr lang="en-US" altLang="zh-CN" sz="1600" dirty="0">
                <a:solidFill>
                  <a:prstClr val="black"/>
                </a:solidFill>
                <a:latin typeface="微软雅黑" panose="020B0503020204020204" pitchFamily="34" charset="-122"/>
                <a:ea typeface="微软雅黑" panose="020B0503020204020204" pitchFamily="34" charset="-122"/>
              </a:rPr>
              <a:t>……</a:t>
            </a:r>
          </a:p>
        </p:txBody>
      </p:sp>
      <p:sp>
        <p:nvSpPr>
          <p:cNvPr id="47" name="文本框 46"/>
          <p:cNvSpPr txBox="1"/>
          <p:nvPr/>
        </p:nvSpPr>
        <p:spPr>
          <a:xfrm>
            <a:off x="4211340" y="4079700"/>
            <a:ext cx="3674755" cy="362663"/>
          </a:xfrm>
          <a:prstGeom prst="rect">
            <a:avLst/>
          </a:prstGeom>
          <a:noFill/>
        </p:spPr>
        <p:txBody>
          <a:bodyPr wrap="square" rtlCol="0">
            <a:spAutoFit/>
          </a:bodyPr>
          <a:lstStyle/>
          <a:p>
            <a:pPr algn="ctr" fontAlgn="auto">
              <a:lnSpc>
                <a:spcPct val="120000"/>
              </a:lnSpc>
              <a:spcBef>
                <a:spcPts val="0"/>
              </a:spcBef>
              <a:spcAft>
                <a:spcPts val="0"/>
              </a:spcAft>
            </a:pPr>
            <a:r>
              <a:rPr lang="zh-CN" altLang="en-US" sz="1600" dirty="0">
                <a:solidFill>
                  <a:schemeClr val="accent1">
                    <a:lumMod val="75000"/>
                  </a:schemeClr>
                </a:solidFill>
                <a:latin typeface="Times New Roman" panose="02020603050405020304"/>
                <a:ea typeface="微软雅黑" panose="020B0503020204020204" pitchFamily="34" charset="-122"/>
              </a:rPr>
              <a:t>开展下述业务，获取服务收益</a:t>
            </a:r>
          </a:p>
        </p:txBody>
      </p:sp>
      <p:sp>
        <p:nvSpPr>
          <p:cNvPr id="48" name="矩形 47"/>
          <p:cNvSpPr/>
          <p:nvPr/>
        </p:nvSpPr>
        <p:spPr>
          <a:xfrm>
            <a:off x="2874012" y="4704887"/>
            <a:ext cx="1255976" cy="572737"/>
          </a:xfrm>
          <a:prstGeom prst="rect">
            <a:avLst/>
          </a:prstGeom>
          <a:solidFill>
            <a:srgbClr val="E6E6E6"/>
          </a:solidFill>
          <a:ln w="12700" cap="flat" cmpd="sng" algn="ctr">
            <a:noFill/>
            <a:prstDash val="solid"/>
            <a:miter lim="800000"/>
          </a:ln>
          <a:effectLst/>
        </p:spPr>
        <p:txBody>
          <a:bodyPr rtlCol="0" anchor="ctr"/>
          <a:lstStyle/>
          <a:p>
            <a:pPr algn="ctr" fontAlgn="auto">
              <a:spcBef>
                <a:spcPts val="0"/>
              </a:spcBef>
              <a:spcAft>
                <a:spcPts val="0"/>
              </a:spcAft>
              <a:defRPr/>
            </a:pPr>
            <a:r>
              <a:rPr lang="zh-CN" altLang="en-US" kern="0" dirty="0">
                <a:solidFill>
                  <a:prstClr val="black"/>
                </a:solidFill>
                <a:latin typeface="微软雅黑" panose="020B0503020204020204" pitchFamily="34" charset="-122"/>
              </a:rPr>
              <a:t>股权投资业务</a:t>
            </a:r>
          </a:p>
        </p:txBody>
      </p:sp>
      <p:sp>
        <p:nvSpPr>
          <p:cNvPr id="49" name="矩形 48"/>
          <p:cNvSpPr/>
          <p:nvPr/>
        </p:nvSpPr>
        <p:spPr>
          <a:xfrm>
            <a:off x="5094446" y="4704887"/>
            <a:ext cx="1882882" cy="572737"/>
          </a:xfrm>
          <a:prstGeom prst="rect">
            <a:avLst/>
          </a:prstGeom>
          <a:solidFill>
            <a:srgbClr val="E6E6E6"/>
          </a:solidFill>
          <a:ln w="12700" cap="flat" cmpd="sng" algn="ctr">
            <a:noFill/>
            <a:prstDash val="solid"/>
            <a:miter lim="800000"/>
          </a:ln>
          <a:effectLst/>
        </p:spPr>
        <p:txBody>
          <a:bodyPr rtlCol="0" anchor="ctr"/>
          <a:lstStyle/>
          <a:p>
            <a:pPr algn="ctr" fontAlgn="auto">
              <a:spcBef>
                <a:spcPts val="0"/>
              </a:spcBef>
              <a:spcAft>
                <a:spcPts val="0"/>
              </a:spcAft>
              <a:defRPr/>
            </a:pPr>
            <a:r>
              <a:rPr lang="zh-CN" altLang="en-US" kern="0" dirty="0">
                <a:solidFill>
                  <a:prstClr val="black"/>
                </a:solidFill>
                <a:latin typeface="微软雅黑" panose="020B0503020204020204" pitchFamily="34" charset="-122"/>
              </a:rPr>
              <a:t>技术平台输出业务</a:t>
            </a:r>
          </a:p>
        </p:txBody>
      </p:sp>
      <p:sp>
        <p:nvSpPr>
          <p:cNvPr id="50" name="矩形 49"/>
          <p:cNvSpPr/>
          <p:nvPr/>
        </p:nvSpPr>
        <p:spPr>
          <a:xfrm>
            <a:off x="7941787" y="4704887"/>
            <a:ext cx="1255976" cy="572737"/>
          </a:xfrm>
          <a:prstGeom prst="rect">
            <a:avLst/>
          </a:prstGeom>
          <a:solidFill>
            <a:srgbClr val="E6E6E6"/>
          </a:solidFill>
          <a:ln w="12700" cap="flat" cmpd="sng" algn="ctr">
            <a:noFill/>
            <a:prstDash val="solid"/>
            <a:miter lim="800000"/>
          </a:ln>
          <a:effectLst/>
        </p:spPr>
        <p:txBody>
          <a:bodyPr rtlCol="0" anchor="ctr"/>
          <a:lstStyle/>
          <a:p>
            <a:pPr algn="ctr" fontAlgn="auto">
              <a:spcBef>
                <a:spcPts val="0"/>
              </a:spcBef>
              <a:spcAft>
                <a:spcPts val="0"/>
              </a:spcAft>
              <a:defRPr/>
            </a:pPr>
            <a:r>
              <a:rPr lang="zh-CN" altLang="en-US" kern="0" dirty="0">
                <a:solidFill>
                  <a:prstClr val="black"/>
                </a:solidFill>
                <a:latin typeface="微软雅黑" panose="020B0503020204020204" pitchFamily="34" charset="-122"/>
              </a:rPr>
              <a:t>基金受托业务</a:t>
            </a:r>
          </a:p>
        </p:txBody>
      </p:sp>
      <p:sp>
        <p:nvSpPr>
          <p:cNvPr id="51" name="矩形 50"/>
          <p:cNvSpPr/>
          <p:nvPr/>
        </p:nvSpPr>
        <p:spPr>
          <a:xfrm>
            <a:off x="10162221" y="4708477"/>
            <a:ext cx="1255976" cy="569148"/>
          </a:xfrm>
          <a:prstGeom prst="rect">
            <a:avLst/>
          </a:prstGeom>
          <a:solidFill>
            <a:srgbClr val="E6E6E6"/>
          </a:solidFill>
          <a:ln w="12700" cap="flat" cmpd="sng" algn="ctr">
            <a:noFill/>
            <a:prstDash val="solid"/>
            <a:miter lim="800000"/>
          </a:ln>
          <a:effectLst/>
        </p:spPr>
        <p:txBody>
          <a:bodyPr rtlCol="0" anchor="ctr"/>
          <a:lstStyle/>
          <a:p>
            <a:pPr algn="ctr" fontAlgn="auto">
              <a:spcBef>
                <a:spcPts val="0"/>
              </a:spcBef>
              <a:spcAft>
                <a:spcPts val="0"/>
              </a:spcAft>
              <a:defRPr/>
            </a:pPr>
            <a:r>
              <a:rPr lang="zh-CN" altLang="en-US" kern="0" dirty="0">
                <a:solidFill>
                  <a:prstClr val="black"/>
                </a:solidFill>
                <a:latin typeface="微软雅黑" panose="020B0503020204020204" pitchFamily="34" charset="-122"/>
              </a:rPr>
              <a:t>其他服务业务</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algn="ctr" fontAlgn="auto">
              <a:spcBef>
                <a:spcPts val="0"/>
              </a:spcBef>
              <a:spcAft>
                <a:spcPts val="0"/>
              </a:spcAft>
              <a:defRPr/>
            </a:pPr>
            <a:endParaRPr lang="zh-CN" altLang="en-US" kern="0">
              <a:solidFill>
                <a:prstClr val="white"/>
              </a:solidFill>
              <a:latin typeface="Arial" panose="020B0604020202020204"/>
              <a:ea typeface="微软雅黑" panose="020B0503020204020204" pitchFamily="34" charset="-122"/>
            </a:endParaRPr>
          </a:p>
        </p:txBody>
      </p:sp>
      <p:sp>
        <p:nvSpPr>
          <p:cNvPr id="4098" name="TextBox 12"/>
          <p:cNvSpPr txBox="1"/>
          <p:nvPr>
            <p:custDataLst>
              <p:tags r:id="rId2"/>
            </p:custDataLst>
          </p:nvPr>
        </p:nvSpPr>
        <p:spPr>
          <a:xfrm>
            <a:off x="262890" y="-27281"/>
            <a:ext cx="11760788" cy="954107"/>
          </a:xfrm>
          <a:prstGeom prst="rect">
            <a:avLst/>
          </a:prstGeom>
          <a:noFill/>
          <a:ln w="9525">
            <a:noFill/>
          </a:ln>
        </p:spPr>
        <p:txBody>
          <a:bodyPr wrap="square">
            <a:spAutoFit/>
          </a:bodyPr>
          <a:lstStyle/>
          <a:p>
            <a:r>
              <a:rPr lang="zh-CN" altLang="en-US" sz="2800" b="1" dirty="0">
                <a:solidFill>
                  <a:srgbClr val="FFFF00"/>
                </a:solidFill>
                <a:latin typeface="微软雅黑" panose="020B0503020204020204" pitchFamily="34" charset="-122"/>
              </a:rPr>
              <a:t>财务测算</a:t>
            </a:r>
            <a:r>
              <a:rPr lang="zh-CN" altLang="en-US" sz="2800" b="1" dirty="0">
                <a:solidFill>
                  <a:schemeClr val="bg1"/>
                </a:solidFill>
                <a:latin typeface="微软雅黑" panose="020B0503020204020204" pitchFamily="34" charset="-122"/>
                <a:ea typeface="微软雅黑" panose="020B0503020204020204" pitchFamily="34" charset="-122"/>
              </a:rPr>
              <a:t>：从投入和产出角度对元宇宙产业研究院未来三年的运营</a:t>
            </a:r>
            <a:r>
              <a:rPr lang="zh-CN" altLang="en-US" sz="2800" b="1">
                <a:solidFill>
                  <a:schemeClr val="bg1"/>
                </a:solidFill>
                <a:latin typeface="微软雅黑" panose="020B0503020204020204" pitchFamily="34" charset="-122"/>
                <a:ea typeface="微软雅黑" panose="020B0503020204020204" pitchFamily="34" charset="-122"/>
              </a:rPr>
              <a:t>管理进行初步财务测算</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custDataLst>
              <p:tags r:id="rId3"/>
            </p:custDataLst>
          </p:nvPr>
        </p:nvGraphicFramePr>
        <p:xfrm>
          <a:off x="144780" y="1054100"/>
          <a:ext cx="11879580" cy="5673725"/>
        </p:xfrm>
        <a:graphic>
          <a:graphicData uri="http://schemas.openxmlformats.org/drawingml/2006/table">
            <a:tbl>
              <a:tblPr firstRow="1" bandRow="1">
                <a:tableStyleId>{5C22544A-7EE6-4342-B048-85BDC9FD1C3A}</a:tableStyleId>
              </a:tblPr>
              <a:tblGrid>
                <a:gridCol w="1696085">
                  <a:extLst>
                    <a:ext uri="{9D8B030D-6E8A-4147-A177-3AD203B41FA5}">
                      <a16:colId xmlns:a16="http://schemas.microsoft.com/office/drawing/2014/main" val="20000"/>
                    </a:ext>
                  </a:extLst>
                </a:gridCol>
                <a:gridCol w="1685290">
                  <a:extLst>
                    <a:ext uri="{9D8B030D-6E8A-4147-A177-3AD203B41FA5}">
                      <a16:colId xmlns:a16="http://schemas.microsoft.com/office/drawing/2014/main" val="20001"/>
                    </a:ext>
                  </a:extLst>
                </a:gridCol>
                <a:gridCol w="1304925">
                  <a:extLst>
                    <a:ext uri="{9D8B030D-6E8A-4147-A177-3AD203B41FA5}">
                      <a16:colId xmlns:a16="http://schemas.microsoft.com/office/drawing/2014/main" val="20002"/>
                    </a:ext>
                  </a:extLst>
                </a:gridCol>
                <a:gridCol w="1254125">
                  <a:extLst>
                    <a:ext uri="{9D8B030D-6E8A-4147-A177-3AD203B41FA5}">
                      <a16:colId xmlns:a16="http://schemas.microsoft.com/office/drawing/2014/main" val="20003"/>
                    </a:ext>
                  </a:extLst>
                </a:gridCol>
                <a:gridCol w="1828165">
                  <a:extLst>
                    <a:ext uri="{9D8B030D-6E8A-4147-A177-3AD203B41FA5}">
                      <a16:colId xmlns:a16="http://schemas.microsoft.com/office/drawing/2014/main" val="20004"/>
                    </a:ext>
                  </a:extLst>
                </a:gridCol>
                <a:gridCol w="1403350">
                  <a:extLst>
                    <a:ext uri="{9D8B030D-6E8A-4147-A177-3AD203B41FA5}">
                      <a16:colId xmlns:a16="http://schemas.microsoft.com/office/drawing/2014/main" val="20005"/>
                    </a:ext>
                  </a:extLst>
                </a:gridCol>
                <a:gridCol w="1419225">
                  <a:extLst>
                    <a:ext uri="{9D8B030D-6E8A-4147-A177-3AD203B41FA5}">
                      <a16:colId xmlns:a16="http://schemas.microsoft.com/office/drawing/2014/main" val="20006"/>
                    </a:ext>
                  </a:extLst>
                </a:gridCol>
                <a:gridCol w="1288415">
                  <a:extLst>
                    <a:ext uri="{9D8B030D-6E8A-4147-A177-3AD203B41FA5}">
                      <a16:colId xmlns:a16="http://schemas.microsoft.com/office/drawing/2014/main" val="20007"/>
                    </a:ext>
                  </a:extLst>
                </a:gridCol>
              </a:tblGrid>
              <a:tr h="631825">
                <a:tc gridSpan="4">
                  <a:txBody>
                    <a:bodyPr/>
                    <a:lstStyle/>
                    <a:p>
                      <a:pPr algn="ctr"/>
                      <a:r>
                        <a:rPr lang="zh-CN" altLang="en-US" sz="2000" dirty="0"/>
                        <a:t>前三年投入</a:t>
                      </a:r>
                    </a:p>
                  </a:txBody>
                  <a:tcPr anchor="ctr">
                    <a:lnR w="12700" cap="flat" cmpd="sng" algn="ctr">
                      <a:solidFill>
                        <a:schemeClr val="bg1">
                          <a:lumMod val="95000"/>
                        </a:schemeClr>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70C0"/>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algn="ctr"/>
                      <a:r>
                        <a:rPr lang="zh-CN" altLang="en-US" sz="2000" dirty="0"/>
                        <a:t>前三年产出</a:t>
                      </a:r>
                    </a:p>
                  </a:txBody>
                  <a:tcPr anchor="ctr">
                    <a:lnL w="12700" cap="flat" cmpd="sng" algn="ctr">
                      <a:solidFill>
                        <a:schemeClr val="bg1">
                          <a:lumMod val="95000"/>
                        </a:schemeClr>
                      </a:solidFill>
                      <a:prstDash val="solid"/>
                      <a:round/>
                      <a:headEnd type="none" w="med" len="med"/>
                      <a:tailEnd type="none" w="med" len="med"/>
                    </a:lnL>
                    <a:lnT w="28575" cap="flat" cmpd="sng" algn="ctr">
                      <a:solidFill>
                        <a:srgbClr val="00B0F0"/>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solidFill>
                      <a:srgbClr val="00B0F0"/>
                    </a:solidFill>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591185">
                <a:tc>
                  <a:txBody>
                    <a:bodyPr/>
                    <a:lstStyle/>
                    <a:p>
                      <a:pPr algn="ctr"/>
                      <a:r>
                        <a:rPr lang="zh-CN" altLang="en-US" sz="1600" b="1" dirty="0"/>
                        <a:t>类别</a:t>
                      </a: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600" b="1" dirty="0"/>
                        <a:t>2022-2023</a:t>
                      </a:r>
                      <a:endParaRPr lang="zh-CN" altLang="en-US" sz="1600" b="1"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600" b="1" dirty="0"/>
                        <a:t>2023-2024</a:t>
                      </a:r>
                      <a:endParaRPr lang="zh-CN" altLang="en-US" sz="1600" b="1"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600" b="1" dirty="0"/>
                        <a:t>2024-2025</a:t>
                      </a:r>
                      <a:endParaRPr lang="zh-CN" altLang="en-US" sz="1600" b="1"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zh-CN" altLang="en-US" sz="1600" b="1" dirty="0"/>
                        <a:t>类别</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600" b="1" dirty="0"/>
                        <a:t>2022-2023</a:t>
                      </a:r>
                      <a:endParaRPr lang="zh-CN" altLang="en-US" sz="1600" b="1"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600" b="1" dirty="0"/>
                        <a:t>2023-2024</a:t>
                      </a:r>
                      <a:endParaRPr lang="zh-CN" altLang="en-US" sz="1600" b="1"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ctr"/>
                      <a:r>
                        <a:rPr lang="en-US" altLang="zh-CN" sz="1600" b="1" dirty="0"/>
                        <a:t>2024-2025</a:t>
                      </a:r>
                      <a:endParaRPr lang="zh-CN" altLang="en-US" sz="1600" b="1" dirty="0"/>
                    </a:p>
                  </a:txBody>
                  <a:tcPr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extLst>
                  <a:ext uri="{0D108BD9-81ED-4DB2-BD59-A6C34878D82A}">
                    <a16:rowId xmlns:a16="http://schemas.microsoft.com/office/drawing/2014/main" val="10001"/>
                  </a:ext>
                </a:extLst>
              </a:tr>
              <a:tr h="770255">
                <a:tc>
                  <a:txBody>
                    <a:bodyPr/>
                    <a:lstStyle/>
                    <a:p>
                      <a:pPr>
                        <a:buNone/>
                      </a:pPr>
                      <a:r>
                        <a:rPr lang="zh-CN" altLang="en-US" sz="1600" dirty="0"/>
                        <a:t>科研设备投入</a:t>
                      </a: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buNone/>
                      </a:pPr>
                      <a:r>
                        <a:rPr lang="en-US" altLang="zh-CN" sz="1600" dirty="0">
                          <a:solidFill>
                            <a:srgbClr val="FF0000"/>
                          </a:solidFill>
                        </a:rPr>
                        <a:t>400</a:t>
                      </a:r>
                      <a:endParaRPr lang="zh-CN" altLang="en-US" sz="1600" dirty="0">
                        <a:solidFill>
                          <a:srgbClr val="FF0000"/>
                        </a:solidFill>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buNone/>
                      </a:pPr>
                      <a:r>
                        <a:rPr lang="en-US" altLang="zh-CN" sz="1600" dirty="0">
                          <a:solidFill>
                            <a:srgbClr val="FF0000"/>
                          </a:solidFill>
                        </a:rPr>
                        <a:t>600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buNone/>
                      </a:pPr>
                      <a:r>
                        <a:rPr lang="en-US" altLang="zh-CN" sz="1600" dirty="0">
                          <a:solidFill>
                            <a:srgbClr val="FF0000"/>
                          </a:solidFill>
                        </a:rPr>
                        <a:t>1000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buNone/>
                      </a:pPr>
                      <a:r>
                        <a:rPr lang="zh-CN" altLang="en-US" sz="1600" dirty="0"/>
                        <a:t>公共技术与专业技术咨询服务</a:t>
                      </a:r>
                      <a:r>
                        <a:rPr lang="en-US" altLang="zh-CN" sz="1600" dirty="0"/>
                        <a:t>/</a:t>
                      </a:r>
                      <a:r>
                        <a:rPr lang="zh-CN" altLang="en-US" sz="1600" dirty="0"/>
                        <a:t>万元</a:t>
                      </a:r>
                      <a:endParaRPr lang="en-US" altLang="zh-CN"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buNone/>
                      </a:pPr>
                      <a:r>
                        <a:rPr lang="en-US" altLang="zh-CN" sz="1600" dirty="0"/>
                        <a:t>50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buNone/>
                      </a:pPr>
                      <a:r>
                        <a:rPr lang="en-US" altLang="zh-CN" sz="1600" dirty="0"/>
                        <a:t>200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buNone/>
                      </a:pPr>
                      <a:r>
                        <a:rPr lang="en-US" altLang="zh-CN" sz="1600" dirty="0"/>
                        <a:t>500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0002"/>
                  </a:ext>
                </a:extLst>
              </a:tr>
              <a:tr h="759460">
                <a:tc>
                  <a:txBody>
                    <a:bodyPr/>
                    <a:lstStyle/>
                    <a:p>
                      <a:r>
                        <a:rPr lang="zh-CN" altLang="en-US" sz="1600" dirty="0"/>
                        <a:t>租金与装修费用</a:t>
                      </a:r>
                      <a:r>
                        <a:rPr lang="en-US" altLang="zh-CN" sz="1600" dirty="0"/>
                        <a:t>/</a:t>
                      </a:r>
                      <a:r>
                        <a:rPr lang="zh-CN" altLang="en-US" sz="1600" dirty="0"/>
                        <a:t>万元</a:t>
                      </a: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600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150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150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zh-CN" altLang="en-US" sz="1600" dirty="0"/>
                        <a:t>技术转移与成果转化服务</a:t>
                      </a:r>
                      <a:r>
                        <a:rPr lang="en-US" altLang="zh-CN" sz="1600" dirty="0"/>
                        <a:t>/</a:t>
                      </a:r>
                      <a:r>
                        <a:rPr lang="zh-CN" altLang="en-US" sz="1600" dirty="0"/>
                        <a:t>万元</a:t>
                      </a:r>
                      <a:endParaRPr 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50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200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400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0003"/>
                  </a:ext>
                </a:extLst>
              </a:tr>
              <a:tr h="770890">
                <a:tc>
                  <a:txBody>
                    <a:bodyPr/>
                    <a:lstStyle/>
                    <a:p>
                      <a:r>
                        <a:rPr lang="zh-CN" altLang="en-US" sz="1600" dirty="0"/>
                        <a:t>研究院运营经费</a:t>
                      </a:r>
                      <a:r>
                        <a:rPr lang="en-US" altLang="zh-CN" sz="1600" dirty="0"/>
                        <a:t>/</a:t>
                      </a:r>
                      <a:r>
                        <a:rPr lang="zh-CN" altLang="en-US" sz="1600" dirty="0"/>
                        <a:t>万元</a:t>
                      </a: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300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400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500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zh-CN" altLang="en-US" sz="1600" dirty="0"/>
                        <a:t>项目收入</a:t>
                      </a:r>
                      <a:r>
                        <a:rPr lang="en-US" altLang="zh-CN" sz="1600" dirty="0"/>
                        <a:t>/</a:t>
                      </a:r>
                      <a:r>
                        <a:rPr lang="zh-CN" altLang="en-US" sz="1600" dirty="0"/>
                        <a:t>万元</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sz="1600" dirty="0"/>
                        <a:t>2000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3000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4000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0004"/>
                  </a:ext>
                </a:extLst>
              </a:tr>
              <a:tr h="770255">
                <a:tc>
                  <a:txBody>
                    <a:bodyPr/>
                    <a:lstStyle/>
                    <a:p>
                      <a:r>
                        <a:rPr lang="zh-CN" altLang="en-US" sz="1600" dirty="0"/>
                        <a:t>研究院运营公司人员薪资</a:t>
                      </a:r>
                      <a:r>
                        <a:rPr lang="en-US" altLang="zh-CN" sz="1600" dirty="0"/>
                        <a:t>/</a:t>
                      </a:r>
                      <a:r>
                        <a:rPr lang="zh-CN" altLang="en-US" sz="1600" dirty="0"/>
                        <a:t>万元</a:t>
                      </a: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300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400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500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zh-CN" altLang="en-US" sz="1600" dirty="0"/>
                        <a:t>政策补贴</a:t>
                      </a:r>
                      <a:r>
                        <a:rPr lang="en-US" altLang="zh-CN" sz="1600" dirty="0"/>
                        <a:t>/</a:t>
                      </a:r>
                      <a:r>
                        <a:rPr lang="zh-CN" altLang="en-US" sz="1600" dirty="0"/>
                        <a:t>万元</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200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300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400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0005"/>
                  </a:ext>
                </a:extLst>
              </a:tr>
              <a:tr h="638175">
                <a:tc>
                  <a:txBody>
                    <a:bodyPr/>
                    <a:lstStyle/>
                    <a:p>
                      <a:r>
                        <a:rPr lang="zh-CN" altLang="en-US" sz="1600" dirty="0"/>
                        <a:t>研究院业务开展</a:t>
                      </a:r>
                      <a:r>
                        <a:rPr lang="en-US" altLang="zh-CN" sz="1600" dirty="0"/>
                        <a:t>/</a:t>
                      </a:r>
                      <a:r>
                        <a:rPr lang="zh-CN" altLang="en-US" sz="1600" dirty="0"/>
                        <a:t>万元</a:t>
                      </a: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100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150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200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r>
                        <a:rPr lang="zh-CN" altLang="en-US" sz="1600" dirty="0"/>
                        <a:t>政策规划咨询顾问服务</a:t>
                      </a:r>
                      <a:r>
                        <a:rPr lang="en-US" altLang="zh-CN" sz="1600" dirty="0"/>
                        <a:t>/</a:t>
                      </a:r>
                      <a:r>
                        <a:rPr lang="zh-CN" altLang="en-US" sz="1600" dirty="0"/>
                        <a:t>万元</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100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200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tc>
                  <a:txBody>
                    <a:bodyPr/>
                    <a:lstStyle/>
                    <a:p>
                      <a:pPr algn="ctr"/>
                      <a:r>
                        <a:rPr lang="en-US" altLang="zh-CN" sz="1600" dirty="0"/>
                        <a:t>300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noFill/>
                  </a:tcPr>
                </a:tc>
                <a:extLst>
                  <a:ext uri="{0D108BD9-81ED-4DB2-BD59-A6C34878D82A}">
                    <a16:rowId xmlns:a16="http://schemas.microsoft.com/office/drawing/2014/main" val="10006"/>
                  </a:ext>
                </a:extLst>
              </a:tr>
              <a:tr h="741680">
                <a:tc>
                  <a:txBody>
                    <a:bodyPr/>
                    <a:lstStyle/>
                    <a:p>
                      <a:r>
                        <a:rPr lang="zh-CN" altLang="en-US" sz="1600" dirty="0"/>
                        <a:t>总投入</a:t>
                      </a:r>
                      <a:r>
                        <a:rPr lang="en-US" altLang="zh-CN" sz="1600" dirty="0"/>
                        <a:t>/</a:t>
                      </a:r>
                      <a:r>
                        <a:rPr lang="zh-CN" altLang="en-US" sz="1600" dirty="0"/>
                        <a:t>万元</a:t>
                      </a:r>
                    </a:p>
                  </a:txBody>
                  <a:tcPr anchor="ctr">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tc>
                  <a:txBody>
                    <a:bodyPr/>
                    <a:lstStyle/>
                    <a:p>
                      <a:pPr algn="ctr"/>
                      <a:r>
                        <a:rPr lang="en-US" altLang="zh-CN" sz="1600" dirty="0"/>
                        <a:t>1700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tc>
                  <a:txBody>
                    <a:bodyPr/>
                    <a:lstStyle/>
                    <a:p>
                      <a:pPr algn="ctr"/>
                      <a:r>
                        <a:rPr lang="en-US" altLang="zh-CN" sz="1600" dirty="0"/>
                        <a:t>1700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tc>
                  <a:txBody>
                    <a:bodyPr/>
                    <a:lstStyle/>
                    <a:p>
                      <a:pPr algn="ctr"/>
                      <a:r>
                        <a:rPr lang="en-US" altLang="zh-CN" sz="1600" dirty="0"/>
                        <a:t>2350</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rgbClr val="0070C0"/>
                      </a:solidFill>
                      <a:prstDash val="solid"/>
                      <a:round/>
                      <a:headEnd type="none" w="med" len="med"/>
                      <a:tailEnd type="none" w="med" len="med"/>
                    </a:lnB>
                    <a:noFill/>
                  </a:tcPr>
                </a:tc>
                <a:tc>
                  <a:txBody>
                    <a:bodyPr/>
                    <a:lstStyle/>
                    <a:p>
                      <a:r>
                        <a:rPr lang="zh-CN" altLang="en-US" sz="1600" dirty="0"/>
                        <a:t>总产出</a:t>
                      </a:r>
                      <a:r>
                        <a:rPr lang="en-US" altLang="zh-CN" sz="1600" dirty="0"/>
                        <a:t>/</a:t>
                      </a:r>
                      <a:r>
                        <a:rPr lang="zh-CN" altLang="en-US" sz="1600" dirty="0"/>
                        <a:t>万元</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rgbClr val="00B0F0"/>
                      </a:solidFill>
                      <a:prstDash val="solid"/>
                      <a:round/>
                      <a:headEnd type="none" w="med" len="med"/>
                      <a:tailEnd type="none" w="med" len="med"/>
                    </a:lnB>
                    <a:noFill/>
                  </a:tcPr>
                </a:tc>
                <a:tc>
                  <a:txBody>
                    <a:bodyPr/>
                    <a:lstStyle/>
                    <a:p>
                      <a:pPr algn="ctr"/>
                      <a:r>
                        <a:rPr lang="en-US" altLang="zh-CN" sz="1600" dirty="0"/>
                        <a:t>2400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rgbClr val="00B0F0"/>
                      </a:solidFill>
                      <a:prstDash val="solid"/>
                      <a:round/>
                      <a:headEnd type="none" w="med" len="med"/>
                      <a:tailEnd type="none" w="med" len="med"/>
                    </a:lnB>
                    <a:noFill/>
                  </a:tcPr>
                </a:tc>
                <a:tc>
                  <a:txBody>
                    <a:bodyPr/>
                    <a:lstStyle/>
                    <a:p>
                      <a:pPr algn="ctr"/>
                      <a:r>
                        <a:rPr lang="en-US" altLang="zh-CN" sz="1600" dirty="0"/>
                        <a:t>3900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28575" cap="flat" cmpd="sng" algn="ctr">
                      <a:solidFill>
                        <a:srgbClr val="00B0F0"/>
                      </a:solidFill>
                      <a:prstDash val="solid"/>
                      <a:round/>
                      <a:headEnd type="none" w="med" len="med"/>
                      <a:tailEnd type="none" w="med" len="med"/>
                    </a:lnB>
                    <a:noFill/>
                  </a:tcPr>
                </a:tc>
                <a:tc>
                  <a:txBody>
                    <a:bodyPr/>
                    <a:lstStyle/>
                    <a:p>
                      <a:pPr algn="ctr"/>
                      <a:r>
                        <a:rPr lang="en-US" altLang="zh-CN" sz="1600" dirty="0"/>
                        <a:t>5600</a:t>
                      </a:r>
                      <a:endParaRPr lang="zh-CN" altLang="en-US" sz="1600" dirty="0"/>
                    </a:p>
                  </a:txBody>
                  <a:tcPr anchor="ctr">
                    <a:lnL w="12700" cap="flat" cmpd="sng" algn="ctr">
                      <a:solidFill>
                        <a:schemeClr val="bg1">
                          <a:lumMod val="9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28575" cap="flat" cmpd="sng" algn="ctr">
                      <a:solidFill>
                        <a:srgbClr val="00B0F0"/>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algn="ctr" fontAlgn="auto">
              <a:spcBef>
                <a:spcPts val="0"/>
              </a:spcBef>
              <a:spcAft>
                <a:spcPts val="0"/>
              </a:spcAft>
              <a:defRPr/>
            </a:pPr>
            <a:endParaRPr lang="zh-CN" altLang="en-US" kern="0">
              <a:solidFill>
                <a:prstClr val="white"/>
              </a:solidFill>
              <a:latin typeface="Arial" panose="020B0604020202020204"/>
              <a:ea typeface="微软雅黑" panose="020B0503020204020204" pitchFamily="34" charset="-122"/>
            </a:endParaRPr>
          </a:p>
        </p:txBody>
      </p:sp>
      <p:sp>
        <p:nvSpPr>
          <p:cNvPr id="4098" name="TextBox 12"/>
          <p:cNvSpPr txBox="1"/>
          <p:nvPr>
            <p:custDataLst>
              <p:tags r:id="rId2"/>
            </p:custDataLst>
          </p:nvPr>
        </p:nvSpPr>
        <p:spPr>
          <a:xfrm>
            <a:off x="262890" y="-9162"/>
            <a:ext cx="11733492" cy="954107"/>
          </a:xfrm>
          <a:prstGeom prst="rect">
            <a:avLst/>
          </a:prstGeom>
          <a:noFill/>
          <a:ln w="9525">
            <a:noFill/>
          </a:ln>
        </p:spPr>
        <p:txBody>
          <a:bodyPr wrap="square">
            <a:spAutoFit/>
          </a:bodyPr>
          <a:lstStyle/>
          <a:p>
            <a:r>
              <a:rPr lang="zh-CN" altLang="en-US" sz="2800" b="1" dirty="0">
                <a:solidFill>
                  <a:srgbClr val="FFFF00"/>
                </a:solidFill>
                <a:latin typeface="微软雅黑" panose="020B0503020204020204" pitchFamily="34" charset="-122"/>
                <a:ea typeface="微软雅黑" panose="020B0503020204020204" pitchFamily="34" charset="-122"/>
              </a:rPr>
              <a:t>社会效益</a:t>
            </a:r>
            <a:r>
              <a:rPr lang="zh-CN" altLang="en-US" sz="2800" b="1" dirty="0">
                <a:solidFill>
                  <a:schemeClr val="bg1"/>
                </a:solidFill>
                <a:latin typeface="微软雅黑" panose="020B0503020204020204" pitchFamily="34" charset="-122"/>
              </a:rPr>
              <a:t>：从品牌影响力、人才聚集度、资质荣誉等方面打造具有全国影响力的技术创新平台</a:t>
            </a:r>
            <a:endParaRPr lang="en-US" altLang="zh-CN" sz="2800" b="1" dirty="0">
              <a:solidFill>
                <a:schemeClr val="bg1"/>
              </a:solidFill>
              <a:latin typeface="微软雅黑" panose="020B0503020204020204" pitchFamily="34" charset="-122"/>
            </a:endParaRPr>
          </a:p>
        </p:txBody>
      </p:sp>
      <p:sp>
        <p:nvSpPr>
          <p:cNvPr id="26" name="文本框 25"/>
          <p:cNvSpPr txBox="1"/>
          <p:nvPr/>
        </p:nvSpPr>
        <p:spPr>
          <a:xfrm>
            <a:off x="581330" y="1187837"/>
            <a:ext cx="10869748" cy="1198880"/>
          </a:xfrm>
          <a:prstGeom prst="rect">
            <a:avLst/>
          </a:prstGeom>
          <a:noFill/>
        </p:spPr>
        <p:txBody>
          <a:bodyPr wrap="square">
            <a:spAutoFit/>
          </a:bodyPr>
          <a:lstStyle/>
          <a:p>
            <a:pPr marL="342900" indent="-342900" algn="just">
              <a:lnSpc>
                <a:spcPct val="120000"/>
              </a:lnSpc>
              <a:buFont typeface="Wingdings" panose="05000000000000000000" pitchFamily="2" charset="2"/>
              <a:buChar char="u"/>
            </a:pPr>
            <a:r>
              <a:rPr lang="zh-CN" altLang="en-US" sz="2000" dirty="0">
                <a:solidFill>
                  <a:schemeClr val="tx1"/>
                </a:solidFill>
              </a:rPr>
              <a:t>基于中国（长沙）智能制造大会、中国工业互联网大赛、岳麓峰会万宝区块链论坛、湖南区块链发展论坛等峰会活动成功举办经验，通过区块链人才培训培养基地等打造中部地区乃至全国区块链技术创新第一品牌。</a:t>
            </a:r>
          </a:p>
        </p:txBody>
      </p:sp>
      <p:sp>
        <p:nvSpPr>
          <p:cNvPr id="3" name="矩形: 圆角 2"/>
          <p:cNvSpPr/>
          <p:nvPr/>
        </p:nvSpPr>
        <p:spPr>
          <a:xfrm>
            <a:off x="4655820" y="2892425"/>
            <a:ext cx="2787015" cy="3246755"/>
          </a:xfrm>
          <a:prstGeom prst="roundRect">
            <a:avLst/>
          </a:prstGeom>
          <a:solidFill>
            <a:srgbClr val="8E8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20000"/>
              </a:lnSpc>
              <a:buFont typeface="微软雅黑" panose="020B0503020204020204" pitchFamily="34" charset="-122"/>
              <a:buChar char="−"/>
            </a:pPr>
            <a:r>
              <a:rPr lang="en-US" altLang="zh-CN"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a:t>
            </a:r>
            <a:r>
              <a:rPr lang="zh-CN" altLang="zh-CN"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年内计划引进</a:t>
            </a:r>
            <a:r>
              <a:rPr lang="en-US" altLang="zh-CN"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4-6</a:t>
            </a:r>
            <a:r>
              <a:rPr lang="zh-CN" altLang="en-US"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名</a:t>
            </a:r>
            <a:r>
              <a:rPr lang="zh-CN" altLang="zh-CN"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院士、</a:t>
            </a:r>
            <a:r>
              <a:rPr lang="en-US" altLang="zh-CN"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100</a:t>
            </a:r>
            <a:r>
              <a:rPr lang="zh-CN" altLang="zh-CN"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名博士，培育聚集</a:t>
            </a:r>
            <a:r>
              <a:rPr lang="en-US" altLang="zh-CN"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500</a:t>
            </a:r>
            <a:r>
              <a:rPr lang="zh-CN" altLang="zh-CN"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名区块链、大数据、云计算、</a:t>
            </a:r>
            <a:r>
              <a:rPr lang="en-US" altLang="zh-CN"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AI</a:t>
            </a:r>
            <a:r>
              <a:rPr lang="zh-CN" altLang="zh-CN"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等数字经济领域高端人才</a:t>
            </a:r>
          </a:p>
        </p:txBody>
      </p:sp>
      <p:sp>
        <p:nvSpPr>
          <p:cNvPr id="10" name="矩形: 圆角 9"/>
          <p:cNvSpPr/>
          <p:nvPr/>
        </p:nvSpPr>
        <p:spPr>
          <a:xfrm>
            <a:off x="8184918" y="2876036"/>
            <a:ext cx="2869770" cy="3279407"/>
          </a:xfrm>
          <a:prstGeom prst="roundRect">
            <a:avLst/>
          </a:prstGeom>
          <a:solidFill>
            <a:srgbClr val="3388FF"/>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marL="285750" lvl="0" indent="-285750" algn="just">
              <a:lnSpc>
                <a:spcPct val="120000"/>
              </a:lnSpc>
              <a:spcBef>
                <a:spcPts val="600"/>
              </a:spcBef>
              <a:buClrTx/>
              <a:buSzTx/>
              <a:buFont typeface="微软雅黑" panose="020B0503020204020204" pitchFamily="34" charset="-122"/>
              <a:buChar char="−"/>
            </a:pPr>
            <a:r>
              <a:rPr lang="en-US" altLang="zh-CN"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5年内建成国家级区块链产业创新示范园区</a:t>
            </a:r>
            <a:r>
              <a:rPr lang="zh-CN" altLang="en-US" sz="1800" kern="1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、国家级区块链技术创新中心</a:t>
            </a:r>
          </a:p>
        </p:txBody>
      </p:sp>
      <p:sp>
        <p:nvSpPr>
          <p:cNvPr id="11" name="矩形: 圆角 10"/>
          <p:cNvSpPr/>
          <p:nvPr/>
        </p:nvSpPr>
        <p:spPr>
          <a:xfrm>
            <a:off x="846161" y="2911416"/>
            <a:ext cx="2856449" cy="32515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20000"/>
              </a:lnSpc>
              <a:buFont typeface="微软雅黑" panose="020B0503020204020204" pitchFamily="34" charset="-122"/>
              <a:buChar char="−"/>
            </a:pPr>
            <a:r>
              <a:rPr lang="zh-CN" altLang="zh-CN" sz="1800" kern="10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每年举办、承办2-3次行业高峰论坛、技术研讨会、大学生创新创业大赛等，将中心打造成为中部地区乃至全国影响力的区块链应用创新示范基地</a:t>
            </a:r>
          </a:p>
          <a:p>
            <a:pPr algn="just">
              <a:lnSpc>
                <a:spcPct val="120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1439247" y="2459571"/>
            <a:ext cx="1670276" cy="368300"/>
          </a:xfrm>
          <a:prstGeom prst="rect">
            <a:avLst/>
          </a:prstGeom>
          <a:noFill/>
        </p:spPr>
        <p:txBody>
          <a:bodyPr wrap="square" rtlCol="0">
            <a:spAutoFit/>
          </a:bodyPr>
          <a:lstStyle/>
          <a:p>
            <a:pPr algn="ctr"/>
            <a:r>
              <a:rPr lang="zh-CN" altLang="en-US" b="1" dirty="0">
                <a:solidFill>
                  <a:schemeClr val="tx1"/>
                </a:solidFill>
              </a:rPr>
              <a:t>品牌建设</a:t>
            </a:r>
          </a:p>
        </p:txBody>
      </p:sp>
      <p:sp>
        <p:nvSpPr>
          <p:cNvPr id="13" name="文本框 12"/>
          <p:cNvSpPr txBox="1"/>
          <p:nvPr/>
        </p:nvSpPr>
        <p:spPr>
          <a:xfrm>
            <a:off x="5053058" y="2469605"/>
            <a:ext cx="1670276" cy="368300"/>
          </a:xfrm>
          <a:prstGeom prst="rect">
            <a:avLst/>
          </a:prstGeom>
          <a:noFill/>
        </p:spPr>
        <p:txBody>
          <a:bodyPr wrap="square" rtlCol="0">
            <a:spAutoFit/>
          </a:bodyPr>
          <a:lstStyle/>
          <a:p>
            <a:pPr algn="ctr"/>
            <a:r>
              <a:rPr lang="zh-CN" altLang="en-US" b="1" dirty="0">
                <a:solidFill>
                  <a:schemeClr val="tx1"/>
                </a:solidFill>
              </a:rPr>
              <a:t>人才聚集</a:t>
            </a:r>
          </a:p>
        </p:txBody>
      </p:sp>
      <p:sp>
        <p:nvSpPr>
          <p:cNvPr id="14" name="文本框 13"/>
          <p:cNvSpPr txBox="1"/>
          <p:nvPr/>
        </p:nvSpPr>
        <p:spPr>
          <a:xfrm>
            <a:off x="8784665" y="2469605"/>
            <a:ext cx="1670276" cy="368300"/>
          </a:xfrm>
          <a:prstGeom prst="rect">
            <a:avLst/>
          </a:prstGeom>
          <a:noFill/>
        </p:spPr>
        <p:txBody>
          <a:bodyPr wrap="square" rtlCol="0">
            <a:spAutoFit/>
          </a:bodyPr>
          <a:lstStyle/>
          <a:p>
            <a:pPr algn="ctr"/>
            <a:r>
              <a:rPr lang="zh-CN" altLang="en-US" b="1" dirty="0">
                <a:solidFill>
                  <a:schemeClr val="tx1"/>
                </a:solidFill>
              </a:rPr>
              <a:t>平台打造</a:t>
            </a: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lvl="0">
              <a:lnSpc>
                <a:spcPct val="100000"/>
              </a:lnSpc>
              <a:defRPr/>
            </a:pPr>
            <a:r>
              <a:rPr lang="zh-CN" altLang="en-US" sz="2800" b="1" dirty="0">
                <a:solidFill>
                  <a:srgbClr val="FFFF00"/>
                </a:solidFill>
                <a:latin typeface="微软雅黑" panose="020B0503020204020204" pitchFamily="34" charset="-122"/>
                <a:ea typeface="微软雅黑" panose="020B0503020204020204" pitchFamily="34" charset="-122"/>
                <a:sym typeface="+mn-ea"/>
              </a:rPr>
              <a:t>计划安排</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：总体</a:t>
            </a:r>
            <a:r>
              <a:rPr lang="zh-CN" altLang="en-US" sz="2800" b="1" dirty="0">
                <a:solidFill>
                  <a:prstClr val="white"/>
                </a:solidFill>
                <a:latin typeface="微软雅黑" panose="020B0503020204020204" pitchFamily="34" charset="-122"/>
                <a:ea typeface="微软雅黑" panose="020B0503020204020204" pitchFamily="34" charset="-122"/>
              </a:rPr>
              <a:t>进度计划（时间倒排：选定物业、组建公司、揭牌仪式，开展典型应用场景打造）</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endParaRPr>
          </a:p>
        </p:txBody>
      </p:sp>
      <p:sp>
        <p:nvSpPr>
          <p:cNvPr id="74" name="矩形: 圆角 150"/>
          <p:cNvSpPr/>
          <p:nvPr/>
        </p:nvSpPr>
        <p:spPr bwMode="auto">
          <a:xfrm>
            <a:off x="750625" y="1123548"/>
            <a:ext cx="1387955" cy="464694"/>
          </a:xfrm>
          <a:prstGeom prst="roundRect">
            <a:avLst>
              <a:gd name="adj" fmla="val 0"/>
            </a:avLst>
          </a:prstGeom>
          <a:noFill/>
          <a:ln w="12700" cap="flat" cmpd="sng" algn="ctr">
            <a:noFill/>
            <a:prstDash val="solid"/>
            <a:miter lim="800000"/>
          </a:ln>
          <a:effectLst/>
          <a:extLst>
            <a:ext uri="{909E8E84-426E-40DD-AFC4-6F175D3DCCD1}">
              <a14:hiddenFill xmlns:a14="http://schemas.microsoft.com/office/drawing/2010/main">
                <a:solidFill>
                  <a:schemeClr val="lt1"/>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类服务</a:t>
            </a: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custDataLst>
              <p:tags r:id="rId2"/>
            </p:custDataLst>
          </p:nvPr>
        </p:nvSpPr>
        <p:spPr>
          <a:xfrm>
            <a:off x="7090410" y="3757295"/>
            <a:ext cx="2605405" cy="908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200" normalizeH="0" baseline="0" noProof="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endParaRPr>
          </a:p>
        </p:txBody>
      </p:sp>
      <p:sp>
        <p:nvSpPr>
          <p:cNvPr id="28" name="矩形 10"/>
          <p:cNvSpPr/>
          <p:nvPr>
            <p:custDataLst>
              <p:tags r:id="rId3"/>
            </p:custDataLst>
          </p:nvPr>
        </p:nvSpPr>
        <p:spPr>
          <a:xfrm>
            <a:off x="-2232" y="1446"/>
            <a:ext cx="5811067" cy="6884531"/>
          </a:xfrm>
          <a:custGeom>
            <a:avLst/>
            <a:gdLst>
              <a:gd name="connsiteX0" fmla="*/ 0 w 3854810"/>
              <a:gd name="connsiteY0" fmla="*/ 0 h 5143500"/>
              <a:gd name="connsiteX1" fmla="*/ 3854810 w 3854810"/>
              <a:gd name="connsiteY1" fmla="*/ 0 h 5143500"/>
              <a:gd name="connsiteX2" fmla="*/ 3854810 w 3854810"/>
              <a:gd name="connsiteY2" fmla="*/ 5143500 h 5143500"/>
              <a:gd name="connsiteX3" fmla="*/ 0 w 3854810"/>
              <a:gd name="connsiteY3" fmla="*/ 5143500 h 5143500"/>
              <a:gd name="connsiteX4" fmla="*/ 0 w 3854810"/>
              <a:gd name="connsiteY4" fmla="*/ 0 h 5143500"/>
              <a:gd name="connsiteX0-1" fmla="*/ 0 w 3854810"/>
              <a:gd name="connsiteY0-2" fmla="*/ 0 h 5143500"/>
              <a:gd name="connsiteX1-3" fmla="*/ 3116793 w 3854810"/>
              <a:gd name="connsiteY1-4" fmla="*/ 0 h 5143500"/>
              <a:gd name="connsiteX2-5" fmla="*/ 3854810 w 3854810"/>
              <a:gd name="connsiteY2-6" fmla="*/ 0 h 5143500"/>
              <a:gd name="connsiteX3-7" fmla="*/ 3854810 w 3854810"/>
              <a:gd name="connsiteY3-8" fmla="*/ 5143500 h 5143500"/>
              <a:gd name="connsiteX4-9" fmla="*/ 0 w 3854810"/>
              <a:gd name="connsiteY4-10" fmla="*/ 5143500 h 5143500"/>
              <a:gd name="connsiteX5" fmla="*/ 0 w 3854810"/>
              <a:gd name="connsiteY5" fmla="*/ 0 h 5143500"/>
              <a:gd name="connsiteX0-11" fmla="*/ 0 w 3854810"/>
              <a:gd name="connsiteY0-12" fmla="*/ 0 h 5143500"/>
              <a:gd name="connsiteX1-13" fmla="*/ 3116793 w 3854810"/>
              <a:gd name="connsiteY1-14" fmla="*/ 0 h 5143500"/>
              <a:gd name="connsiteX2-15" fmla="*/ 3854810 w 3854810"/>
              <a:gd name="connsiteY2-16" fmla="*/ 5143500 h 5143500"/>
              <a:gd name="connsiteX3-17" fmla="*/ 0 w 3854810"/>
              <a:gd name="connsiteY3-18" fmla="*/ 5143500 h 5143500"/>
              <a:gd name="connsiteX4-19" fmla="*/ 0 w 3854810"/>
              <a:gd name="connsiteY4-20" fmla="*/ 0 h 5143500"/>
              <a:gd name="connsiteX0-21" fmla="*/ 0 w 3854810"/>
              <a:gd name="connsiteY0-22" fmla="*/ 12357 h 5155857"/>
              <a:gd name="connsiteX1-23" fmla="*/ 2821954 w 3854810"/>
              <a:gd name="connsiteY1-24" fmla="*/ 0 h 5155857"/>
              <a:gd name="connsiteX2-25" fmla="*/ 3116793 w 3854810"/>
              <a:gd name="connsiteY2-26" fmla="*/ 12357 h 5155857"/>
              <a:gd name="connsiteX3-27" fmla="*/ 3854810 w 3854810"/>
              <a:gd name="connsiteY3-28" fmla="*/ 5155857 h 5155857"/>
              <a:gd name="connsiteX4-29" fmla="*/ 0 w 3854810"/>
              <a:gd name="connsiteY4-30" fmla="*/ 5155857 h 5155857"/>
              <a:gd name="connsiteX5-31" fmla="*/ 0 w 3854810"/>
              <a:gd name="connsiteY5-32" fmla="*/ 12357 h 5155857"/>
              <a:gd name="connsiteX0-33" fmla="*/ 0 w 3854810"/>
              <a:gd name="connsiteY0-34" fmla="*/ 12357 h 5155857"/>
              <a:gd name="connsiteX1-35" fmla="*/ 2821954 w 3854810"/>
              <a:gd name="connsiteY1-36" fmla="*/ 0 h 5155857"/>
              <a:gd name="connsiteX2-37" fmla="*/ 3854810 w 3854810"/>
              <a:gd name="connsiteY2-38" fmla="*/ 5155857 h 5155857"/>
              <a:gd name="connsiteX3-39" fmla="*/ 0 w 3854810"/>
              <a:gd name="connsiteY3-40" fmla="*/ 5155857 h 5155857"/>
              <a:gd name="connsiteX4-41" fmla="*/ 0 w 3854810"/>
              <a:gd name="connsiteY4-42" fmla="*/ 12357 h 5155857"/>
              <a:gd name="connsiteX0-43" fmla="*/ 0 w 3854810"/>
              <a:gd name="connsiteY0-44" fmla="*/ 1901 h 5155857"/>
              <a:gd name="connsiteX1-45" fmla="*/ 2821954 w 3854810"/>
              <a:gd name="connsiteY1-46" fmla="*/ 0 h 5155857"/>
              <a:gd name="connsiteX2-47" fmla="*/ 3854810 w 3854810"/>
              <a:gd name="connsiteY2-48" fmla="*/ 5155857 h 5155857"/>
              <a:gd name="connsiteX3-49" fmla="*/ 0 w 3854810"/>
              <a:gd name="connsiteY3-50" fmla="*/ 5155857 h 5155857"/>
              <a:gd name="connsiteX4-51" fmla="*/ 0 w 3854810"/>
              <a:gd name="connsiteY4-52" fmla="*/ 1901 h 5155857"/>
              <a:gd name="connsiteX0-53" fmla="*/ 3075 w 3854810"/>
              <a:gd name="connsiteY0-54" fmla="*/ 0 h 5160926"/>
              <a:gd name="connsiteX1-55" fmla="*/ 2821954 w 3854810"/>
              <a:gd name="connsiteY1-56" fmla="*/ 5069 h 5160926"/>
              <a:gd name="connsiteX2-57" fmla="*/ 3854810 w 3854810"/>
              <a:gd name="connsiteY2-58" fmla="*/ 5160926 h 5160926"/>
              <a:gd name="connsiteX3-59" fmla="*/ 0 w 3854810"/>
              <a:gd name="connsiteY3-60" fmla="*/ 5160926 h 5160926"/>
              <a:gd name="connsiteX4-61" fmla="*/ 3075 w 3854810"/>
              <a:gd name="connsiteY4-62" fmla="*/ 0 h 5160926"/>
              <a:gd name="connsiteX0-63" fmla="*/ 3075 w 3854810"/>
              <a:gd name="connsiteY0-64" fmla="*/ 0 h 5160926"/>
              <a:gd name="connsiteX1-65" fmla="*/ 2821954 w 3854810"/>
              <a:gd name="connsiteY1-66" fmla="*/ 2651 h 5160926"/>
              <a:gd name="connsiteX2-67" fmla="*/ 3854810 w 3854810"/>
              <a:gd name="connsiteY2-68" fmla="*/ 5160926 h 5160926"/>
              <a:gd name="connsiteX3-69" fmla="*/ 0 w 3854810"/>
              <a:gd name="connsiteY3-70" fmla="*/ 5160926 h 5160926"/>
              <a:gd name="connsiteX4-71" fmla="*/ 3075 w 3854810"/>
              <a:gd name="connsiteY4-72" fmla="*/ 0 h 5160926"/>
              <a:gd name="connsiteX0-73" fmla="*/ 3075 w 3854810"/>
              <a:gd name="connsiteY0-74" fmla="*/ 0 h 5160926"/>
              <a:gd name="connsiteX1-75" fmla="*/ 2819815 w 3854810"/>
              <a:gd name="connsiteY1-76" fmla="*/ 234 h 5160926"/>
              <a:gd name="connsiteX2-77" fmla="*/ 3854810 w 3854810"/>
              <a:gd name="connsiteY2-78" fmla="*/ 5160926 h 5160926"/>
              <a:gd name="connsiteX3-79" fmla="*/ 0 w 3854810"/>
              <a:gd name="connsiteY3-80" fmla="*/ 5160926 h 5160926"/>
              <a:gd name="connsiteX4-81" fmla="*/ 3075 w 3854810"/>
              <a:gd name="connsiteY4-82" fmla="*/ 0 h 51609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54810" h="5160926">
                <a:moveTo>
                  <a:pt x="3075" y="0"/>
                </a:moveTo>
                <a:lnTo>
                  <a:pt x="2819815" y="234"/>
                </a:lnTo>
                <a:lnTo>
                  <a:pt x="3854810" y="5160926"/>
                </a:lnTo>
                <a:lnTo>
                  <a:pt x="0" y="5160926"/>
                </a:lnTo>
                <a:lnTo>
                  <a:pt x="3075" y="0"/>
                </a:lnTo>
                <a:close/>
              </a:path>
            </a:pathLst>
          </a:custGeom>
          <a:blipFill dpi="0" rotWithShape="1">
            <a:blip r:embed="rId12" cstate="print"/>
            <a:srcRect/>
            <a:stretch>
              <a:fillRect b="398"/>
            </a:stretch>
          </a:blipFill>
          <a:ln>
            <a:noFill/>
          </a:ln>
          <a:effectLst>
            <a:innerShdw blurRad="254000" dist="127000" dir="27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7" name="任意多边形 36"/>
          <p:cNvSpPr/>
          <p:nvPr>
            <p:custDataLst>
              <p:tags r:id="rId4"/>
            </p:custDataLst>
          </p:nvPr>
        </p:nvSpPr>
        <p:spPr>
          <a:xfrm>
            <a:off x="4685331" y="3083353"/>
            <a:ext cx="1122672" cy="3801780"/>
          </a:xfrm>
          <a:custGeom>
            <a:avLst/>
            <a:gdLst>
              <a:gd name="connsiteX0" fmla="*/ 618564 w 788894"/>
              <a:gd name="connsiteY0" fmla="*/ 2662517 h 2671482"/>
              <a:gd name="connsiteX1" fmla="*/ 0 w 788894"/>
              <a:gd name="connsiteY1" fmla="*/ 0 h 2671482"/>
              <a:gd name="connsiteX2" fmla="*/ 188258 w 788894"/>
              <a:gd name="connsiteY2" fmla="*/ 0 h 2671482"/>
              <a:gd name="connsiteX3" fmla="*/ 788894 w 788894"/>
              <a:gd name="connsiteY3" fmla="*/ 2671482 h 2671482"/>
              <a:gd name="connsiteX4" fmla="*/ 618564 w 788894"/>
              <a:gd name="connsiteY4" fmla="*/ 2662517 h 267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94" h="2671482">
                <a:moveTo>
                  <a:pt x="618564" y="2662517"/>
                </a:moveTo>
                <a:lnTo>
                  <a:pt x="0" y="0"/>
                </a:lnTo>
                <a:lnTo>
                  <a:pt x="188258" y="0"/>
                </a:lnTo>
                <a:lnTo>
                  <a:pt x="788894" y="2671482"/>
                </a:lnTo>
                <a:lnTo>
                  <a:pt x="618564" y="2662517"/>
                </a:lnTo>
                <a:close/>
              </a:path>
            </a:pathLst>
          </a:custGeom>
          <a:solidFill>
            <a:srgbClr val="0064C8"/>
          </a:solidFill>
          <a:ln>
            <a:noFill/>
          </a:ln>
          <a:effectLst>
            <a:outerShdw blurRad="2540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8" name="任意多边形 37"/>
          <p:cNvSpPr/>
          <p:nvPr>
            <p:custDataLst>
              <p:tags r:id="rId5"/>
            </p:custDataLst>
          </p:nvPr>
        </p:nvSpPr>
        <p:spPr>
          <a:xfrm>
            <a:off x="4190415" y="1446"/>
            <a:ext cx="1122672" cy="3801780"/>
          </a:xfrm>
          <a:custGeom>
            <a:avLst/>
            <a:gdLst>
              <a:gd name="connsiteX0" fmla="*/ 618564 w 788894"/>
              <a:gd name="connsiteY0" fmla="*/ 2662517 h 2671482"/>
              <a:gd name="connsiteX1" fmla="*/ 0 w 788894"/>
              <a:gd name="connsiteY1" fmla="*/ 0 h 2671482"/>
              <a:gd name="connsiteX2" fmla="*/ 188258 w 788894"/>
              <a:gd name="connsiteY2" fmla="*/ 0 h 2671482"/>
              <a:gd name="connsiteX3" fmla="*/ 788894 w 788894"/>
              <a:gd name="connsiteY3" fmla="*/ 2671482 h 2671482"/>
              <a:gd name="connsiteX4" fmla="*/ 618564 w 788894"/>
              <a:gd name="connsiteY4" fmla="*/ 2662517 h 267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94" h="2671482">
                <a:moveTo>
                  <a:pt x="618564" y="2662517"/>
                </a:moveTo>
                <a:lnTo>
                  <a:pt x="0" y="0"/>
                </a:lnTo>
                <a:lnTo>
                  <a:pt x="188258" y="0"/>
                </a:lnTo>
                <a:lnTo>
                  <a:pt x="788894" y="2671482"/>
                </a:lnTo>
                <a:lnTo>
                  <a:pt x="618564" y="2662517"/>
                </a:lnTo>
                <a:close/>
              </a:path>
            </a:pathLst>
          </a:custGeom>
          <a:solidFill>
            <a:schemeClr val="accent1"/>
          </a:solidFill>
          <a:ln>
            <a:noFill/>
          </a:ln>
          <a:effectLst>
            <a:outerShdw blurRad="2540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矩形 10"/>
          <p:cNvSpPr>
            <a:spLocks noChangeAspect="1"/>
          </p:cNvSpPr>
          <p:nvPr>
            <p:custDataLst>
              <p:tags r:id="rId6"/>
            </p:custDataLst>
          </p:nvPr>
        </p:nvSpPr>
        <p:spPr>
          <a:xfrm>
            <a:off x="1359043" y="2181192"/>
            <a:ext cx="2733233" cy="2733894"/>
          </a:xfrm>
          <a:prstGeom prst="ellipse">
            <a:avLst/>
          </a:prstGeom>
          <a:solidFill>
            <a:schemeClr val="accent1"/>
          </a:solidFill>
          <a:ln w="15875">
            <a:noFill/>
          </a:ln>
          <a:effectLst>
            <a:outerShdw blurRad="444500" dist="152400" dir="8100000" sx="104000" sy="104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6" name="TextBox 55"/>
          <p:cNvSpPr txBox="1"/>
          <p:nvPr>
            <p:custDataLst>
              <p:tags r:id="rId7"/>
            </p:custDataLst>
          </p:nvPr>
        </p:nvSpPr>
        <p:spPr>
          <a:xfrm>
            <a:off x="1752640" y="2971542"/>
            <a:ext cx="1977788" cy="1076325"/>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6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03</a:t>
            </a:r>
          </a:p>
        </p:txBody>
      </p:sp>
      <p:grpSp>
        <p:nvGrpSpPr>
          <p:cNvPr id="11" name="组合 57"/>
          <p:cNvGrpSpPr/>
          <p:nvPr/>
        </p:nvGrpSpPr>
        <p:grpSpPr>
          <a:xfrm>
            <a:off x="6670768" y="3072982"/>
            <a:ext cx="3282903" cy="531496"/>
            <a:chOff x="5487488" y="1382227"/>
            <a:chExt cx="2108848" cy="341419"/>
          </a:xfrm>
          <a:solidFill>
            <a:srgbClr val="0287F4"/>
          </a:solidFill>
        </p:grpSpPr>
        <p:sp>
          <p:nvSpPr>
            <p:cNvPr id="12" name="圆角矩形 58"/>
            <p:cNvSpPr/>
            <p:nvPr>
              <p:custDataLst>
                <p:tags r:id="rId8"/>
              </p:custDataLst>
            </p:nvPr>
          </p:nvSpPr>
          <p:spPr>
            <a:xfrm>
              <a:off x="5487488" y="1393186"/>
              <a:ext cx="2108848" cy="319461"/>
            </a:xfrm>
            <a:prstGeom prst="roundRect">
              <a:avLst/>
            </a:prstGeom>
            <a:solidFill>
              <a:srgbClr val="0064C8"/>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13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矩形 59"/>
            <p:cNvSpPr/>
            <p:nvPr>
              <p:custDataLst>
                <p:tags r:id="rId9"/>
              </p:custDataLst>
            </p:nvPr>
          </p:nvSpPr>
          <p:spPr>
            <a:xfrm>
              <a:off x="5487488" y="1382227"/>
              <a:ext cx="2108848" cy="341419"/>
            </a:xfrm>
            <a:prstGeom prst="rect">
              <a:avLst/>
            </a:prstGeom>
            <a:noFill/>
          </p:spPr>
          <p:txBody>
            <a:bodyPr wrap="square" lIns="162593" tIns="81296" rIns="162593" bIns="81296">
              <a:spAutoFit/>
            </a:bodyPr>
            <a:lstStyle/>
            <a:p>
              <a:pPr lvl="0" algn="ctr">
                <a:defRPr/>
              </a:pPr>
              <a:r>
                <a:rPr lang="zh-CN" altLang="en-US" sz="2400" b="1" kern="100" dirty="0">
                  <a:solidFill>
                    <a:srgbClr val="FFFFFF"/>
                  </a:solidFill>
                  <a:latin typeface="微软雅黑" panose="020B0503020204020204" pitchFamily="34" charset="-122"/>
                  <a:cs typeface="+mn-ea"/>
                  <a:sym typeface="微软雅黑" panose="020B0503020204020204" pitchFamily="34" charset="-122"/>
                </a:rPr>
                <a:t> 请求支持与合作事项</a:t>
              </a:r>
            </a:p>
          </p:txBody>
        </p:sp>
      </p:gr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 name="矩形 3"/>
          <p:cNvSpPr/>
          <p:nvPr/>
        </p:nvSpPr>
        <p:spPr>
          <a:xfrm>
            <a:off x="262890" y="1465775"/>
            <a:ext cx="11457072" cy="1282385"/>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914400" rtl="0" eaLnBrk="1" fontAlgn="base" latinLnBrk="0" hangingPunct="1">
              <a:lnSpc>
                <a:spcPct val="100000"/>
              </a:lnSpc>
              <a:spcBef>
                <a:spcPts val="600"/>
              </a:spcBef>
              <a:spcAft>
                <a:spcPct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TextBox 12"/>
          <p:cNvSpPr txBox="1"/>
          <p:nvPr>
            <p:custDataLst>
              <p:tags r:id="rId1"/>
            </p:custDataLst>
          </p:nvPr>
        </p:nvSpPr>
        <p:spPr>
          <a:xfrm>
            <a:off x="337182" y="211552"/>
            <a:ext cx="3314700" cy="521970"/>
          </a:xfrm>
          <a:prstGeom prst="rect">
            <a:avLst/>
          </a:prstGeom>
          <a:noFill/>
          <a:ln w="9525">
            <a:noFill/>
          </a:ln>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请求支持事项</a:t>
            </a:r>
          </a:p>
        </p:txBody>
      </p:sp>
      <p:sp>
        <p:nvSpPr>
          <p:cNvPr id="6" name="矩形 5"/>
          <p:cNvSpPr/>
          <p:nvPr/>
        </p:nvSpPr>
        <p:spPr>
          <a:xfrm>
            <a:off x="336883" y="1220199"/>
            <a:ext cx="2030931" cy="39979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一、</a:t>
            </a:r>
            <a:r>
              <a:rPr kumimoji="0" lang="zh-CN" altLang="zh-CN"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空间载体</a:t>
            </a: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262890" y="3036935"/>
            <a:ext cx="11457072" cy="1562334"/>
          </a:xfrm>
          <a:prstGeom prst="rect">
            <a:avLst/>
          </a:prstGeom>
          <a:noFill/>
          <a:ln>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382270" algn="l"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矩形 9"/>
          <p:cNvSpPr/>
          <p:nvPr/>
        </p:nvSpPr>
        <p:spPr>
          <a:xfrm>
            <a:off x="336883" y="2850314"/>
            <a:ext cx="2030931" cy="39979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二、项目与</a:t>
            </a:r>
            <a:r>
              <a:rPr kumimoji="0" lang="zh-CN"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经费</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518615" y="1628838"/>
            <a:ext cx="10986447" cy="755650"/>
          </a:xfrm>
          <a:prstGeom prst="rect">
            <a:avLst/>
          </a:prstGeom>
        </p:spPr>
        <p:txBody>
          <a:bodyPr wrap="square">
            <a:spAutoFit/>
          </a:bodyPr>
          <a:lstStyle/>
          <a:p>
            <a:pPr marL="285750" marR="0" lvl="0" indent="-285750" algn="l" defTabSz="914400" rtl="0" eaLnBrk="1" fontAlgn="base" latinLnBrk="0" hangingPunct="1">
              <a:lnSpc>
                <a:spcPct val="120000"/>
              </a:lnSpc>
              <a:spcBef>
                <a:spcPts val="600"/>
              </a:spcBef>
              <a:spcAft>
                <a:spcPct val="0"/>
              </a:spcAft>
              <a:buClrTx/>
              <a:buSzTx/>
              <a:buFont typeface="微软雅黑" panose="020B0503020204020204" pitchFamily="34" charset="-122"/>
              <a:buChar char="−"/>
              <a:defRPr/>
            </a:pPr>
            <a:r>
              <a:rPr kumimoji="0" lang="zh-CN" altLang="zh-CN"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请城发集团</a:t>
            </a: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首</a:t>
            </a:r>
            <a:r>
              <a:rPr kumimoji="0" lang="zh-CN" altLang="zh-CN"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期</a:t>
            </a:r>
            <a:r>
              <a:rPr kumimoji="0" lang="en-US" altLang="zh-CN"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免费（含租金、水电费、物业费、精装费等）提供建筑面积约为2000㎡（含200-300㎡展厅）的产业楼宇作为中心的承载空间</a:t>
            </a: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（为期</a:t>
            </a:r>
            <a:r>
              <a:rPr kumimoji="0" lang="en-US" altLang="zh-CN"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年）</a:t>
            </a:r>
            <a:r>
              <a:rPr kumimoji="0" lang="zh-CN" altLang="zh-CN"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，后续需求根据研究院运行需求分阶段提供。</a:t>
            </a:r>
          </a:p>
        </p:txBody>
      </p:sp>
      <p:sp>
        <p:nvSpPr>
          <p:cNvPr id="5" name="矩形 4"/>
          <p:cNvSpPr/>
          <p:nvPr/>
        </p:nvSpPr>
        <p:spPr>
          <a:xfrm>
            <a:off x="518615" y="3200781"/>
            <a:ext cx="10986447" cy="1419860"/>
          </a:xfrm>
          <a:prstGeom prst="rect">
            <a:avLst/>
          </a:prstGeom>
        </p:spPr>
        <p:txBody>
          <a:bodyPr wrap="square">
            <a:spAutoFit/>
          </a:bodyPr>
          <a:lstStyle/>
          <a:p>
            <a:pPr marL="285750" marR="0" lvl="0" indent="-285750" algn="l" defTabSz="914400" rtl="0" eaLnBrk="1" fontAlgn="base" latinLnBrk="0" hangingPunct="1">
              <a:lnSpc>
                <a:spcPct val="120000"/>
              </a:lnSpc>
              <a:spcBef>
                <a:spcPts val="0"/>
              </a:spcBef>
              <a:spcAft>
                <a:spcPct val="0"/>
              </a:spcAft>
              <a:buClrTx/>
              <a:buSzTx/>
              <a:buFont typeface="微软雅黑" panose="020B0503020204020204" pitchFamily="34" charset="-122"/>
              <a:buChar char="−"/>
              <a:defRPr/>
            </a:pP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请城发集团与研究院共同推动</a:t>
            </a:r>
            <a:r>
              <a:rPr kumimoji="0" lang="en-US" altLang="zh-CN"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星城元宇宙</a:t>
            </a:r>
            <a:r>
              <a:rPr kumimoji="0" lang="en-US" altLang="zh-CN"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项目立项，获取长沙市政府重点支持。</a:t>
            </a:r>
            <a:endPar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base" latinLnBrk="0" hangingPunct="1">
              <a:lnSpc>
                <a:spcPct val="120000"/>
              </a:lnSpc>
              <a:spcBef>
                <a:spcPts val="0"/>
              </a:spcBef>
              <a:spcAft>
                <a:spcPct val="0"/>
              </a:spcAft>
              <a:buClrTx/>
              <a:buSzTx/>
              <a:buFont typeface="微软雅黑" panose="020B0503020204020204" pitchFamily="34" charset="-122"/>
              <a:buChar char="−"/>
              <a:defRPr/>
            </a:pP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请政府</a:t>
            </a:r>
            <a:r>
              <a:rPr kumimoji="0" lang="en-US" altLang="zh-CN" sz="180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主导、社会资本参与</a:t>
            </a: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共同发起设立10亿元产业发展基金，支持</a:t>
            </a: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研究院</a:t>
            </a:r>
            <a:r>
              <a:rPr kumimoji="0" lang="en-US" altLang="zh-CN"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技术研发创新、科技成果转化和产业化、企业孵化和培育、新型数字基础设施建设等</a:t>
            </a: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marL="285750" marR="0" lvl="0" indent="-285750" algn="l" defTabSz="914400" rtl="0" eaLnBrk="1" fontAlgn="base" latinLnBrk="0" hangingPunct="1">
              <a:lnSpc>
                <a:spcPct val="120000"/>
              </a:lnSpc>
              <a:spcBef>
                <a:spcPts val="0"/>
              </a:spcBef>
              <a:spcAft>
                <a:spcPct val="0"/>
              </a:spcAft>
              <a:buClrTx/>
              <a:buSzTx/>
              <a:buFont typeface="微软雅黑" panose="020B0503020204020204" pitchFamily="34" charset="-122"/>
              <a:buChar char="−"/>
              <a:defRPr/>
            </a:pPr>
            <a:r>
              <a:rPr kumimoji="0" lang="zh-CN" altLang="en-US" sz="18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请城发集团</a:t>
            </a:r>
            <a:r>
              <a:rPr kumimoji="0" lang="en-US" altLang="zh-CN" sz="180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为</a:t>
            </a:r>
            <a:r>
              <a:rPr kumimoji="0" lang="zh-CN" altLang="en-US" sz="180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元宇宙研究院优先</a:t>
            </a:r>
            <a:r>
              <a:rPr kumimoji="0" lang="en-US" altLang="zh-CN" sz="180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开放相关应用场景</a:t>
            </a:r>
            <a:r>
              <a:rPr kumimoji="0" lang="zh-CN" altLang="en-US" sz="180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custDataLst>
              <p:tags r:id="rId2"/>
            </p:custDataLst>
          </p:nvPr>
        </p:nvSpPr>
        <p:spPr>
          <a:xfrm>
            <a:off x="7090410" y="3757295"/>
            <a:ext cx="2605405" cy="908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spc="200" baseline="0" noProof="0">
              <a:ln>
                <a:noFill/>
              </a:ln>
              <a:solidFill>
                <a:schemeClr val="tx1">
                  <a:lumMod val="85000"/>
                  <a:lumOff val="15000"/>
                </a:schemeClr>
              </a:solidFill>
              <a:effectLst/>
              <a:uLnTx/>
              <a:uFillTx/>
              <a:latin typeface="Arial" panose="020B0604020202020204" pitchFamily="34" charset="0"/>
              <a:ea typeface="微软雅黑" panose="020B0503020204020204" pitchFamily="34" charset="-122"/>
              <a:cs typeface="+mn-cs"/>
            </a:endParaRPr>
          </a:p>
        </p:txBody>
      </p:sp>
      <p:sp>
        <p:nvSpPr>
          <p:cNvPr id="28" name="矩形 10"/>
          <p:cNvSpPr/>
          <p:nvPr>
            <p:custDataLst>
              <p:tags r:id="rId3"/>
            </p:custDataLst>
          </p:nvPr>
        </p:nvSpPr>
        <p:spPr>
          <a:xfrm>
            <a:off x="-2232" y="1446"/>
            <a:ext cx="5811067" cy="6884531"/>
          </a:xfrm>
          <a:custGeom>
            <a:avLst/>
            <a:gdLst>
              <a:gd name="connsiteX0" fmla="*/ 0 w 3854810"/>
              <a:gd name="connsiteY0" fmla="*/ 0 h 5143500"/>
              <a:gd name="connsiteX1" fmla="*/ 3854810 w 3854810"/>
              <a:gd name="connsiteY1" fmla="*/ 0 h 5143500"/>
              <a:gd name="connsiteX2" fmla="*/ 3854810 w 3854810"/>
              <a:gd name="connsiteY2" fmla="*/ 5143500 h 5143500"/>
              <a:gd name="connsiteX3" fmla="*/ 0 w 3854810"/>
              <a:gd name="connsiteY3" fmla="*/ 5143500 h 5143500"/>
              <a:gd name="connsiteX4" fmla="*/ 0 w 3854810"/>
              <a:gd name="connsiteY4" fmla="*/ 0 h 5143500"/>
              <a:gd name="connsiteX0-1" fmla="*/ 0 w 3854810"/>
              <a:gd name="connsiteY0-2" fmla="*/ 0 h 5143500"/>
              <a:gd name="connsiteX1-3" fmla="*/ 3116793 w 3854810"/>
              <a:gd name="connsiteY1-4" fmla="*/ 0 h 5143500"/>
              <a:gd name="connsiteX2-5" fmla="*/ 3854810 w 3854810"/>
              <a:gd name="connsiteY2-6" fmla="*/ 0 h 5143500"/>
              <a:gd name="connsiteX3-7" fmla="*/ 3854810 w 3854810"/>
              <a:gd name="connsiteY3-8" fmla="*/ 5143500 h 5143500"/>
              <a:gd name="connsiteX4-9" fmla="*/ 0 w 3854810"/>
              <a:gd name="connsiteY4-10" fmla="*/ 5143500 h 5143500"/>
              <a:gd name="connsiteX5" fmla="*/ 0 w 3854810"/>
              <a:gd name="connsiteY5" fmla="*/ 0 h 5143500"/>
              <a:gd name="connsiteX0-11" fmla="*/ 0 w 3854810"/>
              <a:gd name="connsiteY0-12" fmla="*/ 0 h 5143500"/>
              <a:gd name="connsiteX1-13" fmla="*/ 3116793 w 3854810"/>
              <a:gd name="connsiteY1-14" fmla="*/ 0 h 5143500"/>
              <a:gd name="connsiteX2-15" fmla="*/ 3854810 w 3854810"/>
              <a:gd name="connsiteY2-16" fmla="*/ 5143500 h 5143500"/>
              <a:gd name="connsiteX3-17" fmla="*/ 0 w 3854810"/>
              <a:gd name="connsiteY3-18" fmla="*/ 5143500 h 5143500"/>
              <a:gd name="connsiteX4-19" fmla="*/ 0 w 3854810"/>
              <a:gd name="connsiteY4-20" fmla="*/ 0 h 5143500"/>
              <a:gd name="connsiteX0-21" fmla="*/ 0 w 3854810"/>
              <a:gd name="connsiteY0-22" fmla="*/ 12357 h 5155857"/>
              <a:gd name="connsiteX1-23" fmla="*/ 2821954 w 3854810"/>
              <a:gd name="connsiteY1-24" fmla="*/ 0 h 5155857"/>
              <a:gd name="connsiteX2-25" fmla="*/ 3116793 w 3854810"/>
              <a:gd name="connsiteY2-26" fmla="*/ 12357 h 5155857"/>
              <a:gd name="connsiteX3-27" fmla="*/ 3854810 w 3854810"/>
              <a:gd name="connsiteY3-28" fmla="*/ 5155857 h 5155857"/>
              <a:gd name="connsiteX4-29" fmla="*/ 0 w 3854810"/>
              <a:gd name="connsiteY4-30" fmla="*/ 5155857 h 5155857"/>
              <a:gd name="connsiteX5-31" fmla="*/ 0 w 3854810"/>
              <a:gd name="connsiteY5-32" fmla="*/ 12357 h 5155857"/>
              <a:gd name="connsiteX0-33" fmla="*/ 0 w 3854810"/>
              <a:gd name="connsiteY0-34" fmla="*/ 12357 h 5155857"/>
              <a:gd name="connsiteX1-35" fmla="*/ 2821954 w 3854810"/>
              <a:gd name="connsiteY1-36" fmla="*/ 0 h 5155857"/>
              <a:gd name="connsiteX2-37" fmla="*/ 3854810 w 3854810"/>
              <a:gd name="connsiteY2-38" fmla="*/ 5155857 h 5155857"/>
              <a:gd name="connsiteX3-39" fmla="*/ 0 w 3854810"/>
              <a:gd name="connsiteY3-40" fmla="*/ 5155857 h 5155857"/>
              <a:gd name="connsiteX4-41" fmla="*/ 0 w 3854810"/>
              <a:gd name="connsiteY4-42" fmla="*/ 12357 h 5155857"/>
              <a:gd name="connsiteX0-43" fmla="*/ 0 w 3854810"/>
              <a:gd name="connsiteY0-44" fmla="*/ 1901 h 5155857"/>
              <a:gd name="connsiteX1-45" fmla="*/ 2821954 w 3854810"/>
              <a:gd name="connsiteY1-46" fmla="*/ 0 h 5155857"/>
              <a:gd name="connsiteX2-47" fmla="*/ 3854810 w 3854810"/>
              <a:gd name="connsiteY2-48" fmla="*/ 5155857 h 5155857"/>
              <a:gd name="connsiteX3-49" fmla="*/ 0 w 3854810"/>
              <a:gd name="connsiteY3-50" fmla="*/ 5155857 h 5155857"/>
              <a:gd name="connsiteX4-51" fmla="*/ 0 w 3854810"/>
              <a:gd name="connsiteY4-52" fmla="*/ 1901 h 5155857"/>
              <a:gd name="connsiteX0-53" fmla="*/ 3075 w 3854810"/>
              <a:gd name="connsiteY0-54" fmla="*/ 0 h 5160926"/>
              <a:gd name="connsiteX1-55" fmla="*/ 2821954 w 3854810"/>
              <a:gd name="connsiteY1-56" fmla="*/ 5069 h 5160926"/>
              <a:gd name="connsiteX2-57" fmla="*/ 3854810 w 3854810"/>
              <a:gd name="connsiteY2-58" fmla="*/ 5160926 h 5160926"/>
              <a:gd name="connsiteX3-59" fmla="*/ 0 w 3854810"/>
              <a:gd name="connsiteY3-60" fmla="*/ 5160926 h 5160926"/>
              <a:gd name="connsiteX4-61" fmla="*/ 3075 w 3854810"/>
              <a:gd name="connsiteY4-62" fmla="*/ 0 h 5160926"/>
              <a:gd name="connsiteX0-63" fmla="*/ 3075 w 3854810"/>
              <a:gd name="connsiteY0-64" fmla="*/ 0 h 5160926"/>
              <a:gd name="connsiteX1-65" fmla="*/ 2821954 w 3854810"/>
              <a:gd name="connsiteY1-66" fmla="*/ 2651 h 5160926"/>
              <a:gd name="connsiteX2-67" fmla="*/ 3854810 w 3854810"/>
              <a:gd name="connsiteY2-68" fmla="*/ 5160926 h 5160926"/>
              <a:gd name="connsiteX3-69" fmla="*/ 0 w 3854810"/>
              <a:gd name="connsiteY3-70" fmla="*/ 5160926 h 5160926"/>
              <a:gd name="connsiteX4-71" fmla="*/ 3075 w 3854810"/>
              <a:gd name="connsiteY4-72" fmla="*/ 0 h 5160926"/>
              <a:gd name="connsiteX0-73" fmla="*/ 3075 w 3854810"/>
              <a:gd name="connsiteY0-74" fmla="*/ 0 h 5160926"/>
              <a:gd name="connsiteX1-75" fmla="*/ 2819815 w 3854810"/>
              <a:gd name="connsiteY1-76" fmla="*/ 234 h 5160926"/>
              <a:gd name="connsiteX2-77" fmla="*/ 3854810 w 3854810"/>
              <a:gd name="connsiteY2-78" fmla="*/ 5160926 h 5160926"/>
              <a:gd name="connsiteX3-79" fmla="*/ 0 w 3854810"/>
              <a:gd name="connsiteY3-80" fmla="*/ 5160926 h 5160926"/>
              <a:gd name="connsiteX4-81" fmla="*/ 3075 w 3854810"/>
              <a:gd name="connsiteY4-82" fmla="*/ 0 h 51609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54810" h="5160926">
                <a:moveTo>
                  <a:pt x="3075" y="0"/>
                </a:moveTo>
                <a:lnTo>
                  <a:pt x="2819815" y="234"/>
                </a:lnTo>
                <a:lnTo>
                  <a:pt x="3854810" y="5160926"/>
                </a:lnTo>
                <a:lnTo>
                  <a:pt x="0" y="5160926"/>
                </a:lnTo>
                <a:lnTo>
                  <a:pt x="3075" y="0"/>
                </a:lnTo>
                <a:close/>
              </a:path>
            </a:pathLst>
          </a:custGeom>
          <a:blipFill dpi="0" rotWithShape="1">
            <a:blip r:embed="rId12" cstate="print"/>
            <a:srcRect/>
            <a:stretch>
              <a:fillRect b="398"/>
            </a:stretch>
          </a:blipFill>
          <a:ln>
            <a:noFill/>
          </a:ln>
          <a:effectLst>
            <a:innerShdw blurRad="254000" dist="127000" dir="27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zh-CN" altLang="en-US" sz="24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7" name="任意多边形 36"/>
          <p:cNvSpPr/>
          <p:nvPr>
            <p:custDataLst>
              <p:tags r:id="rId4"/>
            </p:custDataLst>
          </p:nvPr>
        </p:nvSpPr>
        <p:spPr>
          <a:xfrm>
            <a:off x="4685331" y="3083353"/>
            <a:ext cx="1122672" cy="3801780"/>
          </a:xfrm>
          <a:custGeom>
            <a:avLst/>
            <a:gdLst>
              <a:gd name="connsiteX0" fmla="*/ 618564 w 788894"/>
              <a:gd name="connsiteY0" fmla="*/ 2662517 h 2671482"/>
              <a:gd name="connsiteX1" fmla="*/ 0 w 788894"/>
              <a:gd name="connsiteY1" fmla="*/ 0 h 2671482"/>
              <a:gd name="connsiteX2" fmla="*/ 188258 w 788894"/>
              <a:gd name="connsiteY2" fmla="*/ 0 h 2671482"/>
              <a:gd name="connsiteX3" fmla="*/ 788894 w 788894"/>
              <a:gd name="connsiteY3" fmla="*/ 2671482 h 2671482"/>
              <a:gd name="connsiteX4" fmla="*/ 618564 w 788894"/>
              <a:gd name="connsiteY4" fmla="*/ 2662517 h 267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94" h="2671482">
                <a:moveTo>
                  <a:pt x="618564" y="2662517"/>
                </a:moveTo>
                <a:lnTo>
                  <a:pt x="0" y="0"/>
                </a:lnTo>
                <a:lnTo>
                  <a:pt x="188258" y="0"/>
                </a:lnTo>
                <a:lnTo>
                  <a:pt x="788894" y="2671482"/>
                </a:lnTo>
                <a:lnTo>
                  <a:pt x="618564" y="2662517"/>
                </a:lnTo>
                <a:close/>
              </a:path>
            </a:pathLst>
          </a:custGeom>
          <a:solidFill>
            <a:srgbClr val="0064C8"/>
          </a:solidFill>
          <a:ln>
            <a:noFill/>
          </a:ln>
          <a:effectLst>
            <a:outerShdw blurRad="2540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任意多边形 37"/>
          <p:cNvSpPr/>
          <p:nvPr>
            <p:custDataLst>
              <p:tags r:id="rId5"/>
            </p:custDataLst>
          </p:nvPr>
        </p:nvSpPr>
        <p:spPr>
          <a:xfrm>
            <a:off x="4190415" y="1446"/>
            <a:ext cx="1122672" cy="3801780"/>
          </a:xfrm>
          <a:custGeom>
            <a:avLst/>
            <a:gdLst>
              <a:gd name="connsiteX0" fmla="*/ 618564 w 788894"/>
              <a:gd name="connsiteY0" fmla="*/ 2662517 h 2671482"/>
              <a:gd name="connsiteX1" fmla="*/ 0 w 788894"/>
              <a:gd name="connsiteY1" fmla="*/ 0 h 2671482"/>
              <a:gd name="connsiteX2" fmla="*/ 188258 w 788894"/>
              <a:gd name="connsiteY2" fmla="*/ 0 h 2671482"/>
              <a:gd name="connsiteX3" fmla="*/ 788894 w 788894"/>
              <a:gd name="connsiteY3" fmla="*/ 2671482 h 2671482"/>
              <a:gd name="connsiteX4" fmla="*/ 618564 w 788894"/>
              <a:gd name="connsiteY4" fmla="*/ 2662517 h 267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94" h="2671482">
                <a:moveTo>
                  <a:pt x="618564" y="2662517"/>
                </a:moveTo>
                <a:lnTo>
                  <a:pt x="0" y="0"/>
                </a:lnTo>
                <a:lnTo>
                  <a:pt x="188258" y="0"/>
                </a:lnTo>
                <a:lnTo>
                  <a:pt x="788894" y="2671482"/>
                </a:lnTo>
                <a:lnTo>
                  <a:pt x="618564" y="2662517"/>
                </a:lnTo>
                <a:close/>
              </a:path>
            </a:pathLst>
          </a:custGeom>
          <a:solidFill>
            <a:schemeClr val="accent1"/>
          </a:solidFill>
          <a:ln>
            <a:noFill/>
          </a:ln>
          <a:effectLst>
            <a:outerShdw blurRad="2540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 10"/>
          <p:cNvSpPr>
            <a:spLocks noChangeAspect="1"/>
          </p:cNvSpPr>
          <p:nvPr>
            <p:custDataLst>
              <p:tags r:id="rId6"/>
            </p:custDataLst>
          </p:nvPr>
        </p:nvSpPr>
        <p:spPr>
          <a:xfrm>
            <a:off x="1359043" y="2181192"/>
            <a:ext cx="2733233" cy="2733894"/>
          </a:xfrm>
          <a:prstGeom prst="ellipse">
            <a:avLst/>
          </a:prstGeom>
          <a:solidFill>
            <a:schemeClr val="accent1"/>
          </a:solidFill>
          <a:ln w="15875">
            <a:noFill/>
          </a:ln>
          <a:effectLst>
            <a:outerShdw blurRad="444500" dist="152400" dir="8100000" sx="104000" sy="104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6" name="TextBox 55"/>
          <p:cNvSpPr txBox="1"/>
          <p:nvPr>
            <p:custDataLst>
              <p:tags r:id="rId7"/>
            </p:custDataLst>
          </p:nvPr>
        </p:nvSpPr>
        <p:spPr>
          <a:xfrm>
            <a:off x="1752640" y="2971542"/>
            <a:ext cx="1977788" cy="1076325"/>
          </a:xfrm>
          <a:prstGeom prst="rect">
            <a:avLst/>
          </a:prstGeom>
          <a:noFill/>
        </p:spPr>
        <p:txBody>
          <a:bodyPr wrap="square" lIns="0" rIns="0" rtlCol="0">
            <a:spAutoFit/>
          </a:bodyPr>
          <a:lstStyle/>
          <a:p>
            <a:pPr algn="ctr"/>
            <a:r>
              <a:rPr lang="en-US" altLang="zh-CN" sz="6400" b="1"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rPr>
              <a:t>01</a:t>
            </a:r>
          </a:p>
        </p:txBody>
      </p:sp>
      <p:grpSp>
        <p:nvGrpSpPr>
          <p:cNvPr id="11" name="组合 57"/>
          <p:cNvGrpSpPr/>
          <p:nvPr/>
        </p:nvGrpSpPr>
        <p:grpSpPr>
          <a:xfrm>
            <a:off x="6670768" y="3072982"/>
            <a:ext cx="3282903" cy="531496"/>
            <a:chOff x="5487488" y="1382227"/>
            <a:chExt cx="2108848" cy="341419"/>
          </a:xfrm>
          <a:solidFill>
            <a:srgbClr val="0287F4"/>
          </a:solidFill>
        </p:grpSpPr>
        <p:sp>
          <p:nvSpPr>
            <p:cNvPr id="12" name="圆角矩形 58"/>
            <p:cNvSpPr/>
            <p:nvPr>
              <p:custDataLst>
                <p:tags r:id="rId8"/>
              </p:custDataLst>
            </p:nvPr>
          </p:nvSpPr>
          <p:spPr>
            <a:xfrm>
              <a:off x="5487488" y="1393186"/>
              <a:ext cx="2108848" cy="319461"/>
            </a:xfrm>
            <a:prstGeom prst="roundRect">
              <a:avLst/>
            </a:prstGeom>
            <a:solidFill>
              <a:srgbClr val="0064C8"/>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algn="ctr">
                <a:defRPr/>
              </a:pPr>
              <a:endParaRPr lang="zh-CN" altLang="en-US" sz="2135" b="1"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矩形 59"/>
            <p:cNvSpPr/>
            <p:nvPr>
              <p:custDataLst>
                <p:tags r:id="rId9"/>
              </p:custDataLst>
            </p:nvPr>
          </p:nvSpPr>
          <p:spPr>
            <a:xfrm>
              <a:off x="5487488" y="1382227"/>
              <a:ext cx="2108848" cy="341419"/>
            </a:xfrm>
            <a:prstGeom prst="rect">
              <a:avLst/>
            </a:prstGeom>
            <a:noFill/>
          </p:spPr>
          <p:txBody>
            <a:bodyPr wrap="square" lIns="162593" tIns="81296" rIns="162593" bIns="81296">
              <a:spAutoFit/>
            </a:bodyPr>
            <a:lstStyle/>
            <a:p>
              <a:pPr algn="ctr">
                <a:defRPr/>
              </a:pPr>
              <a:r>
                <a:rPr lang="zh-CN" altLang="en-US" sz="2400" b="1" kern="100" dirty="0">
                  <a:solidFill>
                    <a:schemeClr val="bg1"/>
                  </a:solidFill>
                  <a:latin typeface="微软雅黑" panose="020B0503020204020204" pitchFamily="34" charset="-122"/>
                  <a:cs typeface="+mn-ea"/>
                  <a:sym typeface="微软雅黑" panose="020B0503020204020204" pitchFamily="34" charset="-122"/>
                </a:rPr>
                <a:t>定位目标与项目规划</a:t>
              </a:r>
            </a:p>
          </p:txBody>
        </p:sp>
      </p:gr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custDataLst>
              <p:tags r:id="rId2"/>
            </p:custDataLst>
          </p:nvPr>
        </p:nvSpPr>
        <p:spPr>
          <a:xfrm>
            <a:off x="7090410" y="3757295"/>
            <a:ext cx="2605405" cy="908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200" normalizeH="0" baseline="0" noProof="0">
              <a:ln>
                <a:noFill/>
              </a:ln>
              <a:solidFill>
                <a:srgbClr val="000000">
                  <a:lumMod val="85000"/>
                  <a:lumOff val="15000"/>
                </a:srgbClr>
              </a:solidFill>
              <a:effectLst/>
              <a:uLnTx/>
              <a:uFillTx/>
              <a:latin typeface="Arial" panose="020B0604020202020204" pitchFamily="34" charset="0"/>
              <a:ea typeface="微软雅黑" panose="020B0503020204020204" pitchFamily="34" charset="-122"/>
              <a:cs typeface="+mn-cs"/>
            </a:endParaRPr>
          </a:p>
        </p:txBody>
      </p:sp>
      <p:sp>
        <p:nvSpPr>
          <p:cNvPr id="28" name="矩形 10"/>
          <p:cNvSpPr/>
          <p:nvPr>
            <p:custDataLst>
              <p:tags r:id="rId3"/>
            </p:custDataLst>
          </p:nvPr>
        </p:nvSpPr>
        <p:spPr>
          <a:xfrm>
            <a:off x="-2232" y="1446"/>
            <a:ext cx="5811067" cy="6884531"/>
          </a:xfrm>
          <a:custGeom>
            <a:avLst/>
            <a:gdLst>
              <a:gd name="connsiteX0" fmla="*/ 0 w 3854810"/>
              <a:gd name="connsiteY0" fmla="*/ 0 h 5143500"/>
              <a:gd name="connsiteX1" fmla="*/ 3854810 w 3854810"/>
              <a:gd name="connsiteY1" fmla="*/ 0 h 5143500"/>
              <a:gd name="connsiteX2" fmla="*/ 3854810 w 3854810"/>
              <a:gd name="connsiteY2" fmla="*/ 5143500 h 5143500"/>
              <a:gd name="connsiteX3" fmla="*/ 0 w 3854810"/>
              <a:gd name="connsiteY3" fmla="*/ 5143500 h 5143500"/>
              <a:gd name="connsiteX4" fmla="*/ 0 w 3854810"/>
              <a:gd name="connsiteY4" fmla="*/ 0 h 5143500"/>
              <a:gd name="connsiteX0-1" fmla="*/ 0 w 3854810"/>
              <a:gd name="connsiteY0-2" fmla="*/ 0 h 5143500"/>
              <a:gd name="connsiteX1-3" fmla="*/ 3116793 w 3854810"/>
              <a:gd name="connsiteY1-4" fmla="*/ 0 h 5143500"/>
              <a:gd name="connsiteX2-5" fmla="*/ 3854810 w 3854810"/>
              <a:gd name="connsiteY2-6" fmla="*/ 0 h 5143500"/>
              <a:gd name="connsiteX3-7" fmla="*/ 3854810 w 3854810"/>
              <a:gd name="connsiteY3-8" fmla="*/ 5143500 h 5143500"/>
              <a:gd name="connsiteX4-9" fmla="*/ 0 w 3854810"/>
              <a:gd name="connsiteY4-10" fmla="*/ 5143500 h 5143500"/>
              <a:gd name="connsiteX5" fmla="*/ 0 w 3854810"/>
              <a:gd name="connsiteY5" fmla="*/ 0 h 5143500"/>
              <a:gd name="connsiteX0-11" fmla="*/ 0 w 3854810"/>
              <a:gd name="connsiteY0-12" fmla="*/ 0 h 5143500"/>
              <a:gd name="connsiteX1-13" fmla="*/ 3116793 w 3854810"/>
              <a:gd name="connsiteY1-14" fmla="*/ 0 h 5143500"/>
              <a:gd name="connsiteX2-15" fmla="*/ 3854810 w 3854810"/>
              <a:gd name="connsiteY2-16" fmla="*/ 5143500 h 5143500"/>
              <a:gd name="connsiteX3-17" fmla="*/ 0 w 3854810"/>
              <a:gd name="connsiteY3-18" fmla="*/ 5143500 h 5143500"/>
              <a:gd name="connsiteX4-19" fmla="*/ 0 w 3854810"/>
              <a:gd name="connsiteY4-20" fmla="*/ 0 h 5143500"/>
              <a:gd name="connsiteX0-21" fmla="*/ 0 w 3854810"/>
              <a:gd name="connsiteY0-22" fmla="*/ 12357 h 5155857"/>
              <a:gd name="connsiteX1-23" fmla="*/ 2821954 w 3854810"/>
              <a:gd name="connsiteY1-24" fmla="*/ 0 h 5155857"/>
              <a:gd name="connsiteX2-25" fmla="*/ 3116793 w 3854810"/>
              <a:gd name="connsiteY2-26" fmla="*/ 12357 h 5155857"/>
              <a:gd name="connsiteX3-27" fmla="*/ 3854810 w 3854810"/>
              <a:gd name="connsiteY3-28" fmla="*/ 5155857 h 5155857"/>
              <a:gd name="connsiteX4-29" fmla="*/ 0 w 3854810"/>
              <a:gd name="connsiteY4-30" fmla="*/ 5155857 h 5155857"/>
              <a:gd name="connsiteX5-31" fmla="*/ 0 w 3854810"/>
              <a:gd name="connsiteY5-32" fmla="*/ 12357 h 5155857"/>
              <a:gd name="connsiteX0-33" fmla="*/ 0 w 3854810"/>
              <a:gd name="connsiteY0-34" fmla="*/ 12357 h 5155857"/>
              <a:gd name="connsiteX1-35" fmla="*/ 2821954 w 3854810"/>
              <a:gd name="connsiteY1-36" fmla="*/ 0 h 5155857"/>
              <a:gd name="connsiteX2-37" fmla="*/ 3854810 w 3854810"/>
              <a:gd name="connsiteY2-38" fmla="*/ 5155857 h 5155857"/>
              <a:gd name="connsiteX3-39" fmla="*/ 0 w 3854810"/>
              <a:gd name="connsiteY3-40" fmla="*/ 5155857 h 5155857"/>
              <a:gd name="connsiteX4-41" fmla="*/ 0 w 3854810"/>
              <a:gd name="connsiteY4-42" fmla="*/ 12357 h 5155857"/>
              <a:gd name="connsiteX0-43" fmla="*/ 0 w 3854810"/>
              <a:gd name="connsiteY0-44" fmla="*/ 1901 h 5155857"/>
              <a:gd name="connsiteX1-45" fmla="*/ 2821954 w 3854810"/>
              <a:gd name="connsiteY1-46" fmla="*/ 0 h 5155857"/>
              <a:gd name="connsiteX2-47" fmla="*/ 3854810 w 3854810"/>
              <a:gd name="connsiteY2-48" fmla="*/ 5155857 h 5155857"/>
              <a:gd name="connsiteX3-49" fmla="*/ 0 w 3854810"/>
              <a:gd name="connsiteY3-50" fmla="*/ 5155857 h 5155857"/>
              <a:gd name="connsiteX4-51" fmla="*/ 0 w 3854810"/>
              <a:gd name="connsiteY4-52" fmla="*/ 1901 h 5155857"/>
              <a:gd name="connsiteX0-53" fmla="*/ 3075 w 3854810"/>
              <a:gd name="connsiteY0-54" fmla="*/ 0 h 5160926"/>
              <a:gd name="connsiteX1-55" fmla="*/ 2821954 w 3854810"/>
              <a:gd name="connsiteY1-56" fmla="*/ 5069 h 5160926"/>
              <a:gd name="connsiteX2-57" fmla="*/ 3854810 w 3854810"/>
              <a:gd name="connsiteY2-58" fmla="*/ 5160926 h 5160926"/>
              <a:gd name="connsiteX3-59" fmla="*/ 0 w 3854810"/>
              <a:gd name="connsiteY3-60" fmla="*/ 5160926 h 5160926"/>
              <a:gd name="connsiteX4-61" fmla="*/ 3075 w 3854810"/>
              <a:gd name="connsiteY4-62" fmla="*/ 0 h 5160926"/>
              <a:gd name="connsiteX0-63" fmla="*/ 3075 w 3854810"/>
              <a:gd name="connsiteY0-64" fmla="*/ 0 h 5160926"/>
              <a:gd name="connsiteX1-65" fmla="*/ 2821954 w 3854810"/>
              <a:gd name="connsiteY1-66" fmla="*/ 2651 h 5160926"/>
              <a:gd name="connsiteX2-67" fmla="*/ 3854810 w 3854810"/>
              <a:gd name="connsiteY2-68" fmla="*/ 5160926 h 5160926"/>
              <a:gd name="connsiteX3-69" fmla="*/ 0 w 3854810"/>
              <a:gd name="connsiteY3-70" fmla="*/ 5160926 h 5160926"/>
              <a:gd name="connsiteX4-71" fmla="*/ 3075 w 3854810"/>
              <a:gd name="connsiteY4-72" fmla="*/ 0 h 5160926"/>
              <a:gd name="connsiteX0-73" fmla="*/ 3075 w 3854810"/>
              <a:gd name="connsiteY0-74" fmla="*/ 0 h 5160926"/>
              <a:gd name="connsiteX1-75" fmla="*/ 2819815 w 3854810"/>
              <a:gd name="connsiteY1-76" fmla="*/ 234 h 5160926"/>
              <a:gd name="connsiteX2-77" fmla="*/ 3854810 w 3854810"/>
              <a:gd name="connsiteY2-78" fmla="*/ 5160926 h 5160926"/>
              <a:gd name="connsiteX3-79" fmla="*/ 0 w 3854810"/>
              <a:gd name="connsiteY3-80" fmla="*/ 5160926 h 5160926"/>
              <a:gd name="connsiteX4-81" fmla="*/ 3075 w 3854810"/>
              <a:gd name="connsiteY4-82" fmla="*/ 0 h 51609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54810" h="5160926">
                <a:moveTo>
                  <a:pt x="3075" y="0"/>
                </a:moveTo>
                <a:lnTo>
                  <a:pt x="2819815" y="234"/>
                </a:lnTo>
                <a:lnTo>
                  <a:pt x="3854810" y="5160926"/>
                </a:lnTo>
                <a:lnTo>
                  <a:pt x="0" y="5160926"/>
                </a:lnTo>
                <a:lnTo>
                  <a:pt x="3075" y="0"/>
                </a:lnTo>
                <a:close/>
              </a:path>
            </a:pathLst>
          </a:custGeom>
          <a:blipFill dpi="0" rotWithShape="1">
            <a:blip r:embed="rId12" cstate="print"/>
            <a:srcRect/>
            <a:stretch>
              <a:fillRect b="398"/>
            </a:stretch>
          </a:blipFill>
          <a:ln>
            <a:noFill/>
          </a:ln>
          <a:effectLst>
            <a:innerShdw blurRad="254000" dist="127000" dir="27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7" name="任意多边形 36"/>
          <p:cNvSpPr/>
          <p:nvPr>
            <p:custDataLst>
              <p:tags r:id="rId4"/>
            </p:custDataLst>
          </p:nvPr>
        </p:nvSpPr>
        <p:spPr>
          <a:xfrm>
            <a:off x="4685331" y="3083353"/>
            <a:ext cx="1122672" cy="3801780"/>
          </a:xfrm>
          <a:custGeom>
            <a:avLst/>
            <a:gdLst>
              <a:gd name="connsiteX0" fmla="*/ 618564 w 788894"/>
              <a:gd name="connsiteY0" fmla="*/ 2662517 h 2671482"/>
              <a:gd name="connsiteX1" fmla="*/ 0 w 788894"/>
              <a:gd name="connsiteY1" fmla="*/ 0 h 2671482"/>
              <a:gd name="connsiteX2" fmla="*/ 188258 w 788894"/>
              <a:gd name="connsiteY2" fmla="*/ 0 h 2671482"/>
              <a:gd name="connsiteX3" fmla="*/ 788894 w 788894"/>
              <a:gd name="connsiteY3" fmla="*/ 2671482 h 2671482"/>
              <a:gd name="connsiteX4" fmla="*/ 618564 w 788894"/>
              <a:gd name="connsiteY4" fmla="*/ 2662517 h 267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94" h="2671482">
                <a:moveTo>
                  <a:pt x="618564" y="2662517"/>
                </a:moveTo>
                <a:lnTo>
                  <a:pt x="0" y="0"/>
                </a:lnTo>
                <a:lnTo>
                  <a:pt x="188258" y="0"/>
                </a:lnTo>
                <a:lnTo>
                  <a:pt x="788894" y="2671482"/>
                </a:lnTo>
                <a:lnTo>
                  <a:pt x="618564" y="2662517"/>
                </a:lnTo>
                <a:close/>
              </a:path>
            </a:pathLst>
          </a:custGeom>
          <a:solidFill>
            <a:srgbClr val="0064C8"/>
          </a:solidFill>
          <a:ln>
            <a:noFill/>
          </a:ln>
          <a:effectLst>
            <a:outerShdw blurRad="2540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8" name="任意多边形 37"/>
          <p:cNvSpPr/>
          <p:nvPr>
            <p:custDataLst>
              <p:tags r:id="rId5"/>
            </p:custDataLst>
          </p:nvPr>
        </p:nvSpPr>
        <p:spPr>
          <a:xfrm>
            <a:off x="4190415" y="1446"/>
            <a:ext cx="1122672" cy="3801780"/>
          </a:xfrm>
          <a:custGeom>
            <a:avLst/>
            <a:gdLst>
              <a:gd name="connsiteX0" fmla="*/ 618564 w 788894"/>
              <a:gd name="connsiteY0" fmla="*/ 2662517 h 2671482"/>
              <a:gd name="connsiteX1" fmla="*/ 0 w 788894"/>
              <a:gd name="connsiteY1" fmla="*/ 0 h 2671482"/>
              <a:gd name="connsiteX2" fmla="*/ 188258 w 788894"/>
              <a:gd name="connsiteY2" fmla="*/ 0 h 2671482"/>
              <a:gd name="connsiteX3" fmla="*/ 788894 w 788894"/>
              <a:gd name="connsiteY3" fmla="*/ 2671482 h 2671482"/>
              <a:gd name="connsiteX4" fmla="*/ 618564 w 788894"/>
              <a:gd name="connsiteY4" fmla="*/ 2662517 h 26714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94" h="2671482">
                <a:moveTo>
                  <a:pt x="618564" y="2662517"/>
                </a:moveTo>
                <a:lnTo>
                  <a:pt x="0" y="0"/>
                </a:lnTo>
                <a:lnTo>
                  <a:pt x="188258" y="0"/>
                </a:lnTo>
                <a:lnTo>
                  <a:pt x="788894" y="2671482"/>
                </a:lnTo>
                <a:lnTo>
                  <a:pt x="618564" y="2662517"/>
                </a:lnTo>
                <a:close/>
              </a:path>
            </a:pathLst>
          </a:custGeom>
          <a:solidFill>
            <a:schemeClr val="accent1"/>
          </a:solidFill>
          <a:ln>
            <a:noFill/>
          </a:ln>
          <a:effectLst>
            <a:outerShdw blurRad="254000" dist="127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矩形 10"/>
          <p:cNvSpPr>
            <a:spLocks noChangeAspect="1"/>
          </p:cNvSpPr>
          <p:nvPr>
            <p:custDataLst>
              <p:tags r:id="rId6"/>
            </p:custDataLst>
          </p:nvPr>
        </p:nvSpPr>
        <p:spPr>
          <a:xfrm>
            <a:off x="1359043" y="2181192"/>
            <a:ext cx="2733233" cy="2733894"/>
          </a:xfrm>
          <a:prstGeom prst="ellipse">
            <a:avLst/>
          </a:prstGeom>
          <a:solidFill>
            <a:schemeClr val="accent1"/>
          </a:solidFill>
          <a:ln w="15875">
            <a:noFill/>
          </a:ln>
          <a:effectLst>
            <a:outerShdw blurRad="444500" dist="152400" dir="8100000" sx="104000" sy="104000" algn="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6" name="TextBox 55"/>
          <p:cNvSpPr txBox="1"/>
          <p:nvPr>
            <p:custDataLst>
              <p:tags r:id="rId7"/>
            </p:custDataLst>
          </p:nvPr>
        </p:nvSpPr>
        <p:spPr>
          <a:xfrm>
            <a:off x="1752640" y="2971542"/>
            <a:ext cx="1977788" cy="1076325"/>
          </a:xfrm>
          <a:prstGeom prst="rect">
            <a:avLst/>
          </a:prstGeom>
          <a:noFill/>
        </p:spPr>
        <p:txBody>
          <a:bodyPr wrap="square" lIns="0" rIns="0"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6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04</a:t>
            </a:r>
          </a:p>
        </p:txBody>
      </p:sp>
      <p:grpSp>
        <p:nvGrpSpPr>
          <p:cNvPr id="14" name="组合 57"/>
          <p:cNvGrpSpPr/>
          <p:nvPr/>
        </p:nvGrpSpPr>
        <p:grpSpPr>
          <a:xfrm>
            <a:off x="6776357" y="3072982"/>
            <a:ext cx="3207964" cy="531494"/>
            <a:chOff x="5483293" y="1382227"/>
            <a:chExt cx="2450820" cy="341418"/>
          </a:xfrm>
          <a:solidFill>
            <a:srgbClr val="0287F4"/>
          </a:solidFill>
        </p:grpSpPr>
        <p:sp>
          <p:nvSpPr>
            <p:cNvPr id="15" name="圆角矩形 58"/>
            <p:cNvSpPr/>
            <p:nvPr>
              <p:custDataLst>
                <p:tags r:id="rId8"/>
              </p:custDataLst>
            </p:nvPr>
          </p:nvSpPr>
          <p:spPr>
            <a:xfrm>
              <a:off x="5487488" y="1393240"/>
              <a:ext cx="2446625" cy="319391"/>
            </a:xfrm>
            <a:prstGeom prst="roundRect">
              <a:avLst/>
            </a:prstGeom>
            <a:solidFill>
              <a:srgbClr val="95B3D7"/>
            </a:solidFill>
            <a:ln>
              <a:noFill/>
            </a:ln>
            <a:effectLst>
              <a:outerShdw blurRad="190500" dist="152400" dir="81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62593" tIns="81296" rIns="162593" bIns="81296"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135"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矩形 59"/>
            <p:cNvSpPr/>
            <p:nvPr>
              <p:custDataLst>
                <p:tags r:id="rId9"/>
              </p:custDataLst>
            </p:nvPr>
          </p:nvSpPr>
          <p:spPr>
            <a:xfrm>
              <a:off x="5483293" y="1382227"/>
              <a:ext cx="2440797" cy="341418"/>
            </a:xfrm>
            <a:prstGeom prst="rect">
              <a:avLst/>
            </a:prstGeom>
            <a:noFill/>
          </p:spPr>
          <p:txBody>
            <a:bodyPr wrap="square" lIns="162593" tIns="81296" rIns="162593" bIns="81296">
              <a:spAutoFit/>
            </a:bodyPr>
            <a:lstStyle/>
            <a:p>
              <a:pPr lvl="0" algn="ctr" fontAlgn="auto">
                <a:spcBef>
                  <a:spcPts val="0"/>
                </a:spcBef>
                <a:spcAft>
                  <a:spcPts val="0"/>
                </a:spcAft>
                <a:defRPr/>
              </a:pPr>
              <a:r>
                <a:rPr lang="zh-CN" altLang="en-US" sz="2400" b="1" kern="100" dirty="0">
                  <a:solidFill>
                    <a:srgbClr val="FFFFFF"/>
                  </a:solidFill>
                  <a:latin typeface="微软雅黑" panose="020B0503020204020204" pitchFamily="34" charset="-122"/>
                  <a:cs typeface="+mn-ea"/>
                  <a:sym typeface="微软雅黑" panose="020B0503020204020204" pitchFamily="34" charset="-122"/>
                </a:rPr>
                <a:t>元宇宙产业背景环境</a:t>
              </a:r>
            </a:p>
          </p:txBody>
        </p:sp>
      </p:gr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67"/>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2" name="文本框 11"/>
          <p:cNvSpPr txBox="1"/>
          <p:nvPr/>
        </p:nvSpPr>
        <p:spPr>
          <a:xfrm>
            <a:off x="537210" y="10255"/>
            <a:ext cx="11305745" cy="954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背景（</a:t>
            </a:r>
            <a:r>
              <a:rPr kumimoji="0" lang="en-US" altLang="zh-CN"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1/6</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追溯历史，我国著名科学家钱学森院士</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1990</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年首次提出</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 </a:t>
            </a:r>
            <a:r>
              <a:rPr kumimoji="0" lang="zh-CN" altLang="en-US" sz="28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“灵境”概念，是“元宇宙“设想最早的引子</a:t>
            </a:r>
          </a:p>
        </p:txBody>
      </p:sp>
      <p:grpSp>
        <p:nvGrpSpPr>
          <p:cNvPr id="7" name="组合 6"/>
          <p:cNvGrpSpPr/>
          <p:nvPr/>
        </p:nvGrpSpPr>
        <p:grpSpPr>
          <a:xfrm>
            <a:off x="4620260" y="1056005"/>
            <a:ext cx="7048500" cy="5429250"/>
            <a:chOff x="9701" y="1440"/>
            <a:chExt cx="7479" cy="7992"/>
          </a:xfrm>
        </p:grpSpPr>
        <p:sp>
          <p:nvSpPr>
            <p:cNvPr id="21" name="矩形 20"/>
            <p:cNvSpPr/>
            <p:nvPr>
              <p:custDataLst>
                <p:tags r:id="rId1"/>
              </p:custDataLst>
            </p:nvPr>
          </p:nvSpPr>
          <p:spPr>
            <a:xfrm>
              <a:off x="10182" y="3727"/>
              <a:ext cx="6935" cy="4923"/>
            </a:xfrm>
            <a:prstGeom prst="rect">
              <a:avLst/>
            </a:prstGeom>
            <a:pattFill prst="dotGrid">
              <a:fgClr>
                <a:srgbClr val="65A6EC"/>
              </a:fgClr>
              <a:bgClr>
                <a:schemeClr val="bg1"/>
              </a:bgClr>
            </a:patt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custDataLst>
                <p:tags r:id="rId2"/>
              </p:custDataLst>
            </p:nvPr>
          </p:nvSpPr>
          <p:spPr>
            <a:xfrm>
              <a:off x="9701" y="2975"/>
              <a:ext cx="6935" cy="4923"/>
            </a:xfrm>
            <a:prstGeom prst="rect">
              <a:avLst/>
            </a:prstGeom>
            <a:noFill/>
            <a:ln w="76200">
              <a:solidFill>
                <a:srgbClr val="66A6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descr="D:\任务\八月\工作8.14\素材\8daa4dfcgy1g3kbegsi9vj20ly0p3dnq.jpg8daa4dfcgy1g3kbegsi9vj20ly0p3dnq"/>
            <p:cNvPicPr>
              <a:picLocks noChangeAspect="1"/>
            </p:cNvPicPr>
            <p:nvPr>
              <p:custDataLst>
                <p:tags r:id="rId3"/>
              </p:custDataLst>
            </p:nvPr>
          </p:nvPicPr>
          <p:blipFill rotWithShape="1">
            <a:blip r:embed="rId7"/>
            <a:srcRect/>
            <a:stretch>
              <a:fillRect/>
            </a:stretch>
          </p:blipFill>
          <p:spPr>
            <a:xfrm>
              <a:off x="10492" y="1440"/>
              <a:ext cx="3619" cy="3750"/>
            </a:xfrm>
            <a:prstGeom prst="rect">
              <a:avLst/>
            </a:prstGeom>
          </p:spPr>
        </p:pic>
        <p:pic>
          <p:nvPicPr>
            <p:cNvPr id="14" name="图片 13" descr="D:\任务\八月\工作8.14\素材\8daa4dfcgy1g3kbeh2ejgj20ly0o2n7i.jpg8daa4dfcgy1g3kbeh2ejgj20ly0o2n7i"/>
            <p:cNvPicPr>
              <a:picLocks noChangeAspect="1"/>
            </p:cNvPicPr>
            <p:nvPr>
              <p:custDataLst>
                <p:tags r:id="rId4"/>
              </p:custDataLst>
            </p:nvPr>
          </p:nvPicPr>
          <p:blipFill rotWithShape="1">
            <a:blip r:embed="rId8"/>
            <a:srcRect/>
            <a:stretch>
              <a:fillRect/>
            </a:stretch>
          </p:blipFill>
          <p:spPr>
            <a:xfrm>
              <a:off x="12884" y="5682"/>
              <a:ext cx="4296" cy="3750"/>
            </a:xfrm>
            <a:prstGeom prst="rect">
              <a:avLst/>
            </a:prstGeom>
          </p:spPr>
        </p:pic>
      </p:grpSp>
      <p:grpSp>
        <p:nvGrpSpPr>
          <p:cNvPr id="20" name="组合 19" descr="7b0a202020202274657874626f78223a20227b5c2263617465676f72795f69645c223a31303430392c5c2269645c223a32303334323130377d220a7d0a"/>
          <p:cNvGrpSpPr/>
          <p:nvPr/>
        </p:nvGrpSpPr>
        <p:grpSpPr>
          <a:xfrm>
            <a:off x="180975" y="2609850"/>
            <a:ext cx="4946015" cy="3240405"/>
            <a:chOff x="5706" y="3625"/>
            <a:chExt cx="7789" cy="3549"/>
          </a:xfrm>
        </p:grpSpPr>
        <p:grpSp>
          <p:nvGrpSpPr>
            <p:cNvPr id="177" name="图形 175"/>
            <p:cNvGrpSpPr/>
            <p:nvPr/>
          </p:nvGrpSpPr>
          <p:grpSpPr>
            <a:xfrm>
              <a:off x="5706" y="3625"/>
              <a:ext cx="7789" cy="3549"/>
              <a:chOff x="3623131" y="2302041"/>
              <a:chExt cx="4945738" cy="2253918"/>
            </a:xfrm>
          </p:grpSpPr>
          <p:sp>
            <p:nvSpPr>
              <p:cNvPr id="178" name="任意多边形: 形状 177"/>
              <p:cNvSpPr/>
              <p:nvPr/>
            </p:nvSpPr>
            <p:spPr>
              <a:xfrm>
                <a:off x="3745486" y="2353559"/>
                <a:ext cx="4824670" cy="2204975"/>
              </a:xfrm>
              <a:custGeom>
                <a:avLst/>
                <a:gdLst>
                  <a:gd name="connsiteX0" fmla="*/ 4824671 w 4824670"/>
                  <a:gd name="connsiteY0" fmla="*/ 75989 h 2204975"/>
                  <a:gd name="connsiteX1" fmla="*/ 4751257 w 4824670"/>
                  <a:gd name="connsiteY1" fmla="*/ 0 h 2204975"/>
                  <a:gd name="connsiteX2" fmla="*/ 4694587 w 4824670"/>
                  <a:gd name="connsiteY2" fmla="*/ 81141 h 2204975"/>
                  <a:gd name="connsiteX3" fmla="*/ 0 w 4824670"/>
                  <a:gd name="connsiteY3" fmla="*/ 229256 h 2204975"/>
                  <a:gd name="connsiteX4" fmla="*/ 135235 w 4824670"/>
                  <a:gd name="connsiteY4" fmla="*/ 1627973 h 2204975"/>
                  <a:gd name="connsiteX5" fmla="*/ 73413 w 4824670"/>
                  <a:gd name="connsiteY5" fmla="*/ 1658884 h 2204975"/>
                  <a:gd name="connsiteX6" fmla="*/ 145539 w 4824670"/>
                  <a:gd name="connsiteY6" fmla="*/ 1736161 h 2204975"/>
                  <a:gd name="connsiteX7" fmla="*/ 759892 w 4824670"/>
                  <a:gd name="connsiteY7" fmla="*/ 1764496 h 2204975"/>
                  <a:gd name="connsiteX8" fmla="*/ 1738736 w 4824670"/>
                  <a:gd name="connsiteY8" fmla="*/ 2204976 h 2204975"/>
                  <a:gd name="connsiteX9" fmla="*/ 1673050 w 4824670"/>
                  <a:gd name="connsiteY9" fmla="*/ 1808286 h 2204975"/>
                  <a:gd name="connsiteX10" fmla="*/ 4616022 w 4824670"/>
                  <a:gd name="connsiteY10" fmla="*/ 1947385 h 220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24670" h="2204975">
                    <a:moveTo>
                      <a:pt x="4824671" y="75989"/>
                    </a:moveTo>
                    <a:lnTo>
                      <a:pt x="4751257" y="0"/>
                    </a:lnTo>
                    <a:lnTo>
                      <a:pt x="4694587" y="81141"/>
                    </a:lnTo>
                    <a:lnTo>
                      <a:pt x="0" y="229256"/>
                    </a:lnTo>
                    <a:lnTo>
                      <a:pt x="135235" y="1627973"/>
                    </a:lnTo>
                    <a:lnTo>
                      <a:pt x="73413" y="1658884"/>
                    </a:lnTo>
                    <a:lnTo>
                      <a:pt x="145539" y="1736161"/>
                    </a:lnTo>
                    <a:lnTo>
                      <a:pt x="759892" y="1764496"/>
                    </a:lnTo>
                    <a:lnTo>
                      <a:pt x="1738736" y="2204976"/>
                    </a:lnTo>
                    <a:lnTo>
                      <a:pt x="1673050" y="1808286"/>
                    </a:lnTo>
                    <a:lnTo>
                      <a:pt x="4616022" y="1947385"/>
                    </a:lnTo>
                    <a:close/>
                  </a:path>
                </a:pathLst>
              </a:custGeom>
              <a:solidFill>
                <a:srgbClr val="23181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9" name="任意多边形: 形状 178"/>
              <p:cNvSpPr/>
              <p:nvPr/>
            </p:nvSpPr>
            <p:spPr>
              <a:xfrm>
                <a:off x="3673361" y="2353559"/>
                <a:ext cx="4823382" cy="2127698"/>
              </a:xfrm>
              <a:custGeom>
                <a:avLst/>
                <a:gdLst>
                  <a:gd name="connsiteX0" fmla="*/ 4823383 w 4823382"/>
                  <a:gd name="connsiteY0" fmla="*/ 0 h 2127698"/>
                  <a:gd name="connsiteX1" fmla="*/ 0 w 4823382"/>
                  <a:gd name="connsiteY1" fmla="*/ 153266 h 2127698"/>
                  <a:gd name="connsiteX2" fmla="*/ 145539 w 4823382"/>
                  <a:gd name="connsiteY2" fmla="*/ 1658884 h 2127698"/>
                  <a:gd name="connsiteX3" fmla="*/ 759892 w 4823382"/>
                  <a:gd name="connsiteY3" fmla="*/ 1688507 h 2127698"/>
                  <a:gd name="connsiteX4" fmla="*/ 1737448 w 4823382"/>
                  <a:gd name="connsiteY4" fmla="*/ 2127699 h 2127698"/>
                  <a:gd name="connsiteX5" fmla="*/ 1673051 w 4823382"/>
                  <a:gd name="connsiteY5" fmla="*/ 1731009 h 2127698"/>
                  <a:gd name="connsiteX6" fmla="*/ 4614735 w 4823382"/>
                  <a:gd name="connsiteY6" fmla="*/ 1871396 h 212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3382" h="2127698">
                    <a:moveTo>
                      <a:pt x="4823383" y="0"/>
                    </a:moveTo>
                    <a:lnTo>
                      <a:pt x="0" y="153266"/>
                    </a:lnTo>
                    <a:lnTo>
                      <a:pt x="145539" y="1658884"/>
                    </a:lnTo>
                    <a:lnTo>
                      <a:pt x="759892" y="1688507"/>
                    </a:lnTo>
                    <a:lnTo>
                      <a:pt x="1737448" y="2127699"/>
                    </a:lnTo>
                    <a:lnTo>
                      <a:pt x="1673051" y="1731009"/>
                    </a:lnTo>
                    <a:lnTo>
                      <a:pt x="4614735" y="1871396"/>
                    </a:lnTo>
                    <a:close/>
                  </a:path>
                </a:pathLst>
              </a:custGeom>
              <a:solidFill>
                <a:srgbClr val="FFFFFF"/>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nvGrpSpPr>
              <p:cNvPr id="180" name="图形 175"/>
              <p:cNvGrpSpPr/>
              <p:nvPr/>
            </p:nvGrpSpPr>
            <p:grpSpPr>
              <a:xfrm>
                <a:off x="3623131" y="2302041"/>
                <a:ext cx="4941874" cy="2246190"/>
                <a:chOff x="3623131" y="2302041"/>
                <a:chExt cx="4941874" cy="2246190"/>
              </a:xfrm>
              <a:solidFill>
                <a:srgbClr val="B4B4B5"/>
              </a:solidFill>
            </p:grpSpPr>
            <p:sp>
              <p:nvSpPr>
                <p:cNvPr id="181" name="任意多边形: 形状 180"/>
                <p:cNvSpPr/>
                <p:nvPr/>
              </p:nvSpPr>
              <p:spPr>
                <a:xfrm>
                  <a:off x="4497650" y="4179876"/>
                  <a:ext cx="722541" cy="327140"/>
                </a:xfrm>
                <a:custGeom>
                  <a:avLst/>
                  <a:gdLst>
                    <a:gd name="connsiteX0" fmla="*/ 0 w 722541"/>
                    <a:gd name="connsiteY0" fmla="*/ 0 h 327140"/>
                    <a:gd name="connsiteX1" fmla="*/ 722541 w 722541"/>
                    <a:gd name="connsiteY1" fmla="*/ 327140 h 327140"/>
                    <a:gd name="connsiteX2" fmla="*/ 48942 w 722541"/>
                    <a:gd name="connsiteY2" fmla="*/ 91445 h 327140"/>
                  </a:gdLst>
                  <a:ahLst/>
                  <a:cxnLst>
                    <a:cxn ang="0">
                      <a:pos x="connsiteX0" y="connsiteY0"/>
                    </a:cxn>
                    <a:cxn ang="0">
                      <a:pos x="connsiteX1" y="connsiteY1"/>
                    </a:cxn>
                    <a:cxn ang="0">
                      <a:pos x="connsiteX2" y="connsiteY2"/>
                    </a:cxn>
                  </a:cxnLst>
                  <a:rect l="l" t="t" r="r" b="b"/>
                  <a:pathLst>
                    <a:path w="722541" h="327140">
                      <a:moveTo>
                        <a:pt x="0" y="0"/>
                      </a:moveTo>
                      <a:lnTo>
                        <a:pt x="722541" y="327140"/>
                      </a:lnTo>
                      <a:lnTo>
                        <a:pt x="48942" y="91445"/>
                      </a:lnTo>
                      <a:close/>
                    </a:path>
                  </a:pathLst>
                </a:custGeom>
                <a:solidFill>
                  <a:srgbClr val="B4B4B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82" name="任意多边形: 形状 181"/>
                <p:cNvSpPr/>
                <p:nvPr/>
              </p:nvSpPr>
              <p:spPr>
                <a:xfrm>
                  <a:off x="5534452" y="4245562"/>
                  <a:ext cx="69549" cy="302668"/>
                </a:xfrm>
                <a:custGeom>
                  <a:avLst/>
                  <a:gdLst>
                    <a:gd name="connsiteX0" fmla="*/ 45078 w 69549"/>
                    <a:gd name="connsiteY0" fmla="*/ 0 h 302668"/>
                    <a:gd name="connsiteX1" fmla="*/ 0 w 69549"/>
                    <a:gd name="connsiteY1" fmla="*/ 302669 h 302668"/>
                    <a:gd name="connsiteX2" fmla="*/ 69550 w 69549"/>
                    <a:gd name="connsiteY2" fmla="*/ 96596 h 302668"/>
                  </a:gdLst>
                  <a:ahLst/>
                  <a:cxnLst>
                    <a:cxn ang="0">
                      <a:pos x="connsiteX0" y="connsiteY0"/>
                    </a:cxn>
                    <a:cxn ang="0">
                      <a:pos x="connsiteX1" y="connsiteY1"/>
                    </a:cxn>
                    <a:cxn ang="0">
                      <a:pos x="connsiteX2" y="connsiteY2"/>
                    </a:cxn>
                  </a:cxnLst>
                  <a:rect l="l" t="t" r="r" b="b"/>
                  <a:pathLst>
                    <a:path w="69549" h="302668">
                      <a:moveTo>
                        <a:pt x="45078" y="0"/>
                      </a:moveTo>
                      <a:lnTo>
                        <a:pt x="0" y="302669"/>
                      </a:lnTo>
                      <a:lnTo>
                        <a:pt x="69550" y="96596"/>
                      </a:lnTo>
                      <a:close/>
                    </a:path>
                  </a:pathLst>
                </a:custGeom>
                <a:solidFill>
                  <a:srgbClr val="B4B4B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83" name="任意多边形: 形状 182"/>
                <p:cNvSpPr/>
                <p:nvPr/>
              </p:nvSpPr>
              <p:spPr>
                <a:xfrm>
                  <a:off x="3623131" y="2819798"/>
                  <a:ext cx="133947" cy="1197796"/>
                </a:xfrm>
                <a:custGeom>
                  <a:avLst/>
                  <a:gdLst>
                    <a:gd name="connsiteX0" fmla="*/ 0 w 133947"/>
                    <a:gd name="connsiteY0" fmla="*/ 394114 h 1197796"/>
                    <a:gd name="connsiteX1" fmla="*/ 9016 w 133947"/>
                    <a:gd name="connsiteY1" fmla="*/ 0 h 1197796"/>
                    <a:gd name="connsiteX2" fmla="*/ 133947 w 133947"/>
                    <a:gd name="connsiteY2" fmla="*/ 1197796 h 1197796"/>
                  </a:gdLst>
                  <a:ahLst/>
                  <a:cxnLst>
                    <a:cxn ang="0">
                      <a:pos x="connsiteX0" y="connsiteY0"/>
                    </a:cxn>
                    <a:cxn ang="0">
                      <a:pos x="connsiteX1" y="connsiteY1"/>
                    </a:cxn>
                    <a:cxn ang="0">
                      <a:pos x="connsiteX2" y="connsiteY2"/>
                    </a:cxn>
                  </a:cxnLst>
                  <a:rect l="l" t="t" r="r" b="b"/>
                  <a:pathLst>
                    <a:path w="133947" h="1197796">
                      <a:moveTo>
                        <a:pt x="0" y="394114"/>
                      </a:moveTo>
                      <a:lnTo>
                        <a:pt x="9016" y="0"/>
                      </a:lnTo>
                      <a:lnTo>
                        <a:pt x="133947" y="1197796"/>
                      </a:lnTo>
                      <a:close/>
                    </a:path>
                  </a:pathLst>
                </a:custGeom>
                <a:solidFill>
                  <a:srgbClr val="B4B4B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84" name="任意多边形: 形状 183"/>
                <p:cNvSpPr/>
                <p:nvPr/>
              </p:nvSpPr>
              <p:spPr>
                <a:xfrm>
                  <a:off x="8429770" y="3481806"/>
                  <a:ext cx="119779" cy="743149"/>
                </a:xfrm>
                <a:custGeom>
                  <a:avLst/>
                  <a:gdLst>
                    <a:gd name="connsiteX0" fmla="*/ 92732 w 119779"/>
                    <a:gd name="connsiteY0" fmla="*/ 0 h 743149"/>
                    <a:gd name="connsiteX1" fmla="*/ 0 w 119779"/>
                    <a:gd name="connsiteY1" fmla="*/ 743149 h 743149"/>
                    <a:gd name="connsiteX2" fmla="*/ 119779 w 119779"/>
                    <a:gd name="connsiteY2" fmla="*/ 176450 h 743149"/>
                  </a:gdLst>
                  <a:ahLst/>
                  <a:cxnLst>
                    <a:cxn ang="0">
                      <a:pos x="connsiteX0" y="connsiteY0"/>
                    </a:cxn>
                    <a:cxn ang="0">
                      <a:pos x="connsiteX1" y="connsiteY1"/>
                    </a:cxn>
                    <a:cxn ang="0">
                      <a:pos x="connsiteX2" y="connsiteY2"/>
                    </a:cxn>
                  </a:cxnLst>
                  <a:rect l="l" t="t" r="r" b="b"/>
                  <a:pathLst>
                    <a:path w="119779" h="743149">
                      <a:moveTo>
                        <a:pt x="92732" y="0"/>
                      </a:moveTo>
                      <a:lnTo>
                        <a:pt x="0" y="743149"/>
                      </a:lnTo>
                      <a:lnTo>
                        <a:pt x="119779" y="176450"/>
                      </a:lnTo>
                      <a:close/>
                    </a:path>
                  </a:pathLst>
                </a:custGeom>
                <a:solidFill>
                  <a:srgbClr val="B4B4B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85" name="任意多边形: 形状 184"/>
                <p:cNvSpPr/>
                <p:nvPr/>
              </p:nvSpPr>
              <p:spPr>
                <a:xfrm>
                  <a:off x="3690104" y="2339391"/>
                  <a:ext cx="3261095" cy="115915"/>
                </a:xfrm>
                <a:custGeom>
                  <a:avLst/>
                  <a:gdLst>
                    <a:gd name="connsiteX0" fmla="*/ 275622 w 3261095"/>
                    <a:gd name="connsiteY0" fmla="*/ 37351 h 115915"/>
                    <a:gd name="connsiteX1" fmla="*/ 0 w 3261095"/>
                    <a:gd name="connsiteY1" fmla="*/ 115916 h 115915"/>
                    <a:gd name="connsiteX2" fmla="*/ 3261096 w 3261095"/>
                    <a:gd name="connsiteY2" fmla="*/ 0 h 115915"/>
                    <a:gd name="connsiteX3" fmla="*/ 2552722 w 3261095"/>
                    <a:gd name="connsiteY3" fmla="*/ 1288 h 115915"/>
                  </a:gdLst>
                  <a:ahLst/>
                  <a:cxnLst>
                    <a:cxn ang="0">
                      <a:pos x="connsiteX0" y="connsiteY0"/>
                    </a:cxn>
                    <a:cxn ang="0">
                      <a:pos x="connsiteX1" y="connsiteY1"/>
                    </a:cxn>
                    <a:cxn ang="0">
                      <a:pos x="connsiteX2" y="connsiteY2"/>
                    </a:cxn>
                    <a:cxn ang="0">
                      <a:pos x="connsiteX3" y="connsiteY3"/>
                    </a:cxn>
                  </a:cxnLst>
                  <a:rect l="l" t="t" r="r" b="b"/>
                  <a:pathLst>
                    <a:path w="3261095" h="115915">
                      <a:moveTo>
                        <a:pt x="275622" y="37351"/>
                      </a:moveTo>
                      <a:lnTo>
                        <a:pt x="0" y="115916"/>
                      </a:lnTo>
                      <a:lnTo>
                        <a:pt x="3261096" y="0"/>
                      </a:lnTo>
                      <a:lnTo>
                        <a:pt x="2552722" y="1288"/>
                      </a:lnTo>
                      <a:close/>
                    </a:path>
                  </a:pathLst>
                </a:custGeom>
                <a:solidFill>
                  <a:srgbClr val="B4B4B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86" name="任意多边形: 形状 185"/>
                <p:cNvSpPr/>
                <p:nvPr/>
              </p:nvSpPr>
              <p:spPr>
                <a:xfrm>
                  <a:off x="6974383" y="2302041"/>
                  <a:ext cx="1428339" cy="38638"/>
                </a:xfrm>
                <a:custGeom>
                  <a:avLst/>
                  <a:gdLst>
                    <a:gd name="connsiteX0" fmla="*/ 0 w 1428339"/>
                    <a:gd name="connsiteY0" fmla="*/ 38639 h 38638"/>
                    <a:gd name="connsiteX1" fmla="*/ 1428339 w 1428339"/>
                    <a:gd name="connsiteY1" fmla="*/ 9016 h 38638"/>
                    <a:gd name="connsiteX2" fmla="*/ 336155 w 1428339"/>
                    <a:gd name="connsiteY2" fmla="*/ 0 h 38638"/>
                  </a:gdLst>
                  <a:ahLst/>
                  <a:cxnLst>
                    <a:cxn ang="0">
                      <a:pos x="connsiteX0" y="connsiteY0"/>
                    </a:cxn>
                    <a:cxn ang="0">
                      <a:pos x="connsiteX1" y="connsiteY1"/>
                    </a:cxn>
                    <a:cxn ang="0">
                      <a:pos x="connsiteX2" y="connsiteY2"/>
                    </a:cxn>
                  </a:cxnLst>
                  <a:rect l="l" t="t" r="r" b="b"/>
                  <a:pathLst>
                    <a:path w="1428339" h="38638">
                      <a:moveTo>
                        <a:pt x="0" y="38639"/>
                      </a:moveTo>
                      <a:lnTo>
                        <a:pt x="1428339" y="9016"/>
                      </a:lnTo>
                      <a:lnTo>
                        <a:pt x="336155" y="0"/>
                      </a:lnTo>
                      <a:close/>
                    </a:path>
                  </a:pathLst>
                </a:custGeom>
                <a:solidFill>
                  <a:srgbClr val="B4B4B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87" name="任意多边形: 形状 186"/>
                <p:cNvSpPr/>
                <p:nvPr/>
              </p:nvSpPr>
              <p:spPr>
                <a:xfrm>
                  <a:off x="8534094" y="3220351"/>
                  <a:ext cx="30911" cy="180313"/>
                </a:xfrm>
                <a:custGeom>
                  <a:avLst/>
                  <a:gdLst>
                    <a:gd name="connsiteX0" fmla="*/ 0 w 30911"/>
                    <a:gd name="connsiteY0" fmla="*/ 180313 h 180313"/>
                    <a:gd name="connsiteX1" fmla="*/ 12880 w 30911"/>
                    <a:gd name="connsiteY1" fmla="*/ 20607 h 180313"/>
                    <a:gd name="connsiteX2" fmla="*/ 30911 w 30911"/>
                    <a:gd name="connsiteY2" fmla="*/ 0 h 180313"/>
                  </a:gdLst>
                  <a:ahLst/>
                  <a:cxnLst>
                    <a:cxn ang="0">
                      <a:pos x="connsiteX0" y="connsiteY0"/>
                    </a:cxn>
                    <a:cxn ang="0">
                      <a:pos x="connsiteX1" y="connsiteY1"/>
                    </a:cxn>
                    <a:cxn ang="0">
                      <a:pos x="connsiteX2" y="connsiteY2"/>
                    </a:cxn>
                  </a:cxnLst>
                  <a:rect l="l" t="t" r="r" b="b"/>
                  <a:pathLst>
                    <a:path w="30911" h="180313">
                      <a:moveTo>
                        <a:pt x="0" y="180313"/>
                      </a:moveTo>
                      <a:lnTo>
                        <a:pt x="12880" y="20607"/>
                      </a:lnTo>
                      <a:lnTo>
                        <a:pt x="30911" y="0"/>
                      </a:lnTo>
                      <a:close/>
                    </a:path>
                  </a:pathLst>
                </a:custGeom>
                <a:solidFill>
                  <a:srgbClr val="B4B4B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sp>
            <p:nvSpPr>
              <p:cNvPr id="188" name="任意多边形: 形状 187"/>
              <p:cNvSpPr/>
              <p:nvPr/>
            </p:nvSpPr>
            <p:spPr>
              <a:xfrm>
                <a:off x="3666921" y="2564783"/>
                <a:ext cx="158418" cy="1329167"/>
              </a:xfrm>
              <a:custGeom>
                <a:avLst/>
                <a:gdLst>
                  <a:gd name="connsiteX0" fmla="*/ 0 w 158418"/>
                  <a:gd name="connsiteY0" fmla="*/ 0 h 1329167"/>
                  <a:gd name="connsiteX1" fmla="*/ 51518 w 158418"/>
                  <a:gd name="connsiteY1" fmla="*/ 60534 h 1329167"/>
                  <a:gd name="connsiteX2" fmla="*/ 158418 w 158418"/>
                  <a:gd name="connsiteY2" fmla="*/ 1329168 h 1329167"/>
                </a:gdLst>
                <a:ahLst/>
                <a:cxnLst>
                  <a:cxn ang="0">
                    <a:pos x="connsiteX0" y="connsiteY0"/>
                  </a:cxn>
                  <a:cxn ang="0">
                    <a:pos x="connsiteX1" y="connsiteY1"/>
                  </a:cxn>
                  <a:cxn ang="0">
                    <a:pos x="connsiteX2" y="connsiteY2"/>
                  </a:cxn>
                </a:cxnLst>
                <a:rect l="l" t="t" r="r" b="b"/>
                <a:pathLst>
                  <a:path w="158418" h="1329167">
                    <a:moveTo>
                      <a:pt x="0" y="0"/>
                    </a:moveTo>
                    <a:lnTo>
                      <a:pt x="51518" y="60534"/>
                    </a:lnTo>
                    <a:lnTo>
                      <a:pt x="158418" y="1329168"/>
                    </a:lnTo>
                    <a:close/>
                  </a:path>
                </a:pathLst>
              </a:custGeom>
              <a:solidFill>
                <a:srgbClr val="23181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89" name="任意多边形: 形状 188"/>
              <p:cNvSpPr/>
              <p:nvPr/>
            </p:nvSpPr>
            <p:spPr>
              <a:xfrm>
                <a:off x="5263982" y="3996987"/>
                <a:ext cx="2875998" cy="124931"/>
              </a:xfrm>
              <a:custGeom>
                <a:avLst/>
                <a:gdLst>
                  <a:gd name="connsiteX0" fmla="*/ 2762658 w 2875998"/>
                  <a:gd name="connsiteY0" fmla="*/ 24471 h 124931"/>
                  <a:gd name="connsiteX1" fmla="*/ 2875998 w 2875998"/>
                  <a:gd name="connsiteY1" fmla="*/ 124931 h 124931"/>
                  <a:gd name="connsiteX2" fmla="*/ 0 w 2875998"/>
                  <a:gd name="connsiteY2" fmla="*/ 0 h 124931"/>
                </a:gdLst>
                <a:ahLst/>
                <a:cxnLst>
                  <a:cxn ang="0">
                    <a:pos x="connsiteX0" y="connsiteY0"/>
                  </a:cxn>
                  <a:cxn ang="0">
                    <a:pos x="connsiteX1" y="connsiteY1"/>
                  </a:cxn>
                  <a:cxn ang="0">
                    <a:pos x="connsiteX2" y="connsiteY2"/>
                  </a:cxn>
                </a:cxnLst>
                <a:rect l="l" t="t" r="r" b="b"/>
                <a:pathLst>
                  <a:path w="2875998" h="124931">
                    <a:moveTo>
                      <a:pt x="2762658" y="24471"/>
                    </a:moveTo>
                    <a:lnTo>
                      <a:pt x="2875998" y="124931"/>
                    </a:lnTo>
                    <a:lnTo>
                      <a:pt x="0" y="0"/>
                    </a:lnTo>
                    <a:close/>
                  </a:path>
                </a:pathLst>
              </a:custGeom>
              <a:solidFill>
                <a:srgbClr val="23181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90" name="任意多边形: 形状 189"/>
              <p:cNvSpPr/>
              <p:nvPr/>
            </p:nvSpPr>
            <p:spPr>
              <a:xfrm>
                <a:off x="3690104" y="2389621"/>
                <a:ext cx="4755120" cy="159706"/>
              </a:xfrm>
              <a:custGeom>
                <a:avLst/>
                <a:gdLst>
                  <a:gd name="connsiteX0" fmla="*/ 75989 w 4755120"/>
                  <a:gd name="connsiteY0" fmla="*/ 159706 h 159706"/>
                  <a:gd name="connsiteX1" fmla="*/ 0 w 4755120"/>
                  <a:gd name="connsiteY1" fmla="*/ 118492 h 159706"/>
                  <a:gd name="connsiteX2" fmla="*/ 4755121 w 4755120"/>
                  <a:gd name="connsiteY2" fmla="*/ 0 h 159706"/>
                </a:gdLst>
                <a:ahLst/>
                <a:cxnLst>
                  <a:cxn ang="0">
                    <a:pos x="connsiteX0" y="connsiteY0"/>
                  </a:cxn>
                  <a:cxn ang="0">
                    <a:pos x="connsiteX1" y="connsiteY1"/>
                  </a:cxn>
                  <a:cxn ang="0">
                    <a:pos x="connsiteX2" y="connsiteY2"/>
                  </a:cxn>
                </a:cxnLst>
                <a:rect l="l" t="t" r="r" b="b"/>
                <a:pathLst>
                  <a:path w="4755120" h="159706">
                    <a:moveTo>
                      <a:pt x="75989" y="159706"/>
                    </a:moveTo>
                    <a:lnTo>
                      <a:pt x="0" y="118492"/>
                    </a:lnTo>
                    <a:lnTo>
                      <a:pt x="4755121" y="0"/>
                    </a:lnTo>
                    <a:close/>
                  </a:path>
                </a:pathLst>
              </a:custGeom>
              <a:solidFill>
                <a:srgbClr val="23181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91" name="任意多边形: 形状 190"/>
              <p:cNvSpPr/>
              <p:nvPr/>
            </p:nvSpPr>
            <p:spPr>
              <a:xfrm>
                <a:off x="8111645" y="3243534"/>
                <a:ext cx="208648" cy="842321"/>
              </a:xfrm>
              <a:custGeom>
                <a:avLst/>
                <a:gdLst>
                  <a:gd name="connsiteX0" fmla="*/ 0 w 208648"/>
                  <a:gd name="connsiteY0" fmla="*/ 744437 h 842321"/>
                  <a:gd name="connsiteX1" fmla="*/ 101748 w 208648"/>
                  <a:gd name="connsiteY1" fmla="*/ 842321 h 842321"/>
                  <a:gd name="connsiteX2" fmla="*/ 208648 w 208648"/>
                  <a:gd name="connsiteY2" fmla="*/ 0 h 842321"/>
                  <a:gd name="connsiteX3" fmla="*/ 57958 w 208648"/>
                  <a:gd name="connsiteY3" fmla="*/ 683903 h 842321"/>
                </a:gdLst>
                <a:ahLst/>
                <a:cxnLst>
                  <a:cxn ang="0">
                    <a:pos x="connsiteX0" y="connsiteY0"/>
                  </a:cxn>
                  <a:cxn ang="0">
                    <a:pos x="connsiteX1" y="connsiteY1"/>
                  </a:cxn>
                  <a:cxn ang="0">
                    <a:pos x="connsiteX2" y="connsiteY2"/>
                  </a:cxn>
                  <a:cxn ang="0">
                    <a:pos x="connsiteX3" y="connsiteY3"/>
                  </a:cxn>
                </a:cxnLst>
                <a:rect l="l" t="t" r="r" b="b"/>
                <a:pathLst>
                  <a:path w="208648" h="842321">
                    <a:moveTo>
                      <a:pt x="0" y="744437"/>
                    </a:moveTo>
                    <a:lnTo>
                      <a:pt x="101748" y="842321"/>
                    </a:lnTo>
                    <a:lnTo>
                      <a:pt x="208648" y="0"/>
                    </a:lnTo>
                    <a:lnTo>
                      <a:pt x="57958" y="683903"/>
                    </a:lnTo>
                    <a:close/>
                  </a:path>
                </a:pathLst>
              </a:custGeom>
              <a:solidFill>
                <a:srgbClr val="231815"/>
              </a:solidFill>
              <a:ln w="12874"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sp>
          <p:nvSpPr>
            <p:cNvPr id="22" name="文本框 21"/>
            <p:cNvSpPr txBox="1"/>
            <p:nvPr/>
          </p:nvSpPr>
          <p:spPr>
            <a:xfrm>
              <a:off x="6439" y="4129"/>
              <a:ext cx="6235" cy="2258"/>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早在</a:t>
              </a:r>
              <a:r>
                <a:rPr kumimoji="0" lang="en-US" altLang="zh-CN"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1990年，</a:t>
              </a:r>
              <a:r>
                <a:rPr kumimoji="0" lang="zh-CN" altLang="en-US"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钱学森院士在致</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汪成为院士的手稿中，就已经提到</a:t>
              </a: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“Virtual Reality”</a:t>
              </a:r>
              <a:r>
                <a:rPr kumimoji="0" lang="zh-CN" altLang="en-US"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（虚拟现实），</a:t>
              </a: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并将其翻译为</a:t>
              </a:r>
              <a:r>
                <a:rPr kumimoji="0" lang="en-US" altLang="zh-CN"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600" b="0" i="0" u="none" strike="noStrike" kern="1200" cap="none" spc="20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sym typeface="+mn-ea"/>
                </a:rPr>
                <a:t>灵境</a:t>
              </a:r>
              <a:r>
                <a:rPr kumimoji="0" lang="en-US" altLang="zh-CN"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钱老并强调</a:t>
              </a:r>
              <a:r>
                <a:rPr kumimoji="0" lang="zh-CN" altLang="en-US" sz="1600" b="0" i="0" u="none" strike="noStrike" kern="1200" cap="none" spc="200" normalizeH="0" baseline="0" noProof="0">
                  <a:ln>
                    <a:noFill/>
                  </a:ln>
                  <a:solidFill>
                    <a:srgbClr val="0070C0"/>
                  </a:solidFill>
                  <a:effectLst/>
                  <a:uLnTx/>
                  <a:uFillTx/>
                  <a:latin typeface="微软雅黑" panose="020B0503020204020204" pitchFamily="34" charset="-122"/>
                  <a:ea typeface="微软雅黑" panose="020B0503020204020204" pitchFamily="34" charset="-122"/>
                  <a:cs typeface="+mn-cs"/>
                </a:rPr>
                <a:t>这一技术必将引发一些震撼世界的变革，成为人类历史上的大事</a:t>
              </a:r>
              <a:r>
                <a:rPr kumimoji="0" lang="zh-CN" altLang="en-US" sz="16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67"/>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3" name="图片 2" descr="矩形"/>
          <p:cNvPicPr>
            <a:picLocks noChangeAspect="1"/>
          </p:cNvPicPr>
          <p:nvPr/>
        </p:nvPicPr>
        <p:blipFill>
          <a:blip r:embed="rId8">
            <a:lum bright="54000" contrast="44000"/>
          </a:blip>
          <a:stretch>
            <a:fillRect/>
          </a:stretch>
        </p:blipFill>
        <p:spPr>
          <a:xfrm>
            <a:off x="829945" y="2034540"/>
            <a:ext cx="5259705" cy="4653280"/>
          </a:xfrm>
          <a:prstGeom prst="rect">
            <a:avLst/>
          </a:prstGeom>
        </p:spPr>
      </p:pic>
      <p:sp>
        <p:nvSpPr>
          <p:cNvPr id="4" name="文本框 3"/>
          <p:cNvSpPr txBox="1"/>
          <p:nvPr/>
        </p:nvSpPr>
        <p:spPr>
          <a:xfrm>
            <a:off x="2835910" y="2908935"/>
            <a:ext cx="309880" cy="414020"/>
          </a:xfrm>
          <a:prstGeom prst="rect">
            <a:avLst/>
          </a:prstGeom>
          <a:noFill/>
        </p:spPr>
        <p:txBody>
          <a:bodyPr wrap="none" rtlCol="0">
            <a:spAutoFit/>
          </a:bodyPr>
          <a:lstStyle/>
          <a:p>
            <a:pPr marL="0" marR="0" lvl="0" indent="0" algn="ctr" defTabSz="914400" rtl="0" eaLnBrk="1" fontAlgn="base" latinLnBrk="0" hangingPunct="1">
              <a:lnSpc>
                <a:spcPct val="150000"/>
              </a:lnSpc>
              <a:spcBef>
                <a:spcPct val="0"/>
              </a:spcBef>
              <a:spcAft>
                <a:spcPct val="0"/>
              </a:spcAft>
              <a:buClrTx/>
              <a:buSzTx/>
              <a:buFontTx/>
              <a:buNone/>
              <a:defRPr/>
            </a:pPr>
            <a:endParaRPr kumimoji="0"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endParaRPr>
          </a:p>
        </p:txBody>
      </p:sp>
      <p:sp>
        <p:nvSpPr>
          <p:cNvPr id="6" name="文本框 5"/>
          <p:cNvSpPr txBox="1"/>
          <p:nvPr/>
        </p:nvSpPr>
        <p:spPr>
          <a:xfrm>
            <a:off x="962025" y="2189480"/>
            <a:ext cx="5053965" cy="4523105"/>
          </a:xfrm>
          <a:prstGeom prst="rect">
            <a:avLst/>
          </a:prstGeom>
          <a:noFill/>
        </p:spPr>
        <p:txBody>
          <a:bodyPr wrap="square" rtlCol="0">
            <a:spAutoFit/>
          </a:bodyPr>
          <a:lstStyle/>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1992年，</a:t>
            </a:r>
            <a:r>
              <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斯蒂芬森在</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科幻小说《雪崩》首次提及一个</a:t>
            </a:r>
            <a:r>
              <a:rPr kumimoji="0" lang="zh-CN" altLang="en-US" sz="1600" b="1" i="0" u="none" strike="noStrike" kern="1200" cap="none" spc="0" normalizeH="0" baseline="0" noProof="0" dirty="0">
                <a:ln>
                  <a:noFill/>
                </a:ln>
                <a:solidFill>
                  <a:srgbClr val="4879E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平行于现实世界</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的元宇宙，人类以虚拟形象在虚拟网络空间进行交互。</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defRPr/>
            </a:pP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近年来，元宇宙已经超越了首创这个词汇时仅赋予的沉浸式3D虚拟世界的内涵，</a:t>
            </a:r>
            <a:r>
              <a:rPr kumimoji="0" lang="zh-CN" altLang="en-US" sz="1600" b="1" i="0" u="none" strike="noStrike" kern="1200" cap="none" spc="0" normalizeH="0" baseline="0" noProof="0">
                <a:ln>
                  <a:noFill/>
                </a:ln>
                <a:solidFill>
                  <a:srgbClr val="4879E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拓展至物理世界中的物体、行动者、界面以及构建起虚拟环境并与之交互的网络等</a:t>
            </a:r>
            <a:r>
              <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defRPr/>
            </a:pP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它是整合多种新技术而产生的</a:t>
            </a:r>
            <a:r>
              <a:rPr kumimoji="0" lang="zh-CN" altLang="en-US" sz="1600" b="1" i="0" u="none" strike="noStrike" kern="1200" cap="none" spc="0" normalizeH="0" baseline="0" noProof="0" dirty="0">
                <a:ln>
                  <a:noFill/>
                </a:ln>
                <a:solidFill>
                  <a:srgbClr val="4879E0"/>
                </a:solidFill>
                <a:effectLst/>
                <a:uLnTx/>
                <a:uFillTx/>
                <a:latin typeface="微软雅黑" panose="020B0503020204020204" pitchFamily="34" charset="-122"/>
                <a:ea typeface="微软雅黑" panose="020B0503020204020204" pitchFamily="34" charset="-122"/>
                <a:cs typeface="+mn-cs"/>
              </a:rPr>
              <a:t>新型虚实相融的互联网应用和社会形态</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，每个用户进行内容生产和世界编辑。</a:t>
            </a:r>
          </a:p>
        </p:txBody>
      </p:sp>
      <p:grpSp>
        <p:nvGrpSpPr>
          <p:cNvPr id="5" name="组合 4"/>
          <p:cNvGrpSpPr/>
          <p:nvPr/>
        </p:nvGrpSpPr>
        <p:grpSpPr>
          <a:xfrm>
            <a:off x="6299835" y="1941830"/>
            <a:ext cx="5421630" cy="2149475"/>
            <a:chOff x="1772" y="5866"/>
            <a:chExt cx="10669" cy="4015"/>
          </a:xfrm>
        </p:grpSpPr>
        <p:grpSp>
          <p:nvGrpSpPr>
            <p:cNvPr id="8" name="组合 7"/>
            <p:cNvGrpSpPr/>
            <p:nvPr/>
          </p:nvGrpSpPr>
          <p:grpSpPr>
            <a:xfrm>
              <a:off x="1772" y="5866"/>
              <a:ext cx="10669" cy="4015"/>
              <a:chOff x="194" y="4627"/>
              <a:chExt cx="12249" cy="4673"/>
            </a:xfrm>
          </p:grpSpPr>
          <p:sp>
            <p:nvSpPr>
              <p:cNvPr id="37" name="文本框 36"/>
              <p:cNvSpPr txBox="1"/>
              <p:nvPr/>
            </p:nvSpPr>
            <p:spPr>
              <a:xfrm>
                <a:off x="4389" y="4627"/>
                <a:ext cx="4647" cy="66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映射现实的</a:t>
                </a:r>
                <a:r>
                  <a:rPr kumimoji="0"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虚拟世界</a:t>
                </a: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文本框 39"/>
              <p:cNvSpPr txBox="1"/>
              <p:nvPr/>
            </p:nvSpPr>
            <p:spPr>
              <a:xfrm>
                <a:off x="8538" y="7495"/>
                <a:ext cx="3905" cy="1805"/>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独立于现实世界且永远在线</a:t>
                </a:r>
              </a:p>
            </p:txBody>
          </p:sp>
          <p:sp>
            <p:nvSpPr>
              <p:cNvPr id="53" name="文本框 52"/>
              <p:cNvSpPr txBox="1"/>
              <p:nvPr/>
            </p:nvSpPr>
            <p:spPr>
              <a:xfrm>
                <a:off x="194" y="8165"/>
                <a:ext cx="4430" cy="66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连接万物，交互共享</a:t>
                </a:r>
              </a:p>
            </p:txBody>
          </p:sp>
          <p:grpSp>
            <p:nvGrpSpPr>
              <p:cNvPr id="55" name="组合 54"/>
              <p:cNvGrpSpPr/>
              <p:nvPr/>
            </p:nvGrpSpPr>
            <p:grpSpPr>
              <a:xfrm>
                <a:off x="4441" y="5609"/>
                <a:ext cx="3911" cy="3639"/>
                <a:chOff x="4628" y="6274"/>
                <a:chExt cx="3500" cy="3500"/>
              </a:xfrm>
            </p:grpSpPr>
            <p:sp>
              <p:nvSpPr>
                <p:cNvPr id="56" name="椭圆 55"/>
                <p:cNvSpPr/>
                <p:nvPr>
                  <p:custDataLst>
                    <p:tags r:id="rId4"/>
                  </p:custDataLst>
                </p:nvPr>
              </p:nvSpPr>
              <p:spPr>
                <a:xfrm>
                  <a:off x="5217" y="6864"/>
                  <a:ext cx="2321" cy="2321"/>
                </a:xfrm>
                <a:prstGeom prst="ellipse">
                  <a:avLst/>
                </a:prstGeom>
                <a:noFill/>
                <a:ln w="38100">
                  <a:solidFill>
                    <a:srgbClr val="4876E0"/>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57" name="椭圆 56"/>
                <p:cNvSpPr/>
                <p:nvPr>
                  <p:custDataLst>
                    <p:tags r:id="rId5"/>
                  </p:custDataLst>
                </p:nvPr>
              </p:nvSpPr>
              <p:spPr>
                <a:xfrm>
                  <a:off x="4628" y="6274"/>
                  <a:ext cx="3500" cy="3500"/>
                </a:xfrm>
                <a:prstGeom prst="ellipse">
                  <a:avLst/>
                </a:prstGeom>
                <a:noFill/>
                <a:ln w="19050">
                  <a:solidFill>
                    <a:srgbClr val="79B6D3">
                      <a:lumMod val="50000"/>
                    </a:srgbClr>
                  </a:solidFill>
                  <a:prstDash val="dash"/>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endParaRPr>
                </a:p>
              </p:txBody>
            </p:sp>
            <p:sp>
              <p:nvSpPr>
                <p:cNvPr id="58" name="文本框 57"/>
                <p:cNvSpPr txBox="1"/>
                <p:nvPr>
                  <p:custDataLst>
                    <p:tags r:id="rId6"/>
                  </p:custDataLst>
                </p:nvPr>
              </p:nvSpPr>
              <p:spPr>
                <a:xfrm>
                  <a:off x="5466" y="7578"/>
                  <a:ext cx="1826" cy="663"/>
                </a:xfrm>
                <a:prstGeom prst="rect">
                  <a:avLst/>
                </a:prstGeom>
                <a:noFill/>
              </p:spPr>
              <p:txBody>
                <a:bodyPr wrap="square" rtlCol="0"/>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800" b="1"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微软雅黑" panose="020B0503020204020204" pitchFamily="34" charset="-122"/>
                    </a:rPr>
                    <a:t>元宇宙</a:t>
                  </a:r>
                </a:p>
              </p:txBody>
            </p:sp>
            <p:grpSp>
              <p:nvGrpSpPr>
                <p:cNvPr id="59" name="组合 58"/>
                <p:cNvGrpSpPr/>
                <p:nvPr/>
              </p:nvGrpSpPr>
              <p:grpSpPr>
                <a:xfrm>
                  <a:off x="5115" y="7508"/>
                  <a:ext cx="286" cy="297"/>
                  <a:chOff x="7499" y="5105"/>
                  <a:chExt cx="558" cy="546"/>
                </a:xfrm>
              </p:grpSpPr>
              <p:sp>
                <p:nvSpPr>
                  <p:cNvPr id="60" name="椭圆 59"/>
                  <p:cNvSpPr/>
                  <p:nvPr/>
                </p:nvSpPr>
                <p:spPr>
                  <a:xfrm>
                    <a:off x="7499" y="5105"/>
                    <a:ext cx="558" cy="54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1" name="椭圆 60"/>
                  <p:cNvSpPr/>
                  <p:nvPr/>
                </p:nvSpPr>
                <p:spPr>
                  <a:xfrm>
                    <a:off x="7554" y="5161"/>
                    <a:ext cx="451" cy="434"/>
                  </a:xfrm>
                  <a:prstGeom prst="ellipse">
                    <a:avLst/>
                  </a:prstGeom>
                  <a:solidFill>
                    <a:srgbClr val="EC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62" name="组合 61"/>
                <p:cNvGrpSpPr/>
                <p:nvPr/>
              </p:nvGrpSpPr>
              <p:grpSpPr>
                <a:xfrm>
                  <a:off x="7326" y="8211"/>
                  <a:ext cx="315" cy="302"/>
                  <a:chOff x="7499" y="5105"/>
                  <a:chExt cx="558" cy="546"/>
                </a:xfrm>
              </p:grpSpPr>
              <p:sp>
                <p:nvSpPr>
                  <p:cNvPr id="63" name="椭圆 62"/>
                  <p:cNvSpPr/>
                  <p:nvPr/>
                </p:nvSpPr>
                <p:spPr>
                  <a:xfrm>
                    <a:off x="7499" y="5105"/>
                    <a:ext cx="558" cy="54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椭圆 63"/>
                  <p:cNvSpPr/>
                  <p:nvPr/>
                </p:nvSpPr>
                <p:spPr>
                  <a:xfrm>
                    <a:off x="7554" y="5161"/>
                    <a:ext cx="451" cy="434"/>
                  </a:xfrm>
                  <a:prstGeom prst="ellipse">
                    <a:avLst/>
                  </a:prstGeom>
                  <a:solidFill>
                    <a:srgbClr val="EC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grpSp>
        <p:pic>
          <p:nvPicPr>
            <p:cNvPr id="65" name="图片 64" descr="343538343130393b343538373830323b5652"/>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81" y="6397"/>
              <a:ext cx="589" cy="589"/>
            </a:xfrm>
            <a:prstGeom prst="rect">
              <a:avLst/>
            </a:prstGeom>
          </p:spPr>
        </p:pic>
        <p:pic>
          <p:nvPicPr>
            <p:cNvPr id="66" name="图片 65" descr="303b32313537333931343bd0c5bac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3120000">
              <a:off x="8384" y="8790"/>
              <a:ext cx="538" cy="538"/>
            </a:xfrm>
            <a:prstGeom prst="rect">
              <a:avLst/>
            </a:prstGeom>
          </p:spPr>
        </p:pic>
        <p:pic>
          <p:nvPicPr>
            <p:cNvPr id="67" name="图片 66" descr="32303232393239373b32303233303638303bc1acbdd3"/>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9680000">
              <a:off x="5393" y="8785"/>
              <a:ext cx="652" cy="652"/>
            </a:xfrm>
            <a:prstGeom prst="rect">
              <a:avLst/>
            </a:prstGeom>
          </p:spPr>
        </p:pic>
      </p:grpSp>
      <p:sp>
        <p:nvSpPr>
          <p:cNvPr id="16399" name="任意多边形 19"/>
          <p:cNvSpPr>
            <a:spLocks noChangeArrowheads="1"/>
          </p:cNvSpPr>
          <p:nvPr>
            <p:custDataLst>
              <p:tags r:id="rId1"/>
            </p:custDataLst>
          </p:nvPr>
        </p:nvSpPr>
        <p:spPr bwMode="auto">
          <a:xfrm>
            <a:off x="7208520" y="4117340"/>
            <a:ext cx="1154430" cy="2653665"/>
          </a:xfrm>
          <a:custGeom>
            <a:avLst/>
            <a:gdLst>
              <a:gd name="T0" fmla="*/ 0 w 10000"/>
              <a:gd name="T1" fmla="*/ 0 h 10000"/>
              <a:gd name="T2" fmla="*/ 118943672 w 10000"/>
              <a:gd name="T3" fmla="*/ 0 h 10000"/>
              <a:gd name="T4" fmla="*/ 95154894 w 10000"/>
              <a:gd name="T5" fmla="*/ 1078818330 h 10000"/>
              <a:gd name="T6" fmla="*/ 23788778 w 10000"/>
              <a:gd name="T7" fmla="*/ 1078818330 h 10000"/>
              <a:gd name="T8" fmla="*/ 0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0" y="10000"/>
                </a:moveTo>
                <a:lnTo>
                  <a:pt x="0" y="0"/>
                </a:lnTo>
                <a:lnTo>
                  <a:pt x="10000" y="2000"/>
                </a:lnTo>
                <a:lnTo>
                  <a:pt x="10000" y="8000"/>
                </a:lnTo>
                <a:lnTo>
                  <a:pt x="0" y="10000"/>
                </a:lnTo>
                <a:close/>
              </a:path>
            </a:pathLst>
          </a:custGeom>
          <a:solidFill>
            <a:srgbClr val="1F73AD"/>
          </a:solidFill>
          <a:ln w="12700">
            <a:noFill/>
            <a:miter lim="800000"/>
          </a:ln>
          <a:effectLst>
            <a:outerShdw blurRad="50800" dist="38100" dir="10800000" algn="r" rotWithShape="0">
              <a:prstClr val="black">
                <a:alpha val="40000"/>
              </a:prstClr>
            </a:outerShdw>
          </a:effectLst>
        </p:spPr>
        <p:txBody>
          <a:bodyPr lIns="90000" tIns="46800" rIns="90000" bIns="46800" anchor="ctr">
            <a:normAutofit/>
          </a:bodyPr>
          <a:lstStyle>
            <a:lvl1pPr>
              <a:lnSpc>
                <a:spcPct val="90000"/>
              </a:lnSpc>
              <a:spcBef>
                <a:spcPts val="1000"/>
              </a:spcBef>
              <a:buFont typeface="Arial" panose="020B0604020202020204" pitchFamily="34" charset="0"/>
              <a:buChar char="•"/>
              <a:defRPr sz="2800">
                <a:solidFill>
                  <a:srgbClr val="000000"/>
                </a:solidFill>
                <a:latin typeface="Calibri" panose="020F0502020204030204" pitchFamily="34" charset="0"/>
                <a:ea typeface="微软雅黑" panose="020B0503020204020204" pitchFamily="34" charset="-122"/>
                <a:sym typeface="Calibri" panose="020F0502020204030204" pitchFamily="34" charset="0"/>
              </a:defRPr>
            </a:lvl1pPr>
            <a:lvl2pPr marL="171450" indent="-171450">
              <a:lnSpc>
                <a:spcPct val="90000"/>
              </a:lnSpc>
              <a:spcBef>
                <a:spcPts val="500"/>
              </a:spcBef>
              <a:buFont typeface="Arial" panose="020B0604020202020204" pitchFamily="34" charset="0"/>
              <a:buChar char="•"/>
              <a:defRPr sz="2400">
                <a:solidFill>
                  <a:srgbClr val="000000"/>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000000"/>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l" defTabSz="9144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三维化互联网</a:t>
            </a:r>
          </a:p>
          <a:p>
            <a:pPr marL="0" marR="0" lvl="0" indent="0" algn="l" defTabSz="9144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三维化时空</a:t>
            </a:r>
          </a:p>
        </p:txBody>
      </p:sp>
      <p:sp>
        <p:nvSpPr>
          <p:cNvPr id="16400" name="任意多边形 20"/>
          <p:cNvSpPr>
            <a:spLocks noChangeArrowheads="1"/>
          </p:cNvSpPr>
          <p:nvPr>
            <p:custDataLst>
              <p:tags r:id="rId2"/>
            </p:custDataLst>
          </p:nvPr>
        </p:nvSpPr>
        <p:spPr bwMode="auto">
          <a:xfrm>
            <a:off x="8449945" y="4117340"/>
            <a:ext cx="1083310" cy="2653665"/>
          </a:xfrm>
          <a:custGeom>
            <a:avLst/>
            <a:gdLst>
              <a:gd name="T0" fmla="*/ 0 w 10000"/>
              <a:gd name="T1" fmla="*/ 0 h 10000"/>
              <a:gd name="T2" fmla="*/ 119290084 w 10000"/>
              <a:gd name="T3" fmla="*/ 0 h 10000"/>
              <a:gd name="T4" fmla="*/ 95432067 w 10000"/>
              <a:gd name="T5" fmla="*/ 1078818330 h 10000"/>
              <a:gd name="T6" fmla="*/ 23858017 w 10000"/>
              <a:gd name="T7" fmla="*/ 1078818330 h 10000"/>
              <a:gd name="T8" fmla="*/ 0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0" y="10000"/>
                </a:moveTo>
                <a:lnTo>
                  <a:pt x="0" y="0"/>
                </a:lnTo>
                <a:lnTo>
                  <a:pt x="10000" y="2000"/>
                </a:lnTo>
                <a:lnTo>
                  <a:pt x="10000" y="8000"/>
                </a:lnTo>
                <a:lnTo>
                  <a:pt x="0" y="10000"/>
                </a:lnTo>
                <a:close/>
              </a:path>
            </a:pathLst>
          </a:custGeom>
          <a:solidFill>
            <a:srgbClr val="3498DB"/>
          </a:solidFill>
          <a:ln w="12700">
            <a:noFill/>
            <a:miter lim="800000"/>
          </a:ln>
          <a:effectLst>
            <a:outerShdw blurRad="50800" dist="38100" dir="10800000" algn="r" rotWithShape="0">
              <a:prstClr val="black">
                <a:alpha val="40000"/>
              </a:prstClr>
            </a:outerShdw>
          </a:effectLst>
        </p:spPr>
        <p:txBody>
          <a:bodyPr lIns="90000" tIns="46800" rIns="90000" bIns="46800" anchor="ctr">
            <a:normAutofit/>
          </a:bodyPr>
          <a:lstStyle>
            <a:lvl1pPr>
              <a:lnSpc>
                <a:spcPct val="90000"/>
              </a:lnSpc>
              <a:spcBef>
                <a:spcPts val="1000"/>
              </a:spcBef>
              <a:buFont typeface="Arial" panose="020B0604020202020204" pitchFamily="34" charset="0"/>
              <a:buChar char="•"/>
              <a:defRPr sz="2800">
                <a:solidFill>
                  <a:srgbClr val="000000"/>
                </a:solidFill>
                <a:latin typeface="Calibri" panose="020F0502020204030204" pitchFamily="34" charset="0"/>
                <a:ea typeface="微软雅黑" panose="020B0503020204020204" pitchFamily="34" charset="-122"/>
                <a:sym typeface="Calibri" panose="020F0502020204030204" pitchFamily="34" charset="0"/>
              </a:defRPr>
            </a:lvl1pPr>
            <a:lvl2pPr marL="171450" indent="-171450">
              <a:lnSpc>
                <a:spcPct val="90000"/>
              </a:lnSpc>
              <a:spcBef>
                <a:spcPts val="500"/>
              </a:spcBef>
              <a:buFont typeface="Arial" panose="020B0604020202020204" pitchFamily="34" charset="0"/>
              <a:buChar char="•"/>
              <a:defRPr sz="2400">
                <a:solidFill>
                  <a:srgbClr val="000000"/>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000000"/>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l" defTabSz="9144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虚拟人</a:t>
            </a:r>
          </a:p>
          <a:p>
            <a:pPr marL="0" marR="0" lvl="0" indent="0" algn="l" defTabSz="9144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机器人</a:t>
            </a:r>
          </a:p>
          <a:p>
            <a:pPr marL="0" marR="0" lvl="0" indent="0" algn="l" defTabSz="9144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物联网</a:t>
            </a:r>
          </a:p>
        </p:txBody>
      </p:sp>
      <p:sp>
        <p:nvSpPr>
          <p:cNvPr id="16401" name="任意多边形 21"/>
          <p:cNvSpPr>
            <a:spLocks noChangeArrowheads="1"/>
          </p:cNvSpPr>
          <p:nvPr>
            <p:custDataLst>
              <p:tags r:id="rId3"/>
            </p:custDataLst>
          </p:nvPr>
        </p:nvSpPr>
        <p:spPr bwMode="auto">
          <a:xfrm>
            <a:off x="9649460" y="4117340"/>
            <a:ext cx="1081405" cy="2653665"/>
          </a:xfrm>
          <a:custGeom>
            <a:avLst/>
            <a:gdLst>
              <a:gd name="T0" fmla="*/ 0 w 10000"/>
              <a:gd name="T1" fmla="*/ 0 h 10000"/>
              <a:gd name="T2" fmla="*/ 118943453 w 10000"/>
              <a:gd name="T3" fmla="*/ 0 h 10000"/>
              <a:gd name="T4" fmla="*/ 95154806 w 10000"/>
              <a:gd name="T5" fmla="*/ 1078818330 h 10000"/>
              <a:gd name="T6" fmla="*/ 23788647 w 10000"/>
              <a:gd name="T7" fmla="*/ 1078818330 h 10000"/>
              <a:gd name="T8" fmla="*/ 0 w 10000"/>
              <a:gd name="T9" fmla="*/ 0 h 10000"/>
              <a:gd name="T10" fmla="*/ 0 60000 65536"/>
              <a:gd name="T11" fmla="*/ 0 60000 65536"/>
              <a:gd name="T12" fmla="*/ 0 60000 65536"/>
              <a:gd name="T13" fmla="*/ 0 60000 65536"/>
              <a:gd name="T14" fmla="*/ 0 60000 65536"/>
              <a:gd name="T15" fmla="*/ 0 w 10000"/>
              <a:gd name="T16" fmla="*/ 0 h 10000"/>
              <a:gd name="T17" fmla="*/ 10000 w 10000"/>
              <a:gd name="T18" fmla="*/ 10000 h 10000"/>
            </a:gdLst>
            <a:ahLst/>
            <a:cxnLst>
              <a:cxn ang="T10">
                <a:pos x="T0" y="T1"/>
              </a:cxn>
              <a:cxn ang="T11">
                <a:pos x="T2" y="T3"/>
              </a:cxn>
              <a:cxn ang="T12">
                <a:pos x="T4" y="T5"/>
              </a:cxn>
              <a:cxn ang="T13">
                <a:pos x="T6" y="T7"/>
              </a:cxn>
              <a:cxn ang="T14">
                <a:pos x="T8" y="T9"/>
              </a:cxn>
            </a:cxnLst>
            <a:rect l="T15" t="T16" r="T17" b="T18"/>
            <a:pathLst>
              <a:path w="10000" h="10000">
                <a:moveTo>
                  <a:pt x="0" y="10000"/>
                </a:moveTo>
                <a:lnTo>
                  <a:pt x="0" y="0"/>
                </a:lnTo>
                <a:lnTo>
                  <a:pt x="10000" y="2000"/>
                </a:lnTo>
                <a:lnTo>
                  <a:pt x="10000" y="8000"/>
                </a:lnTo>
                <a:lnTo>
                  <a:pt x="0" y="10000"/>
                </a:lnTo>
                <a:close/>
              </a:path>
            </a:pathLst>
          </a:custGeom>
          <a:solidFill>
            <a:srgbClr val="1AA3AA"/>
          </a:solidFill>
          <a:ln w="12700">
            <a:noFill/>
            <a:miter lim="800000"/>
          </a:ln>
          <a:effectLst>
            <a:outerShdw blurRad="50800" dist="38100" dir="10800000" algn="r" rotWithShape="0">
              <a:prstClr val="black">
                <a:alpha val="40000"/>
              </a:prstClr>
            </a:outerShdw>
          </a:effectLst>
        </p:spPr>
        <p:txBody>
          <a:bodyPr lIns="90000" tIns="46800" rIns="90000" bIns="46800" anchor="ctr">
            <a:normAutofit/>
          </a:bodyPr>
          <a:lstStyle>
            <a:lvl1pPr>
              <a:lnSpc>
                <a:spcPct val="90000"/>
              </a:lnSpc>
              <a:spcBef>
                <a:spcPts val="1000"/>
              </a:spcBef>
              <a:buFont typeface="Arial" panose="020B0604020202020204" pitchFamily="34" charset="0"/>
              <a:buChar char="•"/>
              <a:defRPr sz="2800">
                <a:solidFill>
                  <a:srgbClr val="000000"/>
                </a:solidFill>
                <a:latin typeface="Calibri" panose="020F0502020204030204" pitchFamily="34" charset="0"/>
                <a:ea typeface="微软雅黑" panose="020B0503020204020204" pitchFamily="34" charset="-122"/>
                <a:sym typeface="Calibri" panose="020F0502020204030204" pitchFamily="34" charset="0"/>
              </a:defRPr>
            </a:lvl1pPr>
            <a:lvl2pPr marL="171450" indent="-171450">
              <a:lnSpc>
                <a:spcPct val="90000"/>
              </a:lnSpc>
              <a:spcBef>
                <a:spcPts val="500"/>
              </a:spcBef>
              <a:buFont typeface="Arial" panose="020B0604020202020204" pitchFamily="34" charset="0"/>
              <a:buChar char="•"/>
              <a:defRPr sz="2400">
                <a:solidFill>
                  <a:srgbClr val="000000"/>
                </a:solidFill>
                <a:latin typeface="Calibri" panose="020F0502020204030204" pitchFamily="34" charset="0"/>
                <a:ea typeface="微软雅黑" panose="020B0503020204020204" pitchFamily="34"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rgbClr val="000000"/>
                </a:solidFill>
                <a:latin typeface="Calibri" panose="020F0502020204030204" pitchFamily="34" charset="0"/>
                <a:ea typeface="微软雅黑" panose="020B0503020204020204" pitchFamily="34"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000000"/>
                </a:solidFill>
                <a:latin typeface="Calibri" panose="020F0502020204030204" pitchFamily="34" charset="0"/>
                <a:ea typeface="微软雅黑" panose="020B0503020204020204" pitchFamily="34" charset="-122"/>
                <a:sym typeface="Calibri" panose="020F0502020204030204" pitchFamily="34" charset="0"/>
              </a:defRPr>
            </a:lvl9pPr>
          </a:lstStyle>
          <a:p>
            <a:pPr marL="0" marR="0" lvl="0" indent="0" algn="l" defTabSz="9144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区块链</a:t>
            </a:r>
          </a:p>
          <a:p>
            <a:pPr marL="0" marR="0" lvl="0" indent="0" algn="l" defTabSz="9144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en-US" altLang="zh-CN"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NFT</a:t>
            </a:r>
          </a:p>
          <a:p>
            <a:pPr marL="0" marR="0" lvl="0" indent="0" algn="l" defTabSz="9144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数字孪生</a:t>
            </a:r>
          </a:p>
          <a:p>
            <a:pPr marL="0" marR="0" lvl="0" indent="0" algn="l" defTabSz="9144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en-US" altLang="zh-CN" sz="16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a:t>
            </a:r>
          </a:p>
        </p:txBody>
      </p:sp>
      <p:sp>
        <p:nvSpPr>
          <p:cNvPr id="7" name="文本框 6" descr="7b0a20202020227461726765744964223a202270726f636573734f6e6c696e6554657874426f78220a7d0a"/>
          <p:cNvSpPr txBox="1"/>
          <p:nvPr/>
        </p:nvSpPr>
        <p:spPr>
          <a:xfrm>
            <a:off x="825045" y="1141550"/>
            <a:ext cx="10968990" cy="728982"/>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元宇宙</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本身并不是一个像</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宇宙</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那样的科学概念，而是对</a:t>
            </a:r>
            <a:r>
              <a:rPr kumimoji="0" lang="zh-CN" altLang="en-US" sz="1800" b="1" i="0" u="none" strike="noStrike" kern="1200" cap="none" spc="0" normalizeH="0" baseline="0" noProof="0" dirty="0">
                <a:ln>
                  <a:noFill/>
                </a:ln>
                <a:solidFill>
                  <a:srgbClr val="4879E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数字技术</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所驱动和连接的信息空间的一种新的</a:t>
            </a:r>
          </a:p>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概括性描述，实际上是一个会根据技术发展而不断增减内涵的</a:t>
            </a:r>
            <a:r>
              <a:rPr kumimoji="0" lang="zh-CN" altLang="en-US" sz="1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开放性的集合</a:t>
            </a:r>
            <a:endParaRPr kumimoji="0"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endParaRPr>
          </a:p>
        </p:txBody>
      </p:sp>
      <p:sp>
        <p:nvSpPr>
          <p:cNvPr id="29" name="文本框 28"/>
          <p:cNvSpPr txBox="1"/>
          <p:nvPr/>
        </p:nvSpPr>
        <p:spPr>
          <a:xfrm>
            <a:off x="537210" y="-4264"/>
            <a:ext cx="11466104" cy="954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背景</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2/6</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回顾历程，自</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1992</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a:t>
            </a:r>
            <a:r>
              <a:rPr kumimoji="0" sz="28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元宇宙</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首次提出，</a:t>
            </a:r>
            <a:r>
              <a:rPr kumimoji="0" lang="zh-CN" altLang="en-US" sz="28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其定义和内涵不断丰富，是一个开放性集合，涉及生活、社交、产业、虚拟世界等多领域</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67"/>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2" name="文本框 11"/>
          <p:cNvSpPr txBox="1"/>
          <p:nvPr/>
        </p:nvSpPr>
        <p:spPr>
          <a:xfrm>
            <a:off x="439420" y="24130"/>
            <a:ext cx="11551019" cy="954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背景</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3/6</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展望未来，</a:t>
            </a:r>
            <a:r>
              <a:rPr kumimoji="0" sz="28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元宇宙</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发展将经历数字孪生、虚拟原生、虚实融生三个阶段</a:t>
            </a:r>
          </a:p>
        </p:txBody>
      </p:sp>
      <p:grpSp>
        <p:nvGrpSpPr>
          <p:cNvPr id="121" name="组合 120"/>
          <p:cNvGrpSpPr/>
          <p:nvPr/>
        </p:nvGrpSpPr>
        <p:grpSpPr>
          <a:xfrm>
            <a:off x="840105" y="3585210"/>
            <a:ext cx="10567670" cy="419100"/>
            <a:chOff x="1323" y="4720"/>
            <a:chExt cx="16642" cy="908"/>
          </a:xfrm>
          <a:effectLst/>
        </p:grpSpPr>
        <p:grpSp>
          <p:nvGrpSpPr>
            <p:cNvPr id="117" name="组合 116"/>
            <p:cNvGrpSpPr/>
            <p:nvPr/>
          </p:nvGrpSpPr>
          <p:grpSpPr>
            <a:xfrm>
              <a:off x="1768" y="4825"/>
              <a:ext cx="15753" cy="699"/>
              <a:chOff x="1583" y="4673"/>
              <a:chExt cx="15027" cy="1501"/>
            </a:xfrm>
          </p:grpSpPr>
          <p:grpSp>
            <p:nvGrpSpPr>
              <p:cNvPr id="58" name="组合 57"/>
              <p:cNvGrpSpPr/>
              <p:nvPr/>
            </p:nvGrpSpPr>
            <p:grpSpPr>
              <a:xfrm>
                <a:off x="1583" y="4673"/>
                <a:ext cx="1665" cy="1454"/>
                <a:chOff x="1583" y="4673"/>
                <a:chExt cx="1665" cy="1454"/>
              </a:xfrm>
            </p:grpSpPr>
            <p:cxnSp>
              <p:nvCxnSpPr>
                <p:cNvPr id="3" name="直接连接符 2"/>
                <p:cNvCxnSpPr/>
                <p:nvPr/>
              </p:nvCxnSpPr>
              <p:spPr>
                <a:xfrm>
                  <a:off x="1583"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3583" y="4720"/>
                <a:ext cx="1332" cy="1454"/>
                <a:chOff x="1916" y="4673"/>
                <a:chExt cx="1332" cy="1454"/>
              </a:xfrm>
            </p:grpSpPr>
            <p:cxnSp>
              <p:nvCxnSpPr>
                <p:cNvPr id="4" name="直接连接符 3"/>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5250" y="4720"/>
                <a:ext cx="1332" cy="1454"/>
                <a:chOff x="1916" y="4673"/>
                <a:chExt cx="1332" cy="1454"/>
              </a:xfrm>
            </p:grpSpPr>
            <p:cxnSp>
              <p:nvCxnSpPr>
                <p:cNvPr id="68" name="直接连接符 67"/>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6921" y="4720"/>
                <a:ext cx="1332" cy="1454"/>
                <a:chOff x="1916" y="4673"/>
                <a:chExt cx="1332" cy="1454"/>
              </a:xfrm>
            </p:grpSpPr>
            <p:cxnSp>
              <p:nvCxnSpPr>
                <p:cNvPr id="75" name="直接连接符 74"/>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8588" y="4720"/>
                <a:ext cx="1332" cy="1454"/>
                <a:chOff x="1916" y="4673"/>
                <a:chExt cx="1332" cy="1454"/>
              </a:xfrm>
            </p:grpSpPr>
            <p:cxnSp>
              <p:nvCxnSpPr>
                <p:cNvPr id="82" name="直接连接符 81"/>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10273" y="4720"/>
                <a:ext cx="1332" cy="1454"/>
                <a:chOff x="1916" y="4673"/>
                <a:chExt cx="1332" cy="1454"/>
              </a:xfrm>
            </p:grpSpPr>
            <p:cxnSp>
              <p:nvCxnSpPr>
                <p:cNvPr id="89" name="直接连接符 88"/>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a:off x="11940" y="4720"/>
                <a:ext cx="1332" cy="1454"/>
                <a:chOff x="1916" y="4673"/>
                <a:chExt cx="1332" cy="1454"/>
              </a:xfrm>
            </p:grpSpPr>
            <p:cxnSp>
              <p:nvCxnSpPr>
                <p:cNvPr id="97" name="直接连接符 96"/>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103" name="组合 102"/>
              <p:cNvGrpSpPr/>
              <p:nvPr/>
            </p:nvGrpSpPr>
            <p:grpSpPr>
              <a:xfrm>
                <a:off x="13611" y="4720"/>
                <a:ext cx="1332" cy="1454"/>
                <a:chOff x="1916" y="4673"/>
                <a:chExt cx="1332" cy="1454"/>
              </a:xfrm>
            </p:grpSpPr>
            <p:cxnSp>
              <p:nvCxnSpPr>
                <p:cNvPr id="105" name="直接连接符 104"/>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15278" y="4720"/>
                <a:ext cx="1332" cy="1454"/>
                <a:chOff x="1916" y="4673"/>
                <a:chExt cx="1332" cy="1454"/>
              </a:xfrm>
            </p:grpSpPr>
            <p:cxnSp>
              <p:nvCxnSpPr>
                <p:cNvPr id="112" name="直接连接符 111"/>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sp>
          <p:nvSpPr>
            <p:cNvPr id="119" name="圆角矩形 118"/>
            <p:cNvSpPr/>
            <p:nvPr/>
          </p:nvSpPr>
          <p:spPr>
            <a:xfrm>
              <a:off x="1323" y="4720"/>
              <a:ext cx="16642" cy="909"/>
            </a:xfrm>
            <a:prstGeom prst="roundRect">
              <a:avLst>
                <a:gd name="adj" fmla="val 50000"/>
              </a:avLst>
            </a:prstGeom>
            <a:noFill/>
            <a:ln w="12700">
              <a:gradFill>
                <a:gsLst>
                  <a:gs pos="0">
                    <a:srgbClr val="5099F5"/>
                  </a:gs>
                  <a:gs pos="33000">
                    <a:schemeClr val="bg1"/>
                  </a:gs>
                  <a:gs pos="100000">
                    <a:srgbClr val="5099F5"/>
                  </a:gs>
                  <a:gs pos="67000">
                    <a:srgbClr val="ED7B80"/>
                  </a:gs>
                </a:gsLst>
                <a:lin ang="205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26" name="组合 125"/>
          <p:cNvGrpSpPr/>
          <p:nvPr/>
        </p:nvGrpSpPr>
        <p:grpSpPr>
          <a:xfrm>
            <a:off x="696595" y="1557020"/>
            <a:ext cx="3248025" cy="1945640"/>
            <a:chOff x="1097" y="2109"/>
            <a:chExt cx="5115" cy="3064"/>
          </a:xfrm>
        </p:grpSpPr>
        <p:cxnSp>
          <p:nvCxnSpPr>
            <p:cNvPr id="122" name="直接连接符 121"/>
            <p:cNvCxnSpPr/>
            <p:nvPr/>
          </p:nvCxnSpPr>
          <p:spPr>
            <a:xfrm>
              <a:off x="1776" y="2905"/>
              <a:ext cx="9" cy="2268"/>
            </a:xfrm>
            <a:prstGeom prst="line">
              <a:avLst/>
            </a:prstGeom>
            <a:ln w="25400">
              <a:gradFill>
                <a:gsLst>
                  <a:gs pos="0">
                    <a:srgbClr val="5099F5">
                      <a:alpha val="0"/>
                    </a:srgbClr>
                  </a:gs>
                  <a:gs pos="52000">
                    <a:srgbClr val="5099F5"/>
                  </a:gs>
                  <a:gs pos="100000">
                    <a:srgbClr val="5099F5">
                      <a:alpha val="0"/>
                    </a:srgbClr>
                  </a:gs>
                </a:gsLst>
                <a:lin ang="16200000" scaled="1"/>
              </a:gradFill>
            </a:ln>
            <a:effectLst/>
          </p:spPr>
          <p:style>
            <a:lnRef idx="1">
              <a:schemeClr val="accent1"/>
            </a:lnRef>
            <a:fillRef idx="0">
              <a:schemeClr val="accent1"/>
            </a:fillRef>
            <a:effectRef idx="0">
              <a:schemeClr val="accent1"/>
            </a:effectRef>
            <a:fontRef idx="minor">
              <a:schemeClr val="tx1"/>
            </a:fontRef>
          </p:style>
        </p:cxnSp>
        <p:grpSp>
          <p:nvGrpSpPr>
            <p:cNvPr id="123" name="组合 122"/>
            <p:cNvGrpSpPr/>
            <p:nvPr/>
          </p:nvGrpSpPr>
          <p:grpSpPr>
            <a:xfrm>
              <a:off x="1097" y="2109"/>
              <a:ext cx="3197" cy="628"/>
              <a:chOff x="749" y="9301"/>
              <a:chExt cx="3197" cy="628"/>
            </a:xfrm>
          </p:grpSpPr>
          <p:sp>
            <p:nvSpPr>
              <p:cNvPr id="124" name="圆角矩形 123"/>
              <p:cNvSpPr/>
              <p:nvPr/>
            </p:nvSpPr>
            <p:spPr>
              <a:xfrm>
                <a:off x="1202" y="9301"/>
                <a:ext cx="2314" cy="628"/>
              </a:xfrm>
              <a:prstGeom prst="roundRect">
                <a:avLst>
                  <a:gd name="adj" fmla="val 50000"/>
                </a:avLst>
              </a:prstGeom>
              <a:noFill/>
              <a:ln w="12700">
                <a:gradFill>
                  <a:gsLst>
                    <a:gs pos="0">
                      <a:srgbClr val="5099F5"/>
                    </a:gs>
                    <a:gs pos="33000">
                      <a:schemeClr val="bg1"/>
                    </a:gs>
                    <a:gs pos="100000">
                      <a:srgbClr val="5099F5"/>
                    </a:gs>
                    <a:gs pos="67000">
                      <a:srgbClr val="ED7B80"/>
                    </a:gs>
                  </a:gsLst>
                  <a:lin ang="205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5" name="文本框 124"/>
              <p:cNvSpPr txBox="1"/>
              <p:nvPr/>
            </p:nvSpPr>
            <p:spPr>
              <a:xfrm>
                <a:off x="749" y="9325"/>
                <a:ext cx="3197" cy="58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2021-2025</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p>
            </p:txBody>
          </p:sp>
        </p:grpSp>
        <p:sp>
          <p:nvSpPr>
            <p:cNvPr id="279" name="文本框 278"/>
            <p:cNvSpPr txBox="1"/>
            <p:nvPr/>
          </p:nvSpPr>
          <p:spPr>
            <a:xfrm>
              <a:off x="1880" y="3017"/>
              <a:ext cx="4332" cy="1888"/>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沉浸式体验形成雏形，在虚拟世界中可以实现基本的娱乐、社交、工作功能。</a:t>
              </a:r>
            </a:p>
          </p:txBody>
        </p:sp>
      </p:grpSp>
      <p:grpSp>
        <p:nvGrpSpPr>
          <p:cNvPr id="127" name="组合 126"/>
          <p:cNvGrpSpPr/>
          <p:nvPr/>
        </p:nvGrpSpPr>
        <p:grpSpPr>
          <a:xfrm>
            <a:off x="8328025" y="1557020"/>
            <a:ext cx="2809875" cy="1945640"/>
            <a:chOff x="1550" y="2109"/>
            <a:chExt cx="4425" cy="3064"/>
          </a:xfrm>
        </p:grpSpPr>
        <p:cxnSp>
          <p:nvCxnSpPr>
            <p:cNvPr id="128" name="直接连接符 127"/>
            <p:cNvCxnSpPr/>
            <p:nvPr/>
          </p:nvCxnSpPr>
          <p:spPr>
            <a:xfrm>
              <a:off x="1776" y="2905"/>
              <a:ext cx="9" cy="2268"/>
            </a:xfrm>
            <a:prstGeom prst="line">
              <a:avLst/>
            </a:prstGeom>
            <a:ln w="25400">
              <a:gradFill>
                <a:gsLst>
                  <a:gs pos="0">
                    <a:srgbClr val="5099F5">
                      <a:alpha val="0"/>
                    </a:srgbClr>
                  </a:gs>
                  <a:gs pos="52000">
                    <a:srgbClr val="5099F5"/>
                  </a:gs>
                  <a:gs pos="100000">
                    <a:srgbClr val="5099F5">
                      <a:alpha val="0"/>
                    </a:srgbClr>
                  </a:gs>
                </a:gsLst>
                <a:lin ang="16200000" scaled="1"/>
              </a:gradFill>
            </a:ln>
            <a:effectLst/>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550" y="2109"/>
              <a:ext cx="2314" cy="628"/>
              <a:chOff x="1202" y="9301"/>
              <a:chExt cx="2314" cy="628"/>
            </a:xfrm>
          </p:grpSpPr>
          <p:sp>
            <p:nvSpPr>
              <p:cNvPr id="130" name="圆角矩形 129"/>
              <p:cNvSpPr/>
              <p:nvPr/>
            </p:nvSpPr>
            <p:spPr>
              <a:xfrm>
                <a:off x="1202" y="9301"/>
                <a:ext cx="2314" cy="628"/>
              </a:xfrm>
              <a:prstGeom prst="roundRect">
                <a:avLst>
                  <a:gd name="adj" fmla="val 50000"/>
                </a:avLst>
              </a:prstGeom>
              <a:noFill/>
              <a:ln w="12700">
                <a:gradFill>
                  <a:gsLst>
                    <a:gs pos="0">
                      <a:srgbClr val="5099F5"/>
                    </a:gs>
                    <a:gs pos="33000">
                      <a:schemeClr val="bg1"/>
                    </a:gs>
                    <a:gs pos="100000">
                      <a:srgbClr val="5099F5"/>
                    </a:gs>
                    <a:gs pos="67000">
                      <a:srgbClr val="ED7B80"/>
                    </a:gs>
                  </a:gsLst>
                  <a:lin ang="205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1" name="文本框 130"/>
              <p:cNvSpPr txBox="1"/>
              <p:nvPr/>
            </p:nvSpPr>
            <p:spPr>
              <a:xfrm>
                <a:off x="1210" y="9325"/>
                <a:ext cx="2306" cy="58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2035</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年以后</a:t>
                </a:r>
              </a:p>
            </p:txBody>
          </p:sp>
        </p:grpSp>
        <p:sp>
          <p:nvSpPr>
            <p:cNvPr id="132" name="文本框 131"/>
            <p:cNvSpPr txBox="1"/>
            <p:nvPr/>
          </p:nvSpPr>
          <p:spPr>
            <a:xfrm>
              <a:off x="2117" y="3017"/>
              <a:ext cx="3858" cy="1307"/>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虚拟和现实密不可分，在元宇宙中形成新的文明。</a:t>
              </a:r>
            </a:p>
          </p:txBody>
        </p:sp>
      </p:grpSp>
      <p:grpSp>
        <p:nvGrpSpPr>
          <p:cNvPr id="139" name="组合 138"/>
          <p:cNvGrpSpPr/>
          <p:nvPr/>
        </p:nvGrpSpPr>
        <p:grpSpPr>
          <a:xfrm>
            <a:off x="4696460" y="4149090"/>
            <a:ext cx="2876550" cy="1909445"/>
            <a:chOff x="1445" y="6195"/>
            <a:chExt cx="4530" cy="3007"/>
          </a:xfrm>
        </p:grpSpPr>
        <p:cxnSp>
          <p:nvCxnSpPr>
            <p:cNvPr id="134" name="直接连接符 133"/>
            <p:cNvCxnSpPr/>
            <p:nvPr/>
          </p:nvCxnSpPr>
          <p:spPr>
            <a:xfrm>
              <a:off x="1776" y="6195"/>
              <a:ext cx="9" cy="2268"/>
            </a:xfrm>
            <a:prstGeom prst="line">
              <a:avLst/>
            </a:prstGeom>
            <a:ln w="25400">
              <a:gradFill>
                <a:gsLst>
                  <a:gs pos="0">
                    <a:srgbClr val="5099F5">
                      <a:alpha val="0"/>
                    </a:srgbClr>
                  </a:gs>
                  <a:gs pos="52000">
                    <a:srgbClr val="5099F5"/>
                  </a:gs>
                  <a:gs pos="100000">
                    <a:srgbClr val="5099F5">
                      <a:alpha val="0"/>
                    </a:srgbClr>
                  </a:gs>
                </a:gsLst>
                <a:lin ang="16200000" scaled="1"/>
              </a:gradFill>
            </a:ln>
            <a:effectLst/>
          </p:spPr>
          <p:style>
            <a:lnRef idx="1">
              <a:schemeClr val="accent1"/>
            </a:lnRef>
            <a:fillRef idx="0">
              <a:schemeClr val="accent1"/>
            </a:fillRef>
            <a:effectRef idx="0">
              <a:schemeClr val="accent1"/>
            </a:effectRef>
            <a:fontRef idx="minor">
              <a:schemeClr val="tx1"/>
            </a:fontRef>
          </p:style>
        </p:cxnSp>
        <p:grpSp>
          <p:nvGrpSpPr>
            <p:cNvPr id="135" name="组合 134"/>
            <p:cNvGrpSpPr/>
            <p:nvPr/>
          </p:nvGrpSpPr>
          <p:grpSpPr>
            <a:xfrm>
              <a:off x="1445" y="8574"/>
              <a:ext cx="2649" cy="628"/>
              <a:chOff x="1097" y="9301"/>
              <a:chExt cx="2649" cy="628"/>
            </a:xfrm>
          </p:grpSpPr>
          <p:sp>
            <p:nvSpPr>
              <p:cNvPr id="136" name="圆角矩形 135"/>
              <p:cNvSpPr/>
              <p:nvPr/>
            </p:nvSpPr>
            <p:spPr>
              <a:xfrm>
                <a:off x="1202" y="9301"/>
                <a:ext cx="2314" cy="628"/>
              </a:xfrm>
              <a:prstGeom prst="roundRect">
                <a:avLst>
                  <a:gd name="adj" fmla="val 50000"/>
                </a:avLst>
              </a:prstGeom>
              <a:noFill/>
              <a:ln w="12700">
                <a:gradFill>
                  <a:gsLst>
                    <a:gs pos="0">
                      <a:srgbClr val="5099F5"/>
                    </a:gs>
                    <a:gs pos="33000">
                      <a:schemeClr val="bg1"/>
                    </a:gs>
                    <a:gs pos="100000">
                      <a:srgbClr val="5099F5"/>
                    </a:gs>
                    <a:gs pos="67000">
                      <a:srgbClr val="ED7B80"/>
                    </a:gs>
                  </a:gsLst>
                  <a:lin ang="205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7" name="文本框 136"/>
              <p:cNvSpPr txBox="1"/>
              <p:nvPr/>
            </p:nvSpPr>
            <p:spPr>
              <a:xfrm>
                <a:off x="1097" y="9325"/>
                <a:ext cx="2649" cy="58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2025-2035</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p>
            </p:txBody>
          </p:sp>
        </p:grpSp>
        <p:sp>
          <p:nvSpPr>
            <p:cNvPr id="138" name="文本框 137"/>
            <p:cNvSpPr txBox="1"/>
            <p:nvPr/>
          </p:nvSpPr>
          <p:spPr>
            <a:xfrm>
              <a:off x="2117" y="6307"/>
              <a:ext cx="3858" cy="1888"/>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元宇宙成社会生活中重要组成部分，可信数字空间初步建成。</a:t>
              </a:r>
            </a:p>
          </p:txBody>
        </p:sp>
      </p:grpSp>
      <p:sp>
        <p:nvSpPr>
          <p:cNvPr id="150" name="圆角矩形 149"/>
          <p:cNvSpPr/>
          <p:nvPr/>
        </p:nvSpPr>
        <p:spPr>
          <a:xfrm>
            <a:off x="1056005" y="4220210"/>
            <a:ext cx="2950845" cy="1938655"/>
          </a:xfrm>
          <a:prstGeom prst="roundRect">
            <a:avLst>
              <a:gd name="adj" fmla="val 10968"/>
            </a:avLst>
          </a:prstGeom>
          <a:blipFill rotWithShape="1">
            <a:blip r:embed="rId3" cstate="email"/>
            <a:tile tx="0" ty="0" sx="80000" sy="80000" flip="none" algn="ctr"/>
          </a:blipFill>
          <a:ln>
            <a:gradFill>
              <a:gsLst>
                <a:gs pos="0">
                  <a:schemeClr val="bg1">
                    <a:alpha val="45000"/>
                  </a:schemeClr>
                </a:gs>
                <a:gs pos="100000">
                  <a:srgbClr val="5099F5">
                    <a:alpha val="58000"/>
                  </a:srgbClr>
                </a:gs>
              </a:gsLst>
              <a:lin ang="0" scaled="1"/>
            </a:gradFill>
          </a:ln>
          <a:effectLst>
            <a:outerShdw blurRad="177800" dist="114300" dir="2700000" algn="ctr" rotWithShape="0">
              <a:srgbClr val="5099F5">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7" name="圆角矩形 156"/>
          <p:cNvSpPr/>
          <p:nvPr/>
        </p:nvSpPr>
        <p:spPr>
          <a:xfrm>
            <a:off x="4619625" y="1412875"/>
            <a:ext cx="2950845" cy="1938655"/>
          </a:xfrm>
          <a:prstGeom prst="roundRect">
            <a:avLst>
              <a:gd name="adj" fmla="val 10968"/>
            </a:avLst>
          </a:prstGeom>
          <a:blipFill rotWithShape="1">
            <a:blip r:embed="rId4"/>
            <a:tile tx="0" ty="0" sx="100000" sy="100000" flip="none" algn="bl"/>
          </a:blipFill>
          <a:ln>
            <a:gradFill>
              <a:gsLst>
                <a:gs pos="0">
                  <a:schemeClr val="bg1">
                    <a:alpha val="45000"/>
                  </a:schemeClr>
                </a:gs>
                <a:gs pos="100000">
                  <a:srgbClr val="5099F5">
                    <a:alpha val="58000"/>
                  </a:srgbClr>
                </a:gs>
              </a:gsLst>
              <a:lin ang="0" scaled="1"/>
            </a:gradFill>
          </a:ln>
          <a:effectLst>
            <a:outerShdw blurRad="177800" dist="114300" dir="2700000" algn="ctr" rotWithShape="0">
              <a:srgbClr val="5099F5">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8" name="圆角矩形 157"/>
          <p:cNvSpPr/>
          <p:nvPr/>
        </p:nvSpPr>
        <p:spPr>
          <a:xfrm>
            <a:off x="8184515" y="4220845"/>
            <a:ext cx="2950845" cy="1938655"/>
          </a:xfrm>
          <a:prstGeom prst="roundRect">
            <a:avLst>
              <a:gd name="adj" fmla="val 10968"/>
            </a:avLst>
          </a:prstGeom>
          <a:blipFill rotWithShape="1">
            <a:blip r:embed="rId5"/>
            <a:tile tx="0" ty="0" sx="100000" sy="100000" flip="none" algn="tr"/>
          </a:blipFill>
          <a:ln>
            <a:gradFill>
              <a:gsLst>
                <a:gs pos="0">
                  <a:schemeClr val="bg1">
                    <a:alpha val="45000"/>
                  </a:schemeClr>
                </a:gs>
                <a:gs pos="100000">
                  <a:srgbClr val="5099F5">
                    <a:alpha val="58000"/>
                  </a:srgbClr>
                </a:gs>
              </a:gsLst>
              <a:lin ang="0" scaled="1"/>
            </a:gradFill>
          </a:ln>
          <a:effectLst>
            <a:outerShdw blurRad="177800" dist="114300" dir="2700000" algn="ctr" rotWithShape="0">
              <a:srgbClr val="5099F5">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1775460" y="6447155"/>
            <a:ext cx="1097280" cy="368300"/>
          </a:xfrm>
          <a:prstGeom prst="rect">
            <a:avLst/>
          </a:prstGeom>
          <a:noFill/>
        </p:spPr>
        <p:txBody>
          <a:bodyPr wrap="none" rtlCol="0">
            <a:spAutoFit/>
            <a:scene3d>
              <a:camera prst="orthographicFront"/>
              <a:lightRig rig="threePt" dir="t"/>
            </a:scene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4F81BD"/>
                </a:solidFill>
                <a:effectLst>
                  <a:outerShdw blurRad="38100" dist="25400" dir="5400000" algn="ctr" rotWithShape="0">
                    <a:srgbClr val="6E747A">
                      <a:alpha val="43000"/>
                    </a:srgbClr>
                  </a:outerShdw>
                </a:effectLst>
                <a:uLnTx/>
                <a:uFillTx/>
                <a:latin typeface="Arial" panose="020B0604020202020204" pitchFamily="34" charset="0"/>
                <a:ea typeface="微软雅黑" panose="020B0503020204020204" pitchFamily="34" charset="-122"/>
                <a:cs typeface="+mn-cs"/>
              </a:rPr>
              <a:t>数字孪生</a:t>
            </a:r>
          </a:p>
        </p:txBody>
      </p:sp>
      <p:sp>
        <p:nvSpPr>
          <p:cNvPr id="9" name="文本框 8"/>
          <p:cNvSpPr txBox="1"/>
          <p:nvPr/>
        </p:nvSpPr>
        <p:spPr>
          <a:xfrm>
            <a:off x="5459095" y="6447155"/>
            <a:ext cx="1097280" cy="368300"/>
          </a:xfrm>
          <a:prstGeom prst="rect">
            <a:avLst/>
          </a:prstGeom>
          <a:noFill/>
        </p:spPr>
        <p:txBody>
          <a:bodyPr wrap="none" rtlCol="0">
            <a:spAutoFit/>
            <a:scene3d>
              <a:camera prst="orthographicFront"/>
              <a:lightRig rig="threePt" dir="t"/>
            </a:scene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4F81BD"/>
                </a:solidFill>
                <a:effectLst>
                  <a:outerShdw blurRad="38100" dist="25400" dir="5400000" algn="ctr" rotWithShape="0">
                    <a:srgbClr val="6E747A">
                      <a:alpha val="43000"/>
                    </a:srgbClr>
                  </a:outerShdw>
                </a:effectLst>
                <a:uLnTx/>
                <a:uFillTx/>
                <a:latin typeface="Arial" panose="020B0604020202020204" pitchFamily="34" charset="0"/>
                <a:ea typeface="微软雅黑" panose="020B0503020204020204" pitchFamily="34" charset="-122"/>
                <a:cs typeface="+mn-cs"/>
              </a:rPr>
              <a:t>虚拟原生</a:t>
            </a:r>
          </a:p>
        </p:txBody>
      </p:sp>
      <p:sp>
        <p:nvSpPr>
          <p:cNvPr id="10" name="文本框 9"/>
          <p:cNvSpPr txBox="1"/>
          <p:nvPr/>
        </p:nvSpPr>
        <p:spPr>
          <a:xfrm>
            <a:off x="9142095" y="6447155"/>
            <a:ext cx="1097280" cy="368300"/>
          </a:xfrm>
          <a:prstGeom prst="rect">
            <a:avLst/>
          </a:prstGeom>
          <a:noFill/>
        </p:spPr>
        <p:txBody>
          <a:bodyPr wrap="none" rtlCol="0">
            <a:spAutoFit/>
            <a:scene3d>
              <a:camera prst="orthographicFront"/>
              <a:lightRig rig="threePt" dir="t"/>
            </a:scene3d>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srgbClr val="4F81BD"/>
                </a:solidFill>
                <a:effectLst>
                  <a:outerShdw blurRad="38100" dist="25400" dir="5400000" algn="ctr" rotWithShape="0">
                    <a:srgbClr val="6E747A">
                      <a:alpha val="43000"/>
                    </a:srgbClr>
                  </a:outerShdw>
                </a:effectLst>
                <a:uLnTx/>
                <a:uFillTx/>
                <a:latin typeface="Arial" panose="020B0604020202020204" pitchFamily="34" charset="0"/>
                <a:ea typeface="微软雅黑" panose="020B0503020204020204" pitchFamily="34" charset="-122"/>
                <a:cs typeface="+mn-cs"/>
              </a:rPr>
              <a:t>虚实融生</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67"/>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2" name="文本框 11"/>
          <p:cNvSpPr txBox="1"/>
          <p:nvPr/>
        </p:nvSpPr>
        <p:spPr>
          <a:xfrm>
            <a:off x="537210" y="10255"/>
            <a:ext cx="11419205" cy="954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背景</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4/6</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审视全球，美日韩在游戏、社交、娱乐、内容制作等领域走在元宇宙应用的前沿</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endParaRPr>
          </a:p>
        </p:txBody>
      </p:sp>
      <p:grpSp>
        <p:nvGrpSpPr>
          <p:cNvPr id="8" name="组合 7"/>
          <p:cNvGrpSpPr/>
          <p:nvPr/>
        </p:nvGrpSpPr>
        <p:grpSpPr>
          <a:xfrm>
            <a:off x="840105" y="3585210"/>
            <a:ext cx="10567670" cy="419100"/>
            <a:chOff x="1323" y="4720"/>
            <a:chExt cx="16642" cy="908"/>
          </a:xfrm>
          <a:effectLst/>
        </p:grpSpPr>
        <p:grpSp>
          <p:nvGrpSpPr>
            <p:cNvPr id="9" name="组合 8"/>
            <p:cNvGrpSpPr/>
            <p:nvPr/>
          </p:nvGrpSpPr>
          <p:grpSpPr>
            <a:xfrm>
              <a:off x="1768" y="4825"/>
              <a:ext cx="15753" cy="699"/>
              <a:chOff x="1583" y="4673"/>
              <a:chExt cx="15027" cy="1501"/>
            </a:xfrm>
          </p:grpSpPr>
          <p:grpSp>
            <p:nvGrpSpPr>
              <p:cNvPr id="10" name="组合 9"/>
              <p:cNvGrpSpPr/>
              <p:nvPr/>
            </p:nvGrpSpPr>
            <p:grpSpPr>
              <a:xfrm>
                <a:off x="1583" y="4673"/>
                <a:ext cx="1665" cy="1454"/>
                <a:chOff x="1583" y="4673"/>
                <a:chExt cx="1665" cy="1454"/>
              </a:xfrm>
            </p:grpSpPr>
            <p:cxnSp>
              <p:nvCxnSpPr>
                <p:cNvPr id="11" name="直接连接符 10"/>
                <p:cNvCxnSpPr/>
                <p:nvPr/>
              </p:nvCxnSpPr>
              <p:spPr>
                <a:xfrm>
                  <a:off x="1583"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583" y="4720"/>
                <a:ext cx="1332" cy="1454"/>
                <a:chOff x="1916" y="4673"/>
                <a:chExt cx="1332" cy="1454"/>
              </a:xfrm>
            </p:grpSpPr>
            <p:cxnSp>
              <p:nvCxnSpPr>
                <p:cNvPr id="61" name="直接连接符 60"/>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5250" y="4720"/>
                <a:ext cx="1332" cy="1454"/>
                <a:chOff x="1916" y="4673"/>
                <a:chExt cx="1332" cy="1454"/>
              </a:xfrm>
            </p:grpSpPr>
            <p:cxnSp>
              <p:nvCxnSpPr>
                <p:cNvPr id="19" name="直接连接符 18"/>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a:off x="6921" y="4720"/>
                <a:ext cx="1332" cy="1454"/>
                <a:chOff x="1916" y="4673"/>
                <a:chExt cx="1332" cy="1454"/>
              </a:xfrm>
            </p:grpSpPr>
            <p:cxnSp>
              <p:nvCxnSpPr>
                <p:cNvPr id="27" name="直接连接符 26"/>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8588" y="4720"/>
                <a:ext cx="1332" cy="1454"/>
                <a:chOff x="1916" y="4673"/>
                <a:chExt cx="1332" cy="1454"/>
              </a:xfrm>
            </p:grpSpPr>
            <p:cxnSp>
              <p:nvCxnSpPr>
                <p:cNvPr id="33" name="直接连接符 32"/>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39" name="组合 38"/>
              <p:cNvGrpSpPr/>
              <p:nvPr/>
            </p:nvGrpSpPr>
            <p:grpSpPr>
              <a:xfrm>
                <a:off x="10273" y="4720"/>
                <a:ext cx="1332" cy="1454"/>
                <a:chOff x="1916" y="4673"/>
                <a:chExt cx="1332" cy="1454"/>
              </a:xfrm>
            </p:grpSpPr>
            <p:cxnSp>
              <p:nvCxnSpPr>
                <p:cNvPr id="41" name="直接连接符 40"/>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11940" y="4720"/>
                <a:ext cx="1332" cy="1454"/>
                <a:chOff x="1916" y="4673"/>
                <a:chExt cx="1332" cy="1454"/>
              </a:xfrm>
            </p:grpSpPr>
            <p:cxnSp>
              <p:nvCxnSpPr>
                <p:cNvPr id="47" name="直接连接符 46"/>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13611" y="4720"/>
                <a:ext cx="1332" cy="1454"/>
                <a:chOff x="1916" y="4673"/>
                <a:chExt cx="1332" cy="1454"/>
              </a:xfrm>
            </p:grpSpPr>
            <p:cxnSp>
              <p:nvCxnSpPr>
                <p:cNvPr id="54" name="直接连接符 53"/>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nvGrpSpPr>
              <p:cNvPr id="81" name="组合 80"/>
              <p:cNvGrpSpPr/>
              <p:nvPr/>
            </p:nvGrpSpPr>
            <p:grpSpPr>
              <a:xfrm>
                <a:off x="15278" y="4720"/>
                <a:ext cx="1332" cy="1454"/>
                <a:chOff x="1916" y="4673"/>
                <a:chExt cx="1332" cy="1454"/>
              </a:xfrm>
            </p:grpSpPr>
            <p:cxnSp>
              <p:nvCxnSpPr>
                <p:cNvPr id="88" name="直接连接符 87"/>
                <p:cNvCxnSpPr/>
                <p:nvPr/>
              </p:nvCxnSpPr>
              <p:spPr>
                <a:xfrm>
                  <a:off x="1916"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2249"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2582"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2915" y="4843"/>
                  <a:ext cx="0" cy="1115"/>
                </a:xfrm>
                <a:prstGeom prst="line">
                  <a:avLst/>
                </a:prstGeom>
                <a:ln w="127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3248" y="4673"/>
                  <a:ext cx="0" cy="1454"/>
                </a:xfrm>
                <a:prstGeom prst="line">
                  <a:avLst/>
                </a:prstGeom>
                <a:ln w="25400">
                  <a:gradFill>
                    <a:gsLst>
                      <a:gs pos="0">
                        <a:srgbClr val="5099F5">
                          <a:alpha val="0"/>
                        </a:srgbClr>
                      </a:gs>
                      <a:gs pos="52000">
                        <a:srgbClr val="5099F5"/>
                      </a:gs>
                      <a:gs pos="100000">
                        <a:srgbClr val="5099F5">
                          <a:alpha val="0"/>
                        </a:srgbClr>
                      </a:gs>
                    </a:gsLst>
                    <a:lin ang="16200000" scaled="1"/>
                  </a:gradFill>
                </a:ln>
              </p:spPr>
              <p:style>
                <a:lnRef idx="1">
                  <a:schemeClr val="accent1"/>
                </a:lnRef>
                <a:fillRef idx="0">
                  <a:schemeClr val="accent1"/>
                </a:fillRef>
                <a:effectRef idx="0">
                  <a:schemeClr val="accent1"/>
                </a:effectRef>
                <a:fontRef idx="minor">
                  <a:schemeClr val="tx1"/>
                </a:fontRef>
              </p:style>
            </p:cxnSp>
          </p:grpSp>
        </p:grpSp>
        <p:sp>
          <p:nvSpPr>
            <p:cNvPr id="111" name="圆角矩形 110"/>
            <p:cNvSpPr/>
            <p:nvPr/>
          </p:nvSpPr>
          <p:spPr>
            <a:xfrm>
              <a:off x="1323" y="4720"/>
              <a:ext cx="16642" cy="909"/>
            </a:xfrm>
            <a:prstGeom prst="roundRect">
              <a:avLst>
                <a:gd name="adj" fmla="val 50000"/>
              </a:avLst>
            </a:prstGeom>
            <a:noFill/>
            <a:ln w="12700">
              <a:gradFill>
                <a:gsLst>
                  <a:gs pos="0">
                    <a:srgbClr val="5099F5"/>
                  </a:gs>
                  <a:gs pos="33000">
                    <a:schemeClr val="bg1"/>
                  </a:gs>
                  <a:gs pos="100000">
                    <a:srgbClr val="5099F5"/>
                  </a:gs>
                  <a:gs pos="67000">
                    <a:srgbClr val="ED7B80"/>
                  </a:gs>
                </a:gsLst>
                <a:lin ang="205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18" name="组合 117"/>
          <p:cNvGrpSpPr/>
          <p:nvPr/>
        </p:nvGrpSpPr>
        <p:grpSpPr>
          <a:xfrm>
            <a:off x="984250" y="1557020"/>
            <a:ext cx="7124065" cy="3975735"/>
            <a:chOff x="1550" y="2109"/>
            <a:chExt cx="11219" cy="6261"/>
          </a:xfrm>
        </p:grpSpPr>
        <p:cxnSp>
          <p:nvCxnSpPr>
            <p:cNvPr id="120" name="直接连接符 119"/>
            <p:cNvCxnSpPr/>
            <p:nvPr/>
          </p:nvCxnSpPr>
          <p:spPr>
            <a:xfrm>
              <a:off x="1776" y="2905"/>
              <a:ext cx="9" cy="2268"/>
            </a:xfrm>
            <a:prstGeom prst="line">
              <a:avLst/>
            </a:prstGeom>
            <a:ln w="25400">
              <a:gradFill>
                <a:gsLst>
                  <a:gs pos="0">
                    <a:srgbClr val="5099F5">
                      <a:alpha val="0"/>
                    </a:srgbClr>
                  </a:gs>
                  <a:gs pos="52000">
                    <a:srgbClr val="5099F5"/>
                  </a:gs>
                  <a:gs pos="100000">
                    <a:srgbClr val="5099F5">
                      <a:alpha val="0"/>
                    </a:srgbClr>
                  </a:gs>
                </a:gsLst>
                <a:lin ang="16200000" scaled="1"/>
              </a:gradFill>
            </a:ln>
            <a:effectLst/>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550" y="2109"/>
              <a:ext cx="2314" cy="628"/>
              <a:chOff x="1202" y="9301"/>
              <a:chExt cx="2314" cy="628"/>
            </a:xfrm>
          </p:grpSpPr>
          <p:sp>
            <p:nvSpPr>
              <p:cNvPr id="140" name="圆角矩形 139"/>
              <p:cNvSpPr/>
              <p:nvPr/>
            </p:nvSpPr>
            <p:spPr>
              <a:xfrm>
                <a:off x="1202" y="9301"/>
                <a:ext cx="2314" cy="628"/>
              </a:xfrm>
              <a:prstGeom prst="roundRect">
                <a:avLst>
                  <a:gd name="adj" fmla="val 50000"/>
                </a:avLst>
              </a:prstGeom>
              <a:noFill/>
              <a:ln w="12700">
                <a:gradFill>
                  <a:gsLst>
                    <a:gs pos="0">
                      <a:srgbClr val="5099F5"/>
                    </a:gs>
                    <a:gs pos="33000">
                      <a:schemeClr val="bg1"/>
                    </a:gs>
                    <a:gs pos="100000">
                      <a:srgbClr val="5099F5"/>
                    </a:gs>
                    <a:gs pos="67000">
                      <a:srgbClr val="ED7B80"/>
                    </a:gs>
                  </a:gsLst>
                  <a:lin ang="205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1" name="文本框 140"/>
              <p:cNvSpPr txBox="1"/>
              <p:nvPr/>
            </p:nvSpPr>
            <p:spPr>
              <a:xfrm>
                <a:off x="1210" y="9325"/>
                <a:ext cx="2306" cy="58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美国</a:t>
                </a:r>
              </a:p>
            </p:txBody>
          </p:sp>
        </p:grpSp>
        <p:sp>
          <p:nvSpPr>
            <p:cNvPr id="142" name="文本框 141"/>
            <p:cNvSpPr txBox="1"/>
            <p:nvPr/>
          </p:nvSpPr>
          <p:spPr>
            <a:xfrm>
              <a:off x="7899" y="6191"/>
              <a:ext cx="4870" cy="2179"/>
            </a:xfrm>
            <a:prstGeom prst="rect">
              <a:avLst/>
            </a:prstGeom>
            <a:noFill/>
          </p:spPr>
          <p:txBody>
            <a:bodyPr wrap="square" rtlCol="0">
              <a:spAutoFit/>
            </a:body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VR开发商推出元宇宙游戏平台，用户可通过浏览器直接访问，单一场景最多同时容纳1000名用户，且提供包括虚拟音乐会、虚拟体育场等常见服务。</a:t>
              </a:r>
            </a:p>
          </p:txBody>
        </p:sp>
      </p:grpSp>
      <p:grpSp>
        <p:nvGrpSpPr>
          <p:cNvPr id="143" name="组合 142"/>
          <p:cNvGrpSpPr/>
          <p:nvPr/>
        </p:nvGrpSpPr>
        <p:grpSpPr>
          <a:xfrm>
            <a:off x="8328025" y="1457960"/>
            <a:ext cx="3628390" cy="1945640"/>
            <a:chOff x="1550" y="2109"/>
            <a:chExt cx="5714" cy="3064"/>
          </a:xfrm>
        </p:grpSpPr>
        <p:cxnSp>
          <p:nvCxnSpPr>
            <p:cNvPr id="144" name="直接连接符 143"/>
            <p:cNvCxnSpPr/>
            <p:nvPr/>
          </p:nvCxnSpPr>
          <p:spPr>
            <a:xfrm>
              <a:off x="1776" y="2905"/>
              <a:ext cx="9" cy="2268"/>
            </a:xfrm>
            <a:prstGeom prst="line">
              <a:avLst/>
            </a:prstGeom>
            <a:ln w="25400">
              <a:gradFill>
                <a:gsLst>
                  <a:gs pos="0">
                    <a:srgbClr val="5099F5">
                      <a:alpha val="0"/>
                    </a:srgbClr>
                  </a:gs>
                  <a:gs pos="52000">
                    <a:srgbClr val="5099F5"/>
                  </a:gs>
                  <a:gs pos="100000">
                    <a:srgbClr val="5099F5">
                      <a:alpha val="0"/>
                    </a:srgbClr>
                  </a:gs>
                </a:gsLst>
                <a:lin ang="16200000" scaled="1"/>
              </a:gradFill>
            </a:ln>
            <a:effectLst/>
          </p:spPr>
          <p:style>
            <a:lnRef idx="1">
              <a:schemeClr val="accent1"/>
            </a:lnRef>
            <a:fillRef idx="0">
              <a:schemeClr val="accent1"/>
            </a:fillRef>
            <a:effectRef idx="0">
              <a:schemeClr val="accent1"/>
            </a:effectRef>
            <a:fontRef idx="minor">
              <a:schemeClr val="tx1"/>
            </a:fontRef>
          </p:style>
        </p:cxnSp>
        <p:grpSp>
          <p:nvGrpSpPr>
            <p:cNvPr id="145" name="组合 144"/>
            <p:cNvGrpSpPr/>
            <p:nvPr/>
          </p:nvGrpSpPr>
          <p:grpSpPr>
            <a:xfrm>
              <a:off x="1550" y="2109"/>
              <a:ext cx="2314" cy="628"/>
              <a:chOff x="1202" y="9301"/>
              <a:chExt cx="2314" cy="628"/>
            </a:xfrm>
          </p:grpSpPr>
          <p:sp>
            <p:nvSpPr>
              <p:cNvPr id="146" name="圆角矩形 145"/>
              <p:cNvSpPr/>
              <p:nvPr/>
            </p:nvSpPr>
            <p:spPr>
              <a:xfrm>
                <a:off x="1202" y="9301"/>
                <a:ext cx="2314" cy="628"/>
              </a:xfrm>
              <a:prstGeom prst="roundRect">
                <a:avLst>
                  <a:gd name="adj" fmla="val 50000"/>
                </a:avLst>
              </a:prstGeom>
              <a:noFill/>
              <a:ln w="12700">
                <a:gradFill>
                  <a:gsLst>
                    <a:gs pos="0">
                      <a:srgbClr val="5099F5"/>
                    </a:gs>
                    <a:gs pos="33000">
                      <a:schemeClr val="bg1"/>
                    </a:gs>
                    <a:gs pos="100000">
                      <a:srgbClr val="5099F5"/>
                    </a:gs>
                    <a:gs pos="67000">
                      <a:srgbClr val="ED7B80"/>
                    </a:gs>
                  </a:gsLst>
                  <a:lin ang="205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7" name="文本框 146"/>
              <p:cNvSpPr txBox="1"/>
              <p:nvPr/>
            </p:nvSpPr>
            <p:spPr>
              <a:xfrm>
                <a:off x="1210" y="9325"/>
                <a:ext cx="2306" cy="58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韩国</a:t>
                </a:r>
              </a:p>
            </p:txBody>
          </p:sp>
        </p:grpSp>
        <p:sp>
          <p:nvSpPr>
            <p:cNvPr id="148" name="文本框 147"/>
            <p:cNvSpPr txBox="1"/>
            <p:nvPr/>
          </p:nvSpPr>
          <p:spPr>
            <a:xfrm>
              <a:off x="1784" y="2836"/>
              <a:ext cx="5480" cy="2092"/>
            </a:xfrm>
            <a:prstGeom prst="rect">
              <a:avLst/>
            </a:prstGeom>
            <a:noFill/>
          </p:spPr>
          <p:txBody>
            <a:bodyPr wrap="square" rtlCol="0">
              <a:spAutoFit/>
            </a:bodyPr>
            <a:lstStyle/>
            <a:p>
              <a:pPr marL="285750" marR="0" lvl="0" indent="-285750" algn="l" defTabSz="914400" rtl="0" eaLnBrk="1" fontAlgn="base" latinLnBrk="0" hangingPunct="1">
                <a:lnSpc>
                  <a:spcPct val="115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2021年5月韩国成立“元宇宙联盟”；</a:t>
              </a:r>
            </a:p>
            <a:p>
              <a:pPr marL="285750" marR="0" lvl="0" indent="-285750" algn="l" defTabSz="914400" rtl="0" eaLnBrk="1" fontAlgn="base" latinLnBrk="0" hangingPunct="1">
                <a:lnSpc>
                  <a:spcPct val="115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SM娱乐公司推出真人+虚拟偶像团体Aespa；</a:t>
              </a:r>
            </a:p>
            <a:p>
              <a:pPr marL="285750" marR="0" lvl="0" indent="-285750" algn="l" defTabSz="914400" rtl="0" eaLnBrk="1" fontAlgn="base" latinLnBrk="0" hangingPunct="1">
                <a:lnSpc>
                  <a:spcPct val="115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2022年1月，韩国首尔市通过了《元宇宙首尔五年计划》。</a:t>
              </a:r>
            </a:p>
          </p:txBody>
        </p:sp>
      </p:grpSp>
      <p:grpSp>
        <p:nvGrpSpPr>
          <p:cNvPr id="149" name="组合 148"/>
          <p:cNvGrpSpPr/>
          <p:nvPr/>
        </p:nvGrpSpPr>
        <p:grpSpPr>
          <a:xfrm>
            <a:off x="1416050" y="2018665"/>
            <a:ext cx="4816475" cy="4039870"/>
            <a:chOff x="-3721" y="2840"/>
            <a:chExt cx="7585" cy="6362"/>
          </a:xfrm>
        </p:grpSpPr>
        <p:cxnSp>
          <p:nvCxnSpPr>
            <p:cNvPr id="151" name="直接连接符 150"/>
            <p:cNvCxnSpPr/>
            <p:nvPr/>
          </p:nvCxnSpPr>
          <p:spPr>
            <a:xfrm>
              <a:off x="1776" y="6195"/>
              <a:ext cx="9" cy="2268"/>
            </a:xfrm>
            <a:prstGeom prst="line">
              <a:avLst/>
            </a:prstGeom>
            <a:ln w="25400">
              <a:gradFill>
                <a:gsLst>
                  <a:gs pos="0">
                    <a:srgbClr val="5099F5">
                      <a:alpha val="0"/>
                    </a:srgbClr>
                  </a:gs>
                  <a:gs pos="52000">
                    <a:srgbClr val="5099F5"/>
                  </a:gs>
                  <a:gs pos="100000">
                    <a:srgbClr val="5099F5">
                      <a:alpha val="0"/>
                    </a:srgbClr>
                  </a:gs>
                </a:gsLst>
                <a:lin ang="16200000" scaled="1"/>
              </a:gradFill>
            </a:ln>
            <a:effectLst/>
          </p:spPr>
          <p:style>
            <a:lnRef idx="1">
              <a:schemeClr val="accent1"/>
            </a:lnRef>
            <a:fillRef idx="0">
              <a:schemeClr val="accent1"/>
            </a:fillRef>
            <a:effectRef idx="0">
              <a:schemeClr val="accent1"/>
            </a:effectRef>
            <a:fontRef idx="minor">
              <a:schemeClr val="tx1"/>
            </a:fontRef>
          </p:style>
        </p:cxnSp>
        <p:grpSp>
          <p:nvGrpSpPr>
            <p:cNvPr id="152" name="组合 151"/>
            <p:cNvGrpSpPr/>
            <p:nvPr/>
          </p:nvGrpSpPr>
          <p:grpSpPr>
            <a:xfrm>
              <a:off x="1550" y="8574"/>
              <a:ext cx="2314" cy="628"/>
              <a:chOff x="1202" y="9301"/>
              <a:chExt cx="2314" cy="628"/>
            </a:xfrm>
          </p:grpSpPr>
          <p:sp>
            <p:nvSpPr>
              <p:cNvPr id="153" name="圆角矩形 152"/>
              <p:cNvSpPr/>
              <p:nvPr/>
            </p:nvSpPr>
            <p:spPr>
              <a:xfrm>
                <a:off x="1202" y="9301"/>
                <a:ext cx="2314" cy="628"/>
              </a:xfrm>
              <a:prstGeom prst="roundRect">
                <a:avLst>
                  <a:gd name="adj" fmla="val 50000"/>
                </a:avLst>
              </a:prstGeom>
              <a:noFill/>
              <a:ln w="12700">
                <a:gradFill>
                  <a:gsLst>
                    <a:gs pos="0">
                      <a:srgbClr val="5099F5"/>
                    </a:gs>
                    <a:gs pos="33000">
                      <a:schemeClr val="bg1"/>
                    </a:gs>
                    <a:gs pos="100000">
                      <a:srgbClr val="5099F5"/>
                    </a:gs>
                    <a:gs pos="67000">
                      <a:srgbClr val="ED7B80"/>
                    </a:gs>
                  </a:gsLst>
                  <a:lin ang="205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4" name="文本框 153"/>
              <p:cNvSpPr txBox="1"/>
              <p:nvPr/>
            </p:nvSpPr>
            <p:spPr>
              <a:xfrm>
                <a:off x="1210" y="9325"/>
                <a:ext cx="2306" cy="58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日本</a:t>
                </a:r>
              </a:p>
            </p:txBody>
          </p:sp>
        </p:grpSp>
        <p:sp>
          <p:nvSpPr>
            <p:cNvPr id="155" name="文本框 154"/>
            <p:cNvSpPr txBox="1"/>
            <p:nvPr/>
          </p:nvSpPr>
          <p:spPr>
            <a:xfrm>
              <a:off x="-3721" y="2840"/>
              <a:ext cx="4430" cy="2179"/>
            </a:xfrm>
            <a:prstGeom prst="rect">
              <a:avLst/>
            </a:prstGeom>
            <a:noFill/>
          </p:spPr>
          <p:txBody>
            <a:bodyPr wrap="square" rtlCol="0">
              <a:spAutoFit/>
            </a:body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10月29日，Facebook正式更名为Meta，在VR、AR相关领域进行研发，并计划在欧盟招聘1万名员工，以帮助建立元宇宙。</a:t>
              </a:r>
            </a:p>
          </p:txBody>
        </p:sp>
      </p:grpSp>
      <p:pic>
        <p:nvPicPr>
          <p:cNvPr id="156" name="图片 155" descr="C:\Users\thgy\Desktop\2.jpg2"/>
          <p:cNvPicPr>
            <a:picLocks noChangeAspect="1"/>
          </p:cNvPicPr>
          <p:nvPr/>
        </p:nvPicPr>
        <p:blipFill>
          <a:blip r:embed="rId2"/>
          <a:srcRect/>
          <a:stretch>
            <a:fillRect/>
          </a:stretch>
        </p:blipFill>
        <p:spPr>
          <a:xfrm>
            <a:off x="4676140" y="1407160"/>
            <a:ext cx="3186430" cy="1932940"/>
          </a:xfrm>
          <a:prstGeom prst="roundRect">
            <a:avLst/>
          </a:prstGeom>
          <a:ln w="19050">
            <a:solidFill>
              <a:schemeClr val="accent1">
                <a:lumMod val="75000"/>
              </a:schemeClr>
            </a:solidFill>
          </a:ln>
        </p:spPr>
      </p:pic>
      <p:pic>
        <p:nvPicPr>
          <p:cNvPr id="159" name="图片 158" descr="C:\Users\thgy\Desktop\1.jpg1"/>
          <p:cNvPicPr>
            <a:picLocks noChangeAspect="1"/>
          </p:cNvPicPr>
          <p:nvPr/>
        </p:nvPicPr>
        <p:blipFill>
          <a:blip r:embed="rId3"/>
          <a:srcRect/>
          <a:stretch>
            <a:fillRect/>
          </a:stretch>
        </p:blipFill>
        <p:spPr>
          <a:xfrm>
            <a:off x="1106805" y="4356735"/>
            <a:ext cx="3164205" cy="1774190"/>
          </a:xfrm>
          <a:prstGeom prst="roundRect">
            <a:avLst/>
          </a:prstGeom>
          <a:ln w="19050">
            <a:solidFill>
              <a:schemeClr val="accent1">
                <a:lumMod val="75000"/>
              </a:schemeClr>
            </a:solidFill>
          </a:ln>
        </p:spPr>
      </p:pic>
      <p:pic>
        <p:nvPicPr>
          <p:cNvPr id="160" name="图片 159" descr="C:\Users\thgy\Desktop\47d2c9c9e3ad4c37b31e32e1c00ed0ec.jpg47d2c9c9e3ad4c37b31e32e1c00ed0ec"/>
          <p:cNvPicPr>
            <a:picLocks noChangeAspect="1"/>
          </p:cNvPicPr>
          <p:nvPr/>
        </p:nvPicPr>
        <p:blipFill>
          <a:blip r:embed="rId4"/>
          <a:srcRect/>
          <a:stretch>
            <a:fillRect/>
          </a:stretch>
        </p:blipFill>
        <p:spPr>
          <a:xfrm>
            <a:off x="8545830" y="4149090"/>
            <a:ext cx="3189605" cy="1981835"/>
          </a:xfrm>
          <a:prstGeom prst="roundRect">
            <a:avLst/>
          </a:prstGeom>
          <a:ln w="19050">
            <a:solidFill>
              <a:schemeClr val="accent1">
                <a:lumMod val="75000"/>
              </a:schemeClr>
            </a:solid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67"/>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2" name="文本框 11"/>
          <p:cNvSpPr txBox="1"/>
          <p:nvPr/>
        </p:nvSpPr>
        <p:spPr>
          <a:xfrm>
            <a:off x="537210" y="10255"/>
            <a:ext cx="10968355" cy="95410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背景</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5/6</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聚焦国内，发展</a:t>
            </a:r>
            <a:r>
              <a:rPr kumimoji="0" sz="2800" b="1" i="0" u="none" strike="noStrike" kern="1200" cap="none" spc="0" normalizeH="0" baseline="0" noProof="0" dirty="0" err="1">
                <a:ln>
                  <a:noFill/>
                </a:ln>
                <a:solidFill>
                  <a:srgbClr val="EEECE1"/>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数字</a:t>
            </a:r>
            <a:r>
              <a:rPr kumimoji="0" lang="zh-CN" altLang="en-US" sz="28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经济上升国家战略，作为数字经济高阶形态的元宇宙产业迎来广阔契机</a:t>
            </a:r>
            <a:endParaRPr kumimoji="0" lang="en-US" altLang="zh-CN" sz="2800" b="1" i="0" u="none" strike="noStrike" kern="1200" cap="none" spc="0" normalizeH="0" baseline="0" noProof="0" dirty="0">
              <a:ln>
                <a:noFill/>
              </a:ln>
              <a:solidFill>
                <a:srgbClr val="EEECE1"/>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endParaRPr>
          </a:p>
        </p:txBody>
      </p:sp>
      <p:sp>
        <p:nvSpPr>
          <p:cNvPr id="7" name="文本框 6" descr="7b0a20202020227461726765744964223a202270726f636573734f6e6c696e6554657874426f78220a7d0a"/>
          <p:cNvSpPr txBox="1"/>
          <p:nvPr/>
        </p:nvSpPr>
        <p:spPr>
          <a:xfrm>
            <a:off x="760095" y="1084580"/>
            <a:ext cx="10968990" cy="1198880"/>
          </a:xfrm>
          <a:prstGeom prst="rect">
            <a:avLst/>
          </a:prstGeom>
          <a:solidFill>
            <a:schemeClr val="tx2">
              <a:lumMod val="20000"/>
              <a:lumOff val="80000"/>
            </a:schemeClr>
          </a:solidFill>
          <a:ln>
            <a:solidFill>
              <a:srgbClr val="00B0F0"/>
            </a:solidFill>
          </a:ln>
          <a:effectLst>
            <a:outerShdw blurRad="50800" dist="38100" dir="5400000" algn="t" rotWithShape="0">
              <a:prstClr val="black">
                <a:alpha val="40000"/>
              </a:prstClr>
            </a:outerShdw>
          </a:effectLst>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sz="1600" b="1"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习近平总书记</a:t>
            </a:r>
            <a:r>
              <a:rPr kumimoji="0"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强调，数字经济是全球未来的发展方向，要大力发展数字经济，加快推进数字产业化、产业数字化，推动数字经济和实体经济深度融合。</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2022</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年</a:t>
            </a: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月，国务院印发的</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十四五</a:t>
            </a:r>
            <a:r>
              <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数字经济发展规划》</a:t>
            </a:r>
            <a:r>
              <a:rPr kumimoji="0"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明确了我国</a:t>
            </a:r>
            <a:r>
              <a:rPr kumimoji="0" lang="zh-CN" altLang="en-US"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数字经济发展的</a:t>
            </a:r>
            <a:r>
              <a:rPr kumimoji="0"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rPr>
              <a:t>目标：数字经济核心产业增加值占GDP比重要从2020年7.8%的水平上提升至2025年的10%。</a:t>
            </a:r>
          </a:p>
        </p:txBody>
      </p:sp>
      <p:grpSp>
        <p:nvGrpSpPr>
          <p:cNvPr id="44" name="组合 43"/>
          <p:cNvGrpSpPr/>
          <p:nvPr/>
        </p:nvGrpSpPr>
        <p:grpSpPr>
          <a:xfrm>
            <a:off x="4037965" y="2617470"/>
            <a:ext cx="7550150" cy="2610485"/>
            <a:chOff x="2223" y="3836"/>
            <a:chExt cx="13431" cy="4825"/>
          </a:xfrm>
        </p:grpSpPr>
        <p:sp>
          <p:nvSpPr>
            <p:cNvPr id="18" name="圆角矩形 17"/>
            <p:cNvSpPr/>
            <p:nvPr/>
          </p:nvSpPr>
          <p:spPr>
            <a:xfrm>
              <a:off x="5745" y="5635"/>
              <a:ext cx="2416" cy="122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圆角矩形 18"/>
            <p:cNvSpPr/>
            <p:nvPr/>
          </p:nvSpPr>
          <p:spPr>
            <a:xfrm>
              <a:off x="9716" y="5635"/>
              <a:ext cx="2416" cy="122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0" name="圆角矩形 19"/>
            <p:cNvSpPr/>
            <p:nvPr/>
          </p:nvSpPr>
          <p:spPr>
            <a:xfrm>
              <a:off x="5745" y="7434"/>
              <a:ext cx="2416" cy="1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圆角矩形 20"/>
            <p:cNvSpPr/>
            <p:nvPr/>
          </p:nvSpPr>
          <p:spPr>
            <a:xfrm>
              <a:off x="9716" y="7434"/>
              <a:ext cx="2416" cy="1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2" name="圆角矩形 21"/>
            <p:cNvSpPr/>
            <p:nvPr/>
          </p:nvSpPr>
          <p:spPr>
            <a:xfrm>
              <a:off x="2223" y="7434"/>
              <a:ext cx="2416" cy="1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3" name="圆角矩形 22"/>
            <p:cNvSpPr/>
            <p:nvPr/>
          </p:nvSpPr>
          <p:spPr>
            <a:xfrm>
              <a:off x="13238" y="7434"/>
              <a:ext cx="2416" cy="12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4" name="圆角矩形 23"/>
            <p:cNvSpPr/>
            <p:nvPr/>
          </p:nvSpPr>
          <p:spPr>
            <a:xfrm>
              <a:off x="7683" y="3836"/>
              <a:ext cx="2416" cy="122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7" name="右箭头 26"/>
            <p:cNvSpPr/>
            <p:nvPr/>
          </p:nvSpPr>
          <p:spPr>
            <a:xfrm>
              <a:off x="4813" y="7871"/>
              <a:ext cx="758" cy="3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右箭头 28"/>
            <p:cNvSpPr/>
            <p:nvPr/>
          </p:nvSpPr>
          <p:spPr>
            <a:xfrm>
              <a:off x="12306" y="7871"/>
              <a:ext cx="758" cy="35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1" name="左右箭头 30"/>
            <p:cNvSpPr/>
            <p:nvPr/>
          </p:nvSpPr>
          <p:spPr>
            <a:xfrm>
              <a:off x="8289" y="7871"/>
              <a:ext cx="1299" cy="38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2" name="左右箭头 31"/>
            <p:cNvSpPr/>
            <p:nvPr/>
          </p:nvSpPr>
          <p:spPr>
            <a:xfrm>
              <a:off x="8289" y="6055"/>
              <a:ext cx="1299" cy="38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3" name="上箭头 32"/>
            <p:cNvSpPr/>
            <p:nvPr/>
          </p:nvSpPr>
          <p:spPr>
            <a:xfrm>
              <a:off x="6787" y="6887"/>
              <a:ext cx="331" cy="522"/>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4" name="上箭头 33"/>
            <p:cNvSpPr/>
            <p:nvPr/>
          </p:nvSpPr>
          <p:spPr>
            <a:xfrm>
              <a:off x="10758" y="6887"/>
              <a:ext cx="331" cy="522"/>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5" name="上箭头 34"/>
            <p:cNvSpPr/>
            <p:nvPr/>
          </p:nvSpPr>
          <p:spPr>
            <a:xfrm>
              <a:off x="7683" y="5088"/>
              <a:ext cx="331" cy="522"/>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6" name="上箭头 35"/>
            <p:cNvSpPr/>
            <p:nvPr/>
          </p:nvSpPr>
          <p:spPr>
            <a:xfrm>
              <a:off x="9716" y="5088"/>
              <a:ext cx="331" cy="522"/>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7" name="文本框 36"/>
            <p:cNvSpPr txBox="1"/>
            <p:nvPr/>
          </p:nvSpPr>
          <p:spPr>
            <a:xfrm>
              <a:off x="8075" y="4160"/>
              <a:ext cx="1803" cy="56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EEECE1"/>
                  </a:solidFill>
                  <a:effectLst/>
                  <a:uLnTx/>
                  <a:uFillTx/>
                  <a:latin typeface="微软雅黑" panose="020B0503020204020204" pitchFamily="34" charset="-122"/>
                  <a:ea typeface="微软雅黑" panose="020B0503020204020204" pitchFamily="34" charset="-122"/>
                  <a:cs typeface="+mn-cs"/>
                </a:rPr>
                <a:t>数字经济</a:t>
              </a:r>
            </a:p>
          </p:txBody>
        </p:sp>
        <p:sp>
          <p:nvSpPr>
            <p:cNvPr id="38" name="文本框 37"/>
            <p:cNvSpPr txBox="1"/>
            <p:nvPr/>
          </p:nvSpPr>
          <p:spPr>
            <a:xfrm>
              <a:off x="6028" y="5983"/>
              <a:ext cx="2048" cy="56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EEECE1"/>
                  </a:solidFill>
                  <a:effectLst/>
                  <a:uLnTx/>
                  <a:uFillTx/>
                  <a:latin typeface="微软雅黑" panose="020B0503020204020204" pitchFamily="34" charset="-122"/>
                  <a:ea typeface="微软雅黑" panose="020B0503020204020204" pitchFamily="34" charset="-122"/>
                  <a:cs typeface="+mn-cs"/>
                </a:rPr>
                <a:t>数字产业化</a:t>
              </a:r>
            </a:p>
          </p:txBody>
        </p:sp>
        <p:sp>
          <p:nvSpPr>
            <p:cNvPr id="39" name="文本框 38"/>
            <p:cNvSpPr txBox="1"/>
            <p:nvPr/>
          </p:nvSpPr>
          <p:spPr>
            <a:xfrm>
              <a:off x="10051" y="5983"/>
              <a:ext cx="1960" cy="56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EEECE1"/>
                  </a:solidFill>
                  <a:effectLst/>
                  <a:uLnTx/>
                  <a:uFillTx/>
                  <a:latin typeface="微软雅黑" panose="020B0503020204020204" pitchFamily="34" charset="-122"/>
                  <a:ea typeface="微软雅黑" panose="020B0503020204020204" pitchFamily="34" charset="-122"/>
                  <a:cs typeface="+mn-cs"/>
                </a:rPr>
                <a:t>产业数字化</a:t>
              </a:r>
            </a:p>
          </p:txBody>
        </p:sp>
        <p:sp>
          <p:nvSpPr>
            <p:cNvPr id="40" name="文本框 39"/>
            <p:cNvSpPr txBox="1"/>
            <p:nvPr/>
          </p:nvSpPr>
          <p:spPr>
            <a:xfrm>
              <a:off x="2519" y="7800"/>
              <a:ext cx="1708" cy="56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EEECE1"/>
                  </a:solidFill>
                  <a:effectLst/>
                  <a:uLnTx/>
                  <a:uFillTx/>
                  <a:latin typeface="微软雅黑" panose="020B0503020204020204" pitchFamily="34" charset="-122"/>
                  <a:ea typeface="微软雅黑" panose="020B0503020204020204" pitchFamily="34" charset="-122"/>
                  <a:cs typeface="+mn-cs"/>
                </a:rPr>
                <a:t>数字科技</a:t>
              </a:r>
            </a:p>
          </p:txBody>
        </p:sp>
        <p:sp>
          <p:nvSpPr>
            <p:cNvPr id="41" name="文本框 40"/>
            <p:cNvSpPr txBox="1"/>
            <p:nvPr/>
          </p:nvSpPr>
          <p:spPr>
            <a:xfrm>
              <a:off x="5868" y="7791"/>
              <a:ext cx="2296" cy="56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EEECE1"/>
                  </a:solidFill>
                  <a:effectLst/>
                  <a:uLnTx/>
                  <a:uFillTx/>
                  <a:latin typeface="微软雅黑" panose="020B0503020204020204" pitchFamily="34" charset="-122"/>
                  <a:ea typeface="微软雅黑" panose="020B0503020204020204" pitchFamily="34" charset="-122"/>
                  <a:cs typeface="+mn-cs"/>
                </a:rPr>
                <a:t>信息技术服务</a:t>
              </a:r>
            </a:p>
          </p:txBody>
        </p:sp>
        <p:sp>
          <p:nvSpPr>
            <p:cNvPr id="42" name="文本框 41"/>
            <p:cNvSpPr txBox="1"/>
            <p:nvPr/>
          </p:nvSpPr>
          <p:spPr>
            <a:xfrm>
              <a:off x="10116" y="7782"/>
              <a:ext cx="1705" cy="56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EEECE1"/>
                  </a:solidFill>
                  <a:effectLst/>
                  <a:uLnTx/>
                  <a:uFillTx/>
                  <a:latin typeface="微软雅黑" panose="020B0503020204020204" pitchFamily="34" charset="-122"/>
                  <a:ea typeface="微软雅黑" panose="020B0503020204020204" pitchFamily="34" charset="-122"/>
                  <a:cs typeface="+mn-cs"/>
                </a:rPr>
                <a:t>信息消费</a:t>
              </a:r>
            </a:p>
          </p:txBody>
        </p:sp>
        <p:sp>
          <p:nvSpPr>
            <p:cNvPr id="43" name="文本框 42"/>
            <p:cNvSpPr txBox="1"/>
            <p:nvPr/>
          </p:nvSpPr>
          <p:spPr>
            <a:xfrm>
              <a:off x="13772" y="7726"/>
              <a:ext cx="1559" cy="56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EEECE1"/>
                  </a:solidFill>
                  <a:effectLst/>
                  <a:uLnTx/>
                  <a:uFillTx/>
                  <a:latin typeface="微软雅黑" panose="020B0503020204020204" pitchFamily="34" charset="-122"/>
                  <a:ea typeface="微软雅黑" panose="020B0503020204020204" pitchFamily="34" charset="-122"/>
                  <a:cs typeface="+mn-cs"/>
                </a:rPr>
                <a:t>新生态</a:t>
              </a:r>
            </a:p>
          </p:txBody>
        </p:sp>
      </p:grpSp>
      <p:sp>
        <p:nvSpPr>
          <p:cNvPr id="49" name="文本框 48"/>
          <p:cNvSpPr txBox="1"/>
          <p:nvPr/>
        </p:nvSpPr>
        <p:spPr>
          <a:xfrm>
            <a:off x="4939030" y="5557520"/>
            <a:ext cx="5706745" cy="829945"/>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a:ln>
                  <a:noFill/>
                </a:ln>
                <a:solidFill>
                  <a:srgbClr val="4BACC6"/>
                </a:solidFill>
                <a:effectLst/>
                <a:uLnTx/>
                <a:uFillTx/>
                <a:latin typeface="Arial" panose="020B0604020202020204" pitchFamily="34" charset="0"/>
                <a:ea typeface="微软雅黑" panose="020B0503020204020204" pitchFamily="34" charset="-122"/>
                <a:cs typeface="+mn-cs"/>
              </a:rPr>
              <a:t>元宇宙是以区块链为核心的Web3.0数字经济新生态</a:t>
            </a:r>
            <a:r>
              <a:rPr kumimoji="0" lang="zh-CN" altLang="en-US" sz="16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rPr>
              <a:t>。在这个过程中可以基于区块链等数字科技推动信息技术服务加速数字产业化，依托元宇宙的新生态拉动信息消费促进产业数字化。</a:t>
            </a:r>
          </a:p>
        </p:txBody>
      </p:sp>
      <p:sp>
        <p:nvSpPr>
          <p:cNvPr id="92" name="矩形 91" descr="7b0a20202020227461726765744964223a202270726f636573734f6e6c696e6554657874426f78220a7d0a"/>
          <p:cNvSpPr/>
          <p:nvPr/>
        </p:nvSpPr>
        <p:spPr>
          <a:xfrm>
            <a:off x="4939030" y="5448935"/>
            <a:ext cx="5706110" cy="1018540"/>
          </a:xfrm>
          <a:prstGeom prst="rect">
            <a:avLst/>
          </a:prstGeom>
          <a:noFill/>
          <a:ln>
            <a:solidFill>
              <a:srgbClr val="A200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50" name="组合 49" descr="7b0a202020202274657874626f78223a20227b5c2263617465676f72795f69645c223a31303430392c5c2269645c223a32303334323130397d220a7d0a"/>
          <p:cNvGrpSpPr/>
          <p:nvPr/>
        </p:nvGrpSpPr>
        <p:grpSpPr>
          <a:xfrm>
            <a:off x="311785" y="2550160"/>
            <a:ext cx="3628390" cy="3593465"/>
            <a:chOff x="6028" y="3676"/>
            <a:chExt cx="7143" cy="3448"/>
          </a:xfrm>
        </p:grpSpPr>
        <p:grpSp>
          <p:nvGrpSpPr>
            <p:cNvPr id="119" name="图形 117"/>
            <p:cNvGrpSpPr/>
            <p:nvPr/>
          </p:nvGrpSpPr>
          <p:grpSpPr>
            <a:xfrm>
              <a:off x="6028" y="3676"/>
              <a:ext cx="7143" cy="3448"/>
              <a:chOff x="3828046" y="2334126"/>
              <a:chExt cx="4535908" cy="2189748"/>
            </a:xfrm>
          </p:grpSpPr>
          <p:sp>
            <p:nvSpPr>
              <p:cNvPr id="120" name="任意多边形: 形状 119"/>
              <p:cNvSpPr/>
              <p:nvPr/>
            </p:nvSpPr>
            <p:spPr>
              <a:xfrm>
                <a:off x="3866547" y="2496552"/>
                <a:ext cx="4498610" cy="2030931"/>
              </a:xfrm>
              <a:custGeom>
                <a:avLst/>
                <a:gdLst>
                  <a:gd name="connsiteX0" fmla="*/ 4473344 w 4498610"/>
                  <a:gd name="connsiteY0" fmla="*/ 24063 h 2030931"/>
                  <a:gd name="connsiteX1" fmla="*/ 4438452 w 4498610"/>
                  <a:gd name="connsiteY1" fmla="*/ 969746 h 2030931"/>
                  <a:gd name="connsiteX2" fmla="*/ 4374685 w 4498610"/>
                  <a:gd name="connsiteY2" fmla="*/ 1635092 h 2030931"/>
                  <a:gd name="connsiteX3" fmla="*/ 4286854 w 4498610"/>
                  <a:gd name="connsiteY3" fmla="*/ 1917834 h 2030931"/>
                  <a:gd name="connsiteX4" fmla="*/ 4286854 w 4498610"/>
                  <a:gd name="connsiteY4" fmla="*/ 1917834 h 2030931"/>
                  <a:gd name="connsiteX5" fmla="*/ 4285651 w 4498610"/>
                  <a:gd name="connsiteY5" fmla="*/ 1917834 h 2030931"/>
                  <a:gd name="connsiteX6" fmla="*/ 4284448 w 4498610"/>
                  <a:gd name="connsiteY6" fmla="*/ 1917834 h 2030931"/>
                  <a:gd name="connsiteX7" fmla="*/ 64971 w 4498610"/>
                  <a:gd name="connsiteY7" fmla="*/ 2005665 h 2030931"/>
                  <a:gd name="connsiteX8" fmla="*/ 137160 w 4498610"/>
                  <a:gd name="connsiteY8" fmla="*/ 1714501 h 2030931"/>
                  <a:gd name="connsiteX9" fmla="*/ 182880 w 4498610"/>
                  <a:gd name="connsiteY9" fmla="*/ 1014262 h 2030931"/>
                  <a:gd name="connsiteX10" fmla="*/ 184083 w 4498610"/>
                  <a:gd name="connsiteY10" fmla="*/ 24063 h 2030931"/>
                  <a:gd name="connsiteX11" fmla="*/ 4473344 w 4498610"/>
                  <a:gd name="connsiteY11" fmla="*/ 24063 h 2030931"/>
                  <a:gd name="connsiteX12" fmla="*/ 4498610 w 4498610"/>
                  <a:gd name="connsiteY12" fmla="*/ 0 h 2030931"/>
                  <a:gd name="connsiteX13" fmla="*/ 160020 w 4498610"/>
                  <a:gd name="connsiteY13" fmla="*/ 0 h 2030931"/>
                  <a:gd name="connsiteX14" fmla="*/ 0 w 4498610"/>
                  <a:gd name="connsiteY14" fmla="*/ 2030931 h 2030931"/>
                  <a:gd name="connsiteX15" fmla="*/ 4285651 w 4498610"/>
                  <a:gd name="connsiteY15" fmla="*/ 1943101 h 2030931"/>
                  <a:gd name="connsiteX16" fmla="*/ 4286854 w 4498610"/>
                  <a:gd name="connsiteY16" fmla="*/ 1943101 h 2030931"/>
                  <a:gd name="connsiteX17" fmla="*/ 4498610 w 4498610"/>
                  <a:gd name="connsiteY17" fmla="*/ 0 h 2030931"/>
                  <a:gd name="connsiteX18" fmla="*/ 4498610 w 4498610"/>
                  <a:gd name="connsiteY18" fmla="*/ 0 h 203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98610" h="2030931">
                    <a:moveTo>
                      <a:pt x="4473344" y="24063"/>
                    </a:moveTo>
                    <a:cubicBezTo>
                      <a:pt x="4472141" y="128738"/>
                      <a:pt x="4463719" y="552250"/>
                      <a:pt x="4438452" y="969746"/>
                    </a:cubicBezTo>
                    <a:cubicBezTo>
                      <a:pt x="4421608" y="1251285"/>
                      <a:pt x="4399951" y="1475072"/>
                      <a:pt x="4374685" y="1635092"/>
                    </a:cubicBezTo>
                    <a:cubicBezTo>
                      <a:pt x="4330168" y="1915428"/>
                      <a:pt x="4286854" y="1917834"/>
                      <a:pt x="4286854" y="1917834"/>
                    </a:cubicBezTo>
                    <a:lnTo>
                      <a:pt x="4286854" y="1917834"/>
                    </a:lnTo>
                    <a:lnTo>
                      <a:pt x="4285651" y="1917834"/>
                    </a:lnTo>
                    <a:lnTo>
                      <a:pt x="4284448" y="1917834"/>
                    </a:lnTo>
                    <a:lnTo>
                      <a:pt x="64971" y="2005665"/>
                    </a:lnTo>
                    <a:cubicBezTo>
                      <a:pt x="95050" y="1952726"/>
                      <a:pt x="117910" y="1857676"/>
                      <a:pt x="137160" y="1714501"/>
                    </a:cubicBezTo>
                    <a:cubicBezTo>
                      <a:pt x="158817" y="1544855"/>
                      <a:pt x="174458" y="1309036"/>
                      <a:pt x="182880" y="1014262"/>
                    </a:cubicBezTo>
                    <a:cubicBezTo>
                      <a:pt x="194912" y="575110"/>
                      <a:pt x="186490" y="132347"/>
                      <a:pt x="184083" y="24063"/>
                    </a:cubicBezTo>
                    <a:lnTo>
                      <a:pt x="4473344" y="24063"/>
                    </a:lnTo>
                    <a:moveTo>
                      <a:pt x="4498610" y="0"/>
                    </a:moveTo>
                    <a:lnTo>
                      <a:pt x="160020" y="0"/>
                    </a:lnTo>
                    <a:cubicBezTo>
                      <a:pt x="160020" y="0"/>
                      <a:pt x="210553" y="2024915"/>
                      <a:pt x="0" y="2030931"/>
                    </a:cubicBezTo>
                    <a:lnTo>
                      <a:pt x="4285651" y="1943101"/>
                    </a:lnTo>
                    <a:cubicBezTo>
                      <a:pt x="4285651" y="1943101"/>
                      <a:pt x="4286854" y="1943101"/>
                      <a:pt x="4286854" y="1943101"/>
                    </a:cubicBezTo>
                    <a:cubicBezTo>
                      <a:pt x="4473344" y="1944304"/>
                      <a:pt x="4498610" y="0"/>
                      <a:pt x="4498610" y="0"/>
                    </a:cubicBezTo>
                    <a:lnTo>
                      <a:pt x="4498610"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1" name="任意多边形: 形状 120"/>
              <p:cNvSpPr/>
              <p:nvPr/>
            </p:nvSpPr>
            <p:spPr>
              <a:xfrm>
                <a:off x="4025364" y="2591601"/>
                <a:ext cx="4242337" cy="1823987"/>
              </a:xfrm>
              <a:custGeom>
                <a:avLst/>
                <a:gdLst>
                  <a:gd name="connsiteX0" fmla="*/ 4242338 w 4242337"/>
                  <a:gd name="connsiteY0" fmla="*/ 0 h 1823987"/>
                  <a:gd name="connsiteX1" fmla="*/ 4218274 w 4242337"/>
                  <a:gd name="connsiteY1" fmla="*/ 0 h 1823987"/>
                  <a:gd name="connsiteX2" fmla="*/ 4218274 w 4242337"/>
                  <a:gd name="connsiteY2" fmla="*/ 12032 h 1823987"/>
                  <a:gd name="connsiteX3" fmla="*/ 4242338 w 4242337"/>
                  <a:gd name="connsiteY3" fmla="*/ 12032 h 1823987"/>
                  <a:gd name="connsiteX4" fmla="*/ 4242338 w 4242337"/>
                  <a:gd name="connsiteY4" fmla="*/ 0 h 1823987"/>
                  <a:gd name="connsiteX5" fmla="*/ 4242338 w 4242337"/>
                  <a:gd name="connsiteY5" fmla="*/ 0 h 1823987"/>
                  <a:gd name="connsiteX6" fmla="*/ 4194211 w 4242337"/>
                  <a:gd name="connsiteY6" fmla="*/ 0 h 1823987"/>
                  <a:gd name="connsiteX7" fmla="*/ 4170148 w 4242337"/>
                  <a:gd name="connsiteY7" fmla="*/ 0 h 1823987"/>
                  <a:gd name="connsiteX8" fmla="*/ 4170148 w 4242337"/>
                  <a:gd name="connsiteY8" fmla="*/ 12032 h 1823987"/>
                  <a:gd name="connsiteX9" fmla="*/ 4194211 w 4242337"/>
                  <a:gd name="connsiteY9" fmla="*/ 12032 h 1823987"/>
                  <a:gd name="connsiteX10" fmla="*/ 4194211 w 4242337"/>
                  <a:gd name="connsiteY10" fmla="*/ 0 h 1823987"/>
                  <a:gd name="connsiteX11" fmla="*/ 4194211 w 4242337"/>
                  <a:gd name="connsiteY11" fmla="*/ 0 h 1823987"/>
                  <a:gd name="connsiteX12" fmla="*/ 4146085 w 4242337"/>
                  <a:gd name="connsiteY12" fmla="*/ 0 h 1823987"/>
                  <a:gd name="connsiteX13" fmla="*/ 4122022 w 4242337"/>
                  <a:gd name="connsiteY13" fmla="*/ 0 h 1823987"/>
                  <a:gd name="connsiteX14" fmla="*/ 4122022 w 4242337"/>
                  <a:gd name="connsiteY14" fmla="*/ 12032 h 1823987"/>
                  <a:gd name="connsiteX15" fmla="*/ 4146085 w 4242337"/>
                  <a:gd name="connsiteY15" fmla="*/ 12032 h 1823987"/>
                  <a:gd name="connsiteX16" fmla="*/ 4146085 w 4242337"/>
                  <a:gd name="connsiteY16" fmla="*/ 0 h 1823987"/>
                  <a:gd name="connsiteX17" fmla="*/ 4146085 w 4242337"/>
                  <a:gd name="connsiteY17" fmla="*/ 0 h 1823987"/>
                  <a:gd name="connsiteX18" fmla="*/ 4097958 w 4242337"/>
                  <a:gd name="connsiteY18" fmla="*/ 0 h 1823987"/>
                  <a:gd name="connsiteX19" fmla="*/ 4073895 w 4242337"/>
                  <a:gd name="connsiteY19" fmla="*/ 0 h 1823987"/>
                  <a:gd name="connsiteX20" fmla="*/ 4073895 w 4242337"/>
                  <a:gd name="connsiteY20" fmla="*/ 12032 h 1823987"/>
                  <a:gd name="connsiteX21" fmla="*/ 4097958 w 4242337"/>
                  <a:gd name="connsiteY21" fmla="*/ 12032 h 1823987"/>
                  <a:gd name="connsiteX22" fmla="*/ 4097958 w 4242337"/>
                  <a:gd name="connsiteY22" fmla="*/ 0 h 1823987"/>
                  <a:gd name="connsiteX23" fmla="*/ 4097958 w 4242337"/>
                  <a:gd name="connsiteY23" fmla="*/ 0 h 1823987"/>
                  <a:gd name="connsiteX24" fmla="*/ 4049832 w 4242337"/>
                  <a:gd name="connsiteY24" fmla="*/ 0 h 1823987"/>
                  <a:gd name="connsiteX25" fmla="*/ 4025769 w 4242337"/>
                  <a:gd name="connsiteY25" fmla="*/ 0 h 1823987"/>
                  <a:gd name="connsiteX26" fmla="*/ 4025769 w 4242337"/>
                  <a:gd name="connsiteY26" fmla="*/ 12032 h 1823987"/>
                  <a:gd name="connsiteX27" fmla="*/ 4049832 w 4242337"/>
                  <a:gd name="connsiteY27" fmla="*/ 12032 h 1823987"/>
                  <a:gd name="connsiteX28" fmla="*/ 4049832 w 4242337"/>
                  <a:gd name="connsiteY28" fmla="*/ 0 h 1823987"/>
                  <a:gd name="connsiteX29" fmla="*/ 4049832 w 4242337"/>
                  <a:gd name="connsiteY29" fmla="*/ 0 h 1823987"/>
                  <a:gd name="connsiteX30" fmla="*/ 4001706 w 4242337"/>
                  <a:gd name="connsiteY30" fmla="*/ 0 h 1823987"/>
                  <a:gd name="connsiteX31" fmla="*/ 3977643 w 4242337"/>
                  <a:gd name="connsiteY31" fmla="*/ 0 h 1823987"/>
                  <a:gd name="connsiteX32" fmla="*/ 3977643 w 4242337"/>
                  <a:gd name="connsiteY32" fmla="*/ 12032 h 1823987"/>
                  <a:gd name="connsiteX33" fmla="*/ 4001706 w 4242337"/>
                  <a:gd name="connsiteY33" fmla="*/ 12032 h 1823987"/>
                  <a:gd name="connsiteX34" fmla="*/ 4001706 w 4242337"/>
                  <a:gd name="connsiteY34" fmla="*/ 0 h 1823987"/>
                  <a:gd name="connsiteX35" fmla="*/ 4001706 w 4242337"/>
                  <a:gd name="connsiteY35" fmla="*/ 0 h 1823987"/>
                  <a:gd name="connsiteX36" fmla="*/ 3953579 w 4242337"/>
                  <a:gd name="connsiteY36" fmla="*/ 0 h 1823987"/>
                  <a:gd name="connsiteX37" fmla="*/ 3929516 w 4242337"/>
                  <a:gd name="connsiteY37" fmla="*/ 0 h 1823987"/>
                  <a:gd name="connsiteX38" fmla="*/ 3929516 w 4242337"/>
                  <a:gd name="connsiteY38" fmla="*/ 12032 h 1823987"/>
                  <a:gd name="connsiteX39" fmla="*/ 3953579 w 4242337"/>
                  <a:gd name="connsiteY39" fmla="*/ 12032 h 1823987"/>
                  <a:gd name="connsiteX40" fmla="*/ 3953579 w 4242337"/>
                  <a:gd name="connsiteY40" fmla="*/ 0 h 1823987"/>
                  <a:gd name="connsiteX41" fmla="*/ 3953579 w 4242337"/>
                  <a:gd name="connsiteY41" fmla="*/ 0 h 1823987"/>
                  <a:gd name="connsiteX42" fmla="*/ 3905453 w 4242337"/>
                  <a:gd name="connsiteY42" fmla="*/ 0 h 1823987"/>
                  <a:gd name="connsiteX43" fmla="*/ 3881390 w 4242337"/>
                  <a:gd name="connsiteY43" fmla="*/ 0 h 1823987"/>
                  <a:gd name="connsiteX44" fmla="*/ 3881390 w 4242337"/>
                  <a:gd name="connsiteY44" fmla="*/ 12032 h 1823987"/>
                  <a:gd name="connsiteX45" fmla="*/ 3905453 w 4242337"/>
                  <a:gd name="connsiteY45" fmla="*/ 12032 h 1823987"/>
                  <a:gd name="connsiteX46" fmla="*/ 3905453 w 4242337"/>
                  <a:gd name="connsiteY46" fmla="*/ 0 h 1823987"/>
                  <a:gd name="connsiteX47" fmla="*/ 3905453 w 4242337"/>
                  <a:gd name="connsiteY47" fmla="*/ 0 h 1823987"/>
                  <a:gd name="connsiteX48" fmla="*/ 3857327 w 4242337"/>
                  <a:gd name="connsiteY48" fmla="*/ 0 h 1823987"/>
                  <a:gd name="connsiteX49" fmla="*/ 3833263 w 4242337"/>
                  <a:gd name="connsiteY49" fmla="*/ 0 h 1823987"/>
                  <a:gd name="connsiteX50" fmla="*/ 3833263 w 4242337"/>
                  <a:gd name="connsiteY50" fmla="*/ 12032 h 1823987"/>
                  <a:gd name="connsiteX51" fmla="*/ 3857327 w 4242337"/>
                  <a:gd name="connsiteY51" fmla="*/ 12032 h 1823987"/>
                  <a:gd name="connsiteX52" fmla="*/ 3857327 w 4242337"/>
                  <a:gd name="connsiteY52" fmla="*/ 0 h 1823987"/>
                  <a:gd name="connsiteX53" fmla="*/ 3857327 w 4242337"/>
                  <a:gd name="connsiteY53" fmla="*/ 0 h 1823987"/>
                  <a:gd name="connsiteX54" fmla="*/ 3809200 w 4242337"/>
                  <a:gd name="connsiteY54" fmla="*/ 0 h 1823987"/>
                  <a:gd name="connsiteX55" fmla="*/ 3785137 w 4242337"/>
                  <a:gd name="connsiteY55" fmla="*/ 0 h 1823987"/>
                  <a:gd name="connsiteX56" fmla="*/ 3785137 w 4242337"/>
                  <a:gd name="connsiteY56" fmla="*/ 12032 h 1823987"/>
                  <a:gd name="connsiteX57" fmla="*/ 3809200 w 4242337"/>
                  <a:gd name="connsiteY57" fmla="*/ 12032 h 1823987"/>
                  <a:gd name="connsiteX58" fmla="*/ 3809200 w 4242337"/>
                  <a:gd name="connsiteY58" fmla="*/ 0 h 1823987"/>
                  <a:gd name="connsiteX59" fmla="*/ 3809200 w 4242337"/>
                  <a:gd name="connsiteY59" fmla="*/ 0 h 1823987"/>
                  <a:gd name="connsiteX60" fmla="*/ 3761074 w 4242337"/>
                  <a:gd name="connsiteY60" fmla="*/ 0 h 1823987"/>
                  <a:gd name="connsiteX61" fmla="*/ 3737011 w 4242337"/>
                  <a:gd name="connsiteY61" fmla="*/ 0 h 1823987"/>
                  <a:gd name="connsiteX62" fmla="*/ 3737011 w 4242337"/>
                  <a:gd name="connsiteY62" fmla="*/ 12032 h 1823987"/>
                  <a:gd name="connsiteX63" fmla="*/ 3761074 w 4242337"/>
                  <a:gd name="connsiteY63" fmla="*/ 12032 h 1823987"/>
                  <a:gd name="connsiteX64" fmla="*/ 3761074 w 4242337"/>
                  <a:gd name="connsiteY64" fmla="*/ 0 h 1823987"/>
                  <a:gd name="connsiteX65" fmla="*/ 3761074 w 4242337"/>
                  <a:gd name="connsiteY65" fmla="*/ 0 h 1823987"/>
                  <a:gd name="connsiteX66" fmla="*/ 3712948 w 4242337"/>
                  <a:gd name="connsiteY66" fmla="*/ 0 h 1823987"/>
                  <a:gd name="connsiteX67" fmla="*/ 3688884 w 4242337"/>
                  <a:gd name="connsiteY67" fmla="*/ 0 h 1823987"/>
                  <a:gd name="connsiteX68" fmla="*/ 3688884 w 4242337"/>
                  <a:gd name="connsiteY68" fmla="*/ 12032 h 1823987"/>
                  <a:gd name="connsiteX69" fmla="*/ 3712948 w 4242337"/>
                  <a:gd name="connsiteY69" fmla="*/ 12032 h 1823987"/>
                  <a:gd name="connsiteX70" fmla="*/ 3712948 w 4242337"/>
                  <a:gd name="connsiteY70" fmla="*/ 0 h 1823987"/>
                  <a:gd name="connsiteX71" fmla="*/ 3712948 w 4242337"/>
                  <a:gd name="connsiteY71" fmla="*/ 0 h 1823987"/>
                  <a:gd name="connsiteX72" fmla="*/ 3664821 w 4242337"/>
                  <a:gd name="connsiteY72" fmla="*/ 0 h 1823987"/>
                  <a:gd name="connsiteX73" fmla="*/ 3640758 w 4242337"/>
                  <a:gd name="connsiteY73" fmla="*/ 0 h 1823987"/>
                  <a:gd name="connsiteX74" fmla="*/ 3640758 w 4242337"/>
                  <a:gd name="connsiteY74" fmla="*/ 12032 h 1823987"/>
                  <a:gd name="connsiteX75" fmla="*/ 3664821 w 4242337"/>
                  <a:gd name="connsiteY75" fmla="*/ 12032 h 1823987"/>
                  <a:gd name="connsiteX76" fmla="*/ 3664821 w 4242337"/>
                  <a:gd name="connsiteY76" fmla="*/ 0 h 1823987"/>
                  <a:gd name="connsiteX77" fmla="*/ 3664821 w 4242337"/>
                  <a:gd name="connsiteY77" fmla="*/ 0 h 1823987"/>
                  <a:gd name="connsiteX78" fmla="*/ 3616695 w 4242337"/>
                  <a:gd name="connsiteY78" fmla="*/ 0 h 1823987"/>
                  <a:gd name="connsiteX79" fmla="*/ 3592632 w 4242337"/>
                  <a:gd name="connsiteY79" fmla="*/ 0 h 1823987"/>
                  <a:gd name="connsiteX80" fmla="*/ 3592632 w 4242337"/>
                  <a:gd name="connsiteY80" fmla="*/ 12032 h 1823987"/>
                  <a:gd name="connsiteX81" fmla="*/ 3616695 w 4242337"/>
                  <a:gd name="connsiteY81" fmla="*/ 12032 h 1823987"/>
                  <a:gd name="connsiteX82" fmla="*/ 3616695 w 4242337"/>
                  <a:gd name="connsiteY82" fmla="*/ 0 h 1823987"/>
                  <a:gd name="connsiteX83" fmla="*/ 3616695 w 4242337"/>
                  <a:gd name="connsiteY83" fmla="*/ 0 h 1823987"/>
                  <a:gd name="connsiteX84" fmla="*/ 3568569 w 4242337"/>
                  <a:gd name="connsiteY84" fmla="*/ 0 h 1823987"/>
                  <a:gd name="connsiteX85" fmla="*/ 3544505 w 4242337"/>
                  <a:gd name="connsiteY85" fmla="*/ 0 h 1823987"/>
                  <a:gd name="connsiteX86" fmla="*/ 3544505 w 4242337"/>
                  <a:gd name="connsiteY86" fmla="*/ 12032 h 1823987"/>
                  <a:gd name="connsiteX87" fmla="*/ 3568569 w 4242337"/>
                  <a:gd name="connsiteY87" fmla="*/ 12032 h 1823987"/>
                  <a:gd name="connsiteX88" fmla="*/ 3568569 w 4242337"/>
                  <a:gd name="connsiteY88" fmla="*/ 0 h 1823987"/>
                  <a:gd name="connsiteX89" fmla="*/ 3568569 w 4242337"/>
                  <a:gd name="connsiteY89" fmla="*/ 0 h 1823987"/>
                  <a:gd name="connsiteX90" fmla="*/ 3520442 w 4242337"/>
                  <a:gd name="connsiteY90" fmla="*/ 0 h 1823987"/>
                  <a:gd name="connsiteX91" fmla="*/ 3496379 w 4242337"/>
                  <a:gd name="connsiteY91" fmla="*/ 0 h 1823987"/>
                  <a:gd name="connsiteX92" fmla="*/ 3496379 w 4242337"/>
                  <a:gd name="connsiteY92" fmla="*/ 12032 h 1823987"/>
                  <a:gd name="connsiteX93" fmla="*/ 3520442 w 4242337"/>
                  <a:gd name="connsiteY93" fmla="*/ 12032 h 1823987"/>
                  <a:gd name="connsiteX94" fmla="*/ 3520442 w 4242337"/>
                  <a:gd name="connsiteY94" fmla="*/ 0 h 1823987"/>
                  <a:gd name="connsiteX95" fmla="*/ 3520442 w 4242337"/>
                  <a:gd name="connsiteY95" fmla="*/ 0 h 1823987"/>
                  <a:gd name="connsiteX96" fmla="*/ 3472316 w 4242337"/>
                  <a:gd name="connsiteY96" fmla="*/ 0 h 1823987"/>
                  <a:gd name="connsiteX97" fmla="*/ 3448253 w 4242337"/>
                  <a:gd name="connsiteY97" fmla="*/ 0 h 1823987"/>
                  <a:gd name="connsiteX98" fmla="*/ 3448253 w 4242337"/>
                  <a:gd name="connsiteY98" fmla="*/ 12032 h 1823987"/>
                  <a:gd name="connsiteX99" fmla="*/ 3472316 w 4242337"/>
                  <a:gd name="connsiteY99" fmla="*/ 12032 h 1823987"/>
                  <a:gd name="connsiteX100" fmla="*/ 3472316 w 4242337"/>
                  <a:gd name="connsiteY100" fmla="*/ 0 h 1823987"/>
                  <a:gd name="connsiteX101" fmla="*/ 3472316 w 4242337"/>
                  <a:gd name="connsiteY101" fmla="*/ 0 h 1823987"/>
                  <a:gd name="connsiteX102" fmla="*/ 3424190 w 4242337"/>
                  <a:gd name="connsiteY102" fmla="*/ 0 h 1823987"/>
                  <a:gd name="connsiteX103" fmla="*/ 3400126 w 4242337"/>
                  <a:gd name="connsiteY103" fmla="*/ 0 h 1823987"/>
                  <a:gd name="connsiteX104" fmla="*/ 3400126 w 4242337"/>
                  <a:gd name="connsiteY104" fmla="*/ 12032 h 1823987"/>
                  <a:gd name="connsiteX105" fmla="*/ 3424190 w 4242337"/>
                  <a:gd name="connsiteY105" fmla="*/ 12032 h 1823987"/>
                  <a:gd name="connsiteX106" fmla="*/ 3424190 w 4242337"/>
                  <a:gd name="connsiteY106" fmla="*/ 0 h 1823987"/>
                  <a:gd name="connsiteX107" fmla="*/ 3424190 w 4242337"/>
                  <a:gd name="connsiteY107" fmla="*/ 0 h 1823987"/>
                  <a:gd name="connsiteX108" fmla="*/ 3376063 w 4242337"/>
                  <a:gd name="connsiteY108" fmla="*/ 0 h 1823987"/>
                  <a:gd name="connsiteX109" fmla="*/ 3352000 w 4242337"/>
                  <a:gd name="connsiteY109" fmla="*/ 0 h 1823987"/>
                  <a:gd name="connsiteX110" fmla="*/ 3352000 w 4242337"/>
                  <a:gd name="connsiteY110" fmla="*/ 12032 h 1823987"/>
                  <a:gd name="connsiteX111" fmla="*/ 3376063 w 4242337"/>
                  <a:gd name="connsiteY111" fmla="*/ 12032 h 1823987"/>
                  <a:gd name="connsiteX112" fmla="*/ 3376063 w 4242337"/>
                  <a:gd name="connsiteY112" fmla="*/ 0 h 1823987"/>
                  <a:gd name="connsiteX113" fmla="*/ 3376063 w 4242337"/>
                  <a:gd name="connsiteY113" fmla="*/ 0 h 1823987"/>
                  <a:gd name="connsiteX114" fmla="*/ 3327937 w 4242337"/>
                  <a:gd name="connsiteY114" fmla="*/ 0 h 1823987"/>
                  <a:gd name="connsiteX115" fmla="*/ 3303874 w 4242337"/>
                  <a:gd name="connsiteY115" fmla="*/ 0 h 1823987"/>
                  <a:gd name="connsiteX116" fmla="*/ 3303874 w 4242337"/>
                  <a:gd name="connsiteY116" fmla="*/ 12032 h 1823987"/>
                  <a:gd name="connsiteX117" fmla="*/ 3327937 w 4242337"/>
                  <a:gd name="connsiteY117" fmla="*/ 12032 h 1823987"/>
                  <a:gd name="connsiteX118" fmla="*/ 3327937 w 4242337"/>
                  <a:gd name="connsiteY118" fmla="*/ 0 h 1823987"/>
                  <a:gd name="connsiteX119" fmla="*/ 3327937 w 4242337"/>
                  <a:gd name="connsiteY119" fmla="*/ 0 h 1823987"/>
                  <a:gd name="connsiteX120" fmla="*/ 3279811 w 4242337"/>
                  <a:gd name="connsiteY120" fmla="*/ 0 h 1823987"/>
                  <a:gd name="connsiteX121" fmla="*/ 3255747 w 4242337"/>
                  <a:gd name="connsiteY121" fmla="*/ 0 h 1823987"/>
                  <a:gd name="connsiteX122" fmla="*/ 3255747 w 4242337"/>
                  <a:gd name="connsiteY122" fmla="*/ 12032 h 1823987"/>
                  <a:gd name="connsiteX123" fmla="*/ 3279811 w 4242337"/>
                  <a:gd name="connsiteY123" fmla="*/ 12032 h 1823987"/>
                  <a:gd name="connsiteX124" fmla="*/ 3279811 w 4242337"/>
                  <a:gd name="connsiteY124" fmla="*/ 0 h 1823987"/>
                  <a:gd name="connsiteX125" fmla="*/ 3279811 w 4242337"/>
                  <a:gd name="connsiteY125" fmla="*/ 0 h 1823987"/>
                  <a:gd name="connsiteX126" fmla="*/ 3231684 w 4242337"/>
                  <a:gd name="connsiteY126" fmla="*/ 0 h 1823987"/>
                  <a:gd name="connsiteX127" fmla="*/ 3207621 w 4242337"/>
                  <a:gd name="connsiteY127" fmla="*/ 0 h 1823987"/>
                  <a:gd name="connsiteX128" fmla="*/ 3207621 w 4242337"/>
                  <a:gd name="connsiteY128" fmla="*/ 12032 h 1823987"/>
                  <a:gd name="connsiteX129" fmla="*/ 3231684 w 4242337"/>
                  <a:gd name="connsiteY129" fmla="*/ 12032 h 1823987"/>
                  <a:gd name="connsiteX130" fmla="*/ 3231684 w 4242337"/>
                  <a:gd name="connsiteY130" fmla="*/ 0 h 1823987"/>
                  <a:gd name="connsiteX131" fmla="*/ 3231684 w 4242337"/>
                  <a:gd name="connsiteY131" fmla="*/ 0 h 1823987"/>
                  <a:gd name="connsiteX132" fmla="*/ 3183558 w 4242337"/>
                  <a:gd name="connsiteY132" fmla="*/ 0 h 1823987"/>
                  <a:gd name="connsiteX133" fmla="*/ 3159495 w 4242337"/>
                  <a:gd name="connsiteY133" fmla="*/ 0 h 1823987"/>
                  <a:gd name="connsiteX134" fmla="*/ 3159495 w 4242337"/>
                  <a:gd name="connsiteY134" fmla="*/ 12032 h 1823987"/>
                  <a:gd name="connsiteX135" fmla="*/ 3183558 w 4242337"/>
                  <a:gd name="connsiteY135" fmla="*/ 12032 h 1823987"/>
                  <a:gd name="connsiteX136" fmla="*/ 3183558 w 4242337"/>
                  <a:gd name="connsiteY136" fmla="*/ 0 h 1823987"/>
                  <a:gd name="connsiteX137" fmla="*/ 3183558 w 4242337"/>
                  <a:gd name="connsiteY137" fmla="*/ 0 h 1823987"/>
                  <a:gd name="connsiteX138" fmla="*/ 3135431 w 4242337"/>
                  <a:gd name="connsiteY138" fmla="*/ 0 h 1823987"/>
                  <a:gd name="connsiteX139" fmla="*/ 3111368 w 4242337"/>
                  <a:gd name="connsiteY139" fmla="*/ 0 h 1823987"/>
                  <a:gd name="connsiteX140" fmla="*/ 3111368 w 4242337"/>
                  <a:gd name="connsiteY140" fmla="*/ 12032 h 1823987"/>
                  <a:gd name="connsiteX141" fmla="*/ 3135431 w 4242337"/>
                  <a:gd name="connsiteY141" fmla="*/ 12032 h 1823987"/>
                  <a:gd name="connsiteX142" fmla="*/ 3135431 w 4242337"/>
                  <a:gd name="connsiteY142" fmla="*/ 0 h 1823987"/>
                  <a:gd name="connsiteX143" fmla="*/ 3135431 w 4242337"/>
                  <a:gd name="connsiteY143" fmla="*/ 0 h 1823987"/>
                  <a:gd name="connsiteX144" fmla="*/ 3087305 w 4242337"/>
                  <a:gd name="connsiteY144" fmla="*/ 0 h 1823987"/>
                  <a:gd name="connsiteX145" fmla="*/ 3063242 w 4242337"/>
                  <a:gd name="connsiteY145" fmla="*/ 0 h 1823987"/>
                  <a:gd name="connsiteX146" fmla="*/ 3063242 w 4242337"/>
                  <a:gd name="connsiteY146" fmla="*/ 12032 h 1823987"/>
                  <a:gd name="connsiteX147" fmla="*/ 3087305 w 4242337"/>
                  <a:gd name="connsiteY147" fmla="*/ 12032 h 1823987"/>
                  <a:gd name="connsiteX148" fmla="*/ 3087305 w 4242337"/>
                  <a:gd name="connsiteY148" fmla="*/ 0 h 1823987"/>
                  <a:gd name="connsiteX149" fmla="*/ 3087305 w 4242337"/>
                  <a:gd name="connsiteY149" fmla="*/ 0 h 1823987"/>
                  <a:gd name="connsiteX150" fmla="*/ 3039179 w 4242337"/>
                  <a:gd name="connsiteY150" fmla="*/ 0 h 1823987"/>
                  <a:gd name="connsiteX151" fmla="*/ 3015116 w 4242337"/>
                  <a:gd name="connsiteY151" fmla="*/ 0 h 1823987"/>
                  <a:gd name="connsiteX152" fmla="*/ 3015116 w 4242337"/>
                  <a:gd name="connsiteY152" fmla="*/ 12032 h 1823987"/>
                  <a:gd name="connsiteX153" fmla="*/ 3039179 w 4242337"/>
                  <a:gd name="connsiteY153" fmla="*/ 12032 h 1823987"/>
                  <a:gd name="connsiteX154" fmla="*/ 3039179 w 4242337"/>
                  <a:gd name="connsiteY154" fmla="*/ 0 h 1823987"/>
                  <a:gd name="connsiteX155" fmla="*/ 3039179 w 4242337"/>
                  <a:gd name="connsiteY155" fmla="*/ 0 h 1823987"/>
                  <a:gd name="connsiteX156" fmla="*/ 2991052 w 4242337"/>
                  <a:gd name="connsiteY156" fmla="*/ 0 h 1823987"/>
                  <a:gd name="connsiteX157" fmla="*/ 2966989 w 4242337"/>
                  <a:gd name="connsiteY157" fmla="*/ 0 h 1823987"/>
                  <a:gd name="connsiteX158" fmla="*/ 2966989 w 4242337"/>
                  <a:gd name="connsiteY158" fmla="*/ 12032 h 1823987"/>
                  <a:gd name="connsiteX159" fmla="*/ 2991052 w 4242337"/>
                  <a:gd name="connsiteY159" fmla="*/ 12032 h 1823987"/>
                  <a:gd name="connsiteX160" fmla="*/ 2991052 w 4242337"/>
                  <a:gd name="connsiteY160" fmla="*/ 0 h 1823987"/>
                  <a:gd name="connsiteX161" fmla="*/ 2991052 w 4242337"/>
                  <a:gd name="connsiteY161" fmla="*/ 0 h 1823987"/>
                  <a:gd name="connsiteX162" fmla="*/ 2942926 w 4242337"/>
                  <a:gd name="connsiteY162" fmla="*/ 0 h 1823987"/>
                  <a:gd name="connsiteX163" fmla="*/ 2918863 w 4242337"/>
                  <a:gd name="connsiteY163" fmla="*/ 0 h 1823987"/>
                  <a:gd name="connsiteX164" fmla="*/ 2918863 w 4242337"/>
                  <a:gd name="connsiteY164" fmla="*/ 12032 h 1823987"/>
                  <a:gd name="connsiteX165" fmla="*/ 2942926 w 4242337"/>
                  <a:gd name="connsiteY165" fmla="*/ 12032 h 1823987"/>
                  <a:gd name="connsiteX166" fmla="*/ 2942926 w 4242337"/>
                  <a:gd name="connsiteY166" fmla="*/ 0 h 1823987"/>
                  <a:gd name="connsiteX167" fmla="*/ 2942926 w 4242337"/>
                  <a:gd name="connsiteY167" fmla="*/ 0 h 1823987"/>
                  <a:gd name="connsiteX168" fmla="*/ 2894800 w 4242337"/>
                  <a:gd name="connsiteY168" fmla="*/ 0 h 1823987"/>
                  <a:gd name="connsiteX169" fmla="*/ 2870737 w 4242337"/>
                  <a:gd name="connsiteY169" fmla="*/ 0 h 1823987"/>
                  <a:gd name="connsiteX170" fmla="*/ 2870737 w 4242337"/>
                  <a:gd name="connsiteY170" fmla="*/ 12032 h 1823987"/>
                  <a:gd name="connsiteX171" fmla="*/ 2894800 w 4242337"/>
                  <a:gd name="connsiteY171" fmla="*/ 12032 h 1823987"/>
                  <a:gd name="connsiteX172" fmla="*/ 2894800 w 4242337"/>
                  <a:gd name="connsiteY172" fmla="*/ 0 h 1823987"/>
                  <a:gd name="connsiteX173" fmla="*/ 2894800 w 4242337"/>
                  <a:gd name="connsiteY173" fmla="*/ 0 h 1823987"/>
                  <a:gd name="connsiteX174" fmla="*/ 2846673 w 4242337"/>
                  <a:gd name="connsiteY174" fmla="*/ 0 h 1823987"/>
                  <a:gd name="connsiteX175" fmla="*/ 2822610 w 4242337"/>
                  <a:gd name="connsiteY175" fmla="*/ 0 h 1823987"/>
                  <a:gd name="connsiteX176" fmla="*/ 2822610 w 4242337"/>
                  <a:gd name="connsiteY176" fmla="*/ 12032 h 1823987"/>
                  <a:gd name="connsiteX177" fmla="*/ 2846673 w 4242337"/>
                  <a:gd name="connsiteY177" fmla="*/ 12032 h 1823987"/>
                  <a:gd name="connsiteX178" fmla="*/ 2846673 w 4242337"/>
                  <a:gd name="connsiteY178" fmla="*/ 0 h 1823987"/>
                  <a:gd name="connsiteX179" fmla="*/ 2846673 w 4242337"/>
                  <a:gd name="connsiteY179" fmla="*/ 0 h 1823987"/>
                  <a:gd name="connsiteX180" fmla="*/ 2798547 w 4242337"/>
                  <a:gd name="connsiteY180" fmla="*/ 0 h 1823987"/>
                  <a:gd name="connsiteX181" fmla="*/ 2774484 w 4242337"/>
                  <a:gd name="connsiteY181" fmla="*/ 0 h 1823987"/>
                  <a:gd name="connsiteX182" fmla="*/ 2774484 w 4242337"/>
                  <a:gd name="connsiteY182" fmla="*/ 12032 h 1823987"/>
                  <a:gd name="connsiteX183" fmla="*/ 2798547 w 4242337"/>
                  <a:gd name="connsiteY183" fmla="*/ 12032 h 1823987"/>
                  <a:gd name="connsiteX184" fmla="*/ 2798547 w 4242337"/>
                  <a:gd name="connsiteY184" fmla="*/ 0 h 1823987"/>
                  <a:gd name="connsiteX185" fmla="*/ 2798547 w 4242337"/>
                  <a:gd name="connsiteY185" fmla="*/ 0 h 1823987"/>
                  <a:gd name="connsiteX186" fmla="*/ 2750421 w 4242337"/>
                  <a:gd name="connsiteY186" fmla="*/ 0 h 1823987"/>
                  <a:gd name="connsiteX187" fmla="*/ 2726358 w 4242337"/>
                  <a:gd name="connsiteY187" fmla="*/ 0 h 1823987"/>
                  <a:gd name="connsiteX188" fmla="*/ 2726358 w 4242337"/>
                  <a:gd name="connsiteY188" fmla="*/ 12032 h 1823987"/>
                  <a:gd name="connsiteX189" fmla="*/ 2750421 w 4242337"/>
                  <a:gd name="connsiteY189" fmla="*/ 12032 h 1823987"/>
                  <a:gd name="connsiteX190" fmla="*/ 2750421 w 4242337"/>
                  <a:gd name="connsiteY190" fmla="*/ 0 h 1823987"/>
                  <a:gd name="connsiteX191" fmla="*/ 2750421 w 4242337"/>
                  <a:gd name="connsiteY191" fmla="*/ 0 h 1823987"/>
                  <a:gd name="connsiteX192" fmla="*/ 2702294 w 4242337"/>
                  <a:gd name="connsiteY192" fmla="*/ 0 h 1823987"/>
                  <a:gd name="connsiteX193" fmla="*/ 2678231 w 4242337"/>
                  <a:gd name="connsiteY193" fmla="*/ 0 h 1823987"/>
                  <a:gd name="connsiteX194" fmla="*/ 2678231 w 4242337"/>
                  <a:gd name="connsiteY194" fmla="*/ 12032 h 1823987"/>
                  <a:gd name="connsiteX195" fmla="*/ 2702294 w 4242337"/>
                  <a:gd name="connsiteY195" fmla="*/ 12032 h 1823987"/>
                  <a:gd name="connsiteX196" fmla="*/ 2702294 w 4242337"/>
                  <a:gd name="connsiteY196" fmla="*/ 0 h 1823987"/>
                  <a:gd name="connsiteX197" fmla="*/ 2702294 w 4242337"/>
                  <a:gd name="connsiteY197" fmla="*/ 0 h 1823987"/>
                  <a:gd name="connsiteX198" fmla="*/ 2654168 w 4242337"/>
                  <a:gd name="connsiteY198" fmla="*/ 0 h 1823987"/>
                  <a:gd name="connsiteX199" fmla="*/ 2630105 w 4242337"/>
                  <a:gd name="connsiteY199" fmla="*/ 0 h 1823987"/>
                  <a:gd name="connsiteX200" fmla="*/ 2630105 w 4242337"/>
                  <a:gd name="connsiteY200" fmla="*/ 12032 h 1823987"/>
                  <a:gd name="connsiteX201" fmla="*/ 2654168 w 4242337"/>
                  <a:gd name="connsiteY201" fmla="*/ 12032 h 1823987"/>
                  <a:gd name="connsiteX202" fmla="*/ 2654168 w 4242337"/>
                  <a:gd name="connsiteY202" fmla="*/ 0 h 1823987"/>
                  <a:gd name="connsiteX203" fmla="*/ 2654168 w 4242337"/>
                  <a:gd name="connsiteY203" fmla="*/ 0 h 1823987"/>
                  <a:gd name="connsiteX204" fmla="*/ 2606042 w 4242337"/>
                  <a:gd name="connsiteY204" fmla="*/ 0 h 1823987"/>
                  <a:gd name="connsiteX205" fmla="*/ 2581979 w 4242337"/>
                  <a:gd name="connsiteY205" fmla="*/ 0 h 1823987"/>
                  <a:gd name="connsiteX206" fmla="*/ 2581979 w 4242337"/>
                  <a:gd name="connsiteY206" fmla="*/ 12032 h 1823987"/>
                  <a:gd name="connsiteX207" fmla="*/ 2606042 w 4242337"/>
                  <a:gd name="connsiteY207" fmla="*/ 12032 h 1823987"/>
                  <a:gd name="connsiteX208" fmla="*/ 2606042 w 4242337"/>
                  <a:gd name="connsiteY208" fmla="*/ 0 h 1823987"/>
                  <a:gd name="connsiteX209" fmla="*/ 2606042 w 4242337"/>
                  <a:gd name="connsiteY209" fmla="*/ 0 h 1823987"/>
                  <a:gd name="connsiteX210" fmla="*/ 2557915 w 4242337"/>
                  <a:gd name="connsiteY210" fmla="*/ 0 h 1823987"/>
                  <a:gd name="connsiteX211" fmla="*/ 2533852 w 4242337"/>
                  <a:gd name="connsiteY211" fmla="*/ 0 h 1823987"/>
                  <a:gd name="connsiteX212" fmla="*/ 2533852 w 4242337"/>
                  <a:gd name="connsiteY212" fmla="*/ 12032 h 1823987"/>
                  <a:gd name="connsiteX213" fmla="*/ 2557915 w 4242337"/>
                  <a:gd name="connsiteY213" fmla="*/ 12032 h 1823987"/>
                  <a:gd name="connsiteX214" fmla="*/ 2557915 w 4242337"/>
                  <a:gd name="connsiteY214" fmla="*/ 0 h 1823987"/>
                  <a:gd name="connsiteX215" fmla="*/ 2557915 w 4242337"/>
                  <a:gd name="connsiteY215" fmla="*/ 0 h 1823987"/>
                  <a:gd name="connsiteX216" fmla="*/ 2509789 w 4242337"/>
                  <a:gd name="connsiteY216" fmla="*/ 0 h 1823987"/>
                  <a:gd name="connsiteX217" fmla="*/ 2485726 w 4242337"/>
                  <a:gd name="connsiteY217" fmla="*/ 0 h 1823987"/>
                  <a:gd name="connsiteX218" fmla="*/ 2485726 w 4242337"/>
                  <a:gd name="connsiteY218" fmla="*/ 12032 h 1823987"/>
                  <a:gd name="connsiteX219" fmla="*/ 2509789 w 4242337"/>
                  <a:gd name="connsiteY219" fmla="*/ 12032 h 1823987"/>
                  <a:gd name="connsiteX220" fmla="*/ 2509789 w 4242337"/>
                  <a:gd name="connsiteY220" fmla="*/ 0 h 1823987"/>
                  <a:gd name="connsiteX221" fmla="*/ 2509789 w 4242337"/>
                  <a:gd name="connsiteY221" fmla="*/ 0 h 1823987"/>
                  <a:gd name="connsiteX222" fmla="*/ 2461663 w 4242337"/>
                  <a:gd name="connsiteY222" fmla="*/ 0 h 1823987"/>
                  <a:gd name="connsiteX223" fmla="*/ 2437599 w 4242337"/>
                  <a:gd name="connsiteY223" fmla="*/ 0 h 1823987"/>
                  <a:gd name="connsiteX224" fmla="*/ 2437599 w 4242337"/>
                  <a:gd name="connsiteY224" fmla="*/ 12032 h 1823987"/>
                  <a:gd name="connsiteX225" fmla="*/ 2461663 w 4242337"/>
                  <a:gd name="connsiteY225" fmla="*/ 12032 h 1823987"/>
                  <a:gd name="connsiteX226" fmla="*/ 2461663 w 4242337"/>
                  <a:gd name="connsiteY226" fmla="*/ 0 h 1823987"/>
                  <a:gd name="connsiteX227" fmla="*/ 2461663 w 4242337"/>
                  <a:gd name="connsiteY227" fmla="*/ 0 h 1823987"/>
                  <a:gd name="connsiteX228" fmla="*/ 2413536 w 4242337"/>
                  <a:gd name="connsiteY228" fmla="*/ 0 h 1823987"/>
                  <a:gd name="connsiteX229" fmla="*/ 2389473 w 4242337"/>
                  <a:gd name="connsiteY229" fmla="*/ 0 h 1823987"/>
                  <a:gd name="connsiteX230" fmla="*/ 2389473 w 4242337"/>
                  <a:gd name="connsiteY230" fmla="*/ 12032 h 1823987"/>
                  <a:gd name="connsiteX231" fmla="*/ 2413536 w 4242337"/>
                  <a:gd name="connsiteY231" fmla="*/ 12032 h 1823987"/>
                  <a:gd name="connsiteX232" fmla="*/ 2413536 w 4242337"/>
                  <a:gd name="connsiteY232" fmla="*/ 0 h 1823987"/>
                  <a:gd name="connsiteX233" fmla="*/ 2413536 w 4242337"/>
                  <a:gd name="connsiteY233" fmla="*/ 0 h 1823987"/>
                  <a:gd name="connsiteX234" fmla="*/ 2365410 w 4242337"/>
                  <a:gd name="connsiteY234" fmla="*/ 0 h 1823987"/>
                  <a:gd name="connsiteX235" fmla="*/ 2341347 w 4242337"/>
                  <a:gd name="connsiteY235" fmla="*/ 0 h 1823987"/>
                  <a:gd name="connsiteX236" fmla="*/ 2341347 w 4242337"/>
                  <a:gd name="connsiteY236" fmla="*/ 12032 h 1823987"/>
                  <a:gd name="connsiteX237" fmla="*/ 2365410 w 4242337"/>
                  <a:gd name="connsiteY237" fmla="*/ 12032 h 1823987"/>
                  <a:gd name="connsiteX238" fmla="*/ 2365410 w 4242337"/>
                  <a:gd name="connsiteY238" fmla="*/ 0 h 1823987"/>
                  <a:gd name="connsiteX239" fmla="*/ 2365410 w 4242337"/>
                  <a:gd name="connsiteY239" fmla="*/ 0 h 1823987"/>
                  <a:gd name="connsiteX240" fmla="*/ 2317284 w 4242337"/>
                  <a:gd name="connsiteY240" fmla="*/ 0 h 1823987"/>
                  <a:gd name="connsiteX241" fmla="*/ 2293220 w 4242337"/>
                  <a:gd name="connsiteY241" fmla="*/ 0 h 1823987"/>
                  <a:gd name="connsiteX242" fmla="*/ 2293220 w 4242337"/>
                  <a:gd name="connsiteY242" fmla="*/ 12032 h 1823987"/>
                  <a:gd name="connsiteX243" fmla="*/ 2317284 w 4242337"/>
                  <a:gd name="connsiteY243" fmla="*/ 12032 h 1823987"/>
                  <a:gd name="connsiteX244" fmla="*/ 2317284 w 4242337"/>
                  <a:gd name="connsiteY244" fmla="*/ 0 h 1823987"/>
                  <a:gd name="connsiteX245" fmla="*/ 2317284 w 4242337"/>
                  <a:gd name="connsiteY245" fmla="*/ 0 h 1823987"/>
                  <a:gd name="connsiteX246" fmla="*/ 2269157 w 4242337"/>
                  <a:gd name="connsiteY246" fmla="*/ 0 h 1823987"/>
                  <a:gd name="connsiteX247" fmla="*/ 2245094 w 4242337"/>
                  <a:gd name="connsiteY247" fmla="*/ 0 h 1823987"/>
                  <a:gd name="connsiteX248" fmla="*/ 2245094 w 4242337"/>
                  <a:gd name="connsiteY248" fmla="*/ 12032 h 1823987"/>
                  <a:gd name="connsiteX249" fmla="*/ 2269157 w 4242337"/>
                  <a:gd name="connsiteY249" fmla="*/ 12032 h 1823987"/>
                  <a:gd name="connsiteX250" fmla="*/ 2269157 w 4242337"/>
                  <a:gd name="connsiteY250" fmla="*/ 0 h 1823987"/>
                  <a:gd name="connsiteX251" fmla="*/ 2269157 w 4242337"/>
                  <a:gd name="connsiteY251" fmla="*/ 0 h 1823987"/>
                  <a:gd name="connsiteX252" fmla="*/ 2221031 w 4242337"/>
                  <a:gd name="connsiteY252" fmla="*/ 0 h 1823987"/>
                  <a:gd name="connsiteX253" fmla="*/ 2196968 w 4242337"/>
                  <a:gd name="connsiteY253" fmla="*/ 0 h 1823987"/>
                  <a:gd name="connsiteX254" fmla="*/ 2196968 w 4242337"/>
                  <a:gd name="connsiteY254" fmla="*/ 12032 h 1823987"/>
                  <a:gd name="connsiteX255" fmla="*/ 2221031 w 4242337"/>
                  <a:gd name="connsiteY255" fmla="*/ 12032 h 1823987"/>
                  <a:gd name="connsiteX256" fmla="*/ 2221031 w 4242337"/>
                  <a:gd name="connsiteY256" fmla="*/ 0 h 1823987"/>
                  <a:gd name="connsiteX257" fmla="*/ 2221031 w 4242337"/>
                  <a:gd name="connsiteY257" fmla="*/ 0 h 1823987"/>
                  <a:gd name="connsiteX258" fmla="*/ 2172905 w 4242337"/>
                  <a:gd name="connsiteY258" fmla="*/ 0 h 1823987"/>
                  <a:gd name="connsiteX259" fmla="*/ 2148841 w 4242337"/>
                  <a:gd name="connsiteY259" fmla="*/ 0 h 1823987"/>
                  <a:gd name="connsiteX260" fmla="*/ 2148841 w 4242337"/>
                  <a:gd name="connsiteY260" fmla="*/ 12032 h 1823987"/>
                  <a:gd name="connsiteX261" fmla="*/ 2172905 w 4242337"/>
                  <a:gd name="connsiteY261" fmla="*/ 12032 h 1823987"/>
                  <a:gd name="connsiteX262" fmla="*/ 2172905 w 4242337"/>
                  <a:gd name="connsiteY262" fmla="*/ 0 h 1823987"/>
                  <a:gd name="connsiteX263" fmla="*/ 2172905 w 4242337"/>
                  <a:gd name="connsiteY263" fmla="*/ 0 h 1823987"/>
                  <a:gd name="connsiteX264" fmla="*/ 2124778 w 4242337"/>
                  <a:gd name="connsiteY264" fmla="*/ 0 h 1823987"/>
                  <a:gd name="connsiteX265" fmla="*/ 2100715 w 4242337"/>
                  <a:gd name="connsiteY265" fmla="*/ 0 h 1823987"/>
                  <a:gd name="connsiteX266" fmla="*/ 2100715 w 4242337"/>
                  <a:gd name="connsiteY266" fmla="*/ 12032 h 1823987"/>
                  <a:gd name="connsiteX267" fmla="*/ 2124778 w 4242337"/>
                  <a:gd name="connsiteY267" fmla="*/ 12032 h 1823987"/>
                  <a:gd name="connsiteX268" fmla="*/ 2124778 w 4242337"/>
                  <a:gd name="connsiteY268" fmla="*/ 0 h 1823987"/>
                  <a:gd name="connsiteX269" fmla="*/ 2124778 w 4242337"/>
                  <a:gd name="connsiteY269" fmla="*/ 0 h 1823987"/>
                  <a:gd name="connsiteX270" fmla="*/ 2076652 w 4242337"/>
                  <a:gd name="connsiteY270" fmla="*/ 0 h 1823987"/>
                  <a:gd name="connsiteX271" fmla="*/ 2052589 w 4242337"/>
                  <a:gd name="connsiteY271" fmla="*/ 0 h 1823987"/>
                  <a:gd name="connsiteX272" fmla="*/ 2052589 w 4242337"/>
                  <a:gd name="connsiteY272" fmla="*/ 12032 h 1823987"/>
                  <a:gd name="connsiteX273" fmla="*/ 2076652 w 4242337"/>
                  <a:gd name="connsiteY273" fmla="*/ 12032 h 1823987"/>
                  <a:gd name="connsiteX274" fmla="*/ 2076652 w 4242337"/>
                  <a:gd name="connsiteY274" fmla="*/ 0 h 1823987"/>
                  <a:gd name="connsiteX275" fmla="*/ 2076652 w 4242337"/>
                  <a:gd name="connsiteY275" fmla="*/ 0 h 1823987"/>
                  <a:gd name="connsiteX276" fmla="*/ 2028526 w 4242337"/>
                  <a:gd name="connsiteY276" fmla="*/ 0 h 1823987"/>
                  <a:gd name="connsiteX277" fmla="*/ 2004462 w 4242337"/>
                  <a:gd name="connsiteY277" fmla="*/ 0 h 1823987"/>
                  <a:gd name="connsiteX278" fmla="*/ 2004462 w 4242337"/>
                  <a:gd name="connsiteY278" fmla="*/ 12032 h 1823987"/>
                  <a:gd name="connsiteX279" fmla="*/ 2028526 w 4242337"/>
                  <a:gd name="connsiteY279" fmla="*/ 12032 h 1823987"/>
                  <a:gd name="connsiteX280" fmla="*/ 2028526 w 4242337"/>
                  <a:gd name="connsiteY280" fmla="*/ 0 h 1823987"/>
                  <a:gd name="connsiteX281" fmla="*/ 2028526 w 4242337"/>
                  <a:gd name="connsiteY281" fmla="*/ 0 h 1823987"/>
                  <a:gd name="connsiteX282" fmla="*/ 1980399 w 4242337"/>
                  <a:gd name="connsiteY282" fmla="*/ 0 h 1823987"/>
                  <a:gd name="connsiteX283" fmla="*/ 1956336 w 4242337"/>
                  <a:gd name="connsiteY283" fmla="*/ 0 h 1823987"/>
                  <a:gd name="connsiteX284" fmla="*/ 1956336 w 4242337"/>
                  <a:gd name="connsiteY284" fmla="*/ 12032 h 1823987"/>
                  <a:gd name="connsiteX285" fmla="*/ 1980399 w 4242337"/>
                  <a:gd name="connsiteY285" fmla="*/ 12032 h 1823987"/>
                  <a:gd name="connsiteX286" fmla="*/ 1980399 w 4242337"/>
                  <a:gd name="connsiteY286" fmla="*/ 0 h 1823987"/>
                  <a:gd name="connsiteX287" fmla="*/ 1980399 w 4242337"/>
                  <a:gd name="connsiteY287" fmla="*/ 0 h 1823987"/>
                  <a:gd name="connsiteX288" fmla="*/ 1932273 w 4242337"/>
                  <a:gd name="connsiteY288" fmla="*/ 0 h 1823987"/>
                  <a:gd name="connsiteX289" fmla="*/ 1908210 w 4242337"/>
                  <a:gd name="connsiteY289" fmla="*/ 0 h 1823987"/>
                  <a:gd name="connsiteX290" fmla="*/ 1908210 w 4242337"/>
                  <a:gd name="connsiteY290" fmla="*/ 12032 h 1823987"/>
                  <a:gd name="connsiteX291" fmla="*/ 1932273 w 4242337"/>
                  <a:gd name="connsiteY291" fmla="*/ 12032 h 1823987"/>
                  <a:gd name="connsiteX292" fmla="*/ 1932273 w 4242337"/>
                  <a:gd name="connsiteY292" fmla="*/ 0 h 1823987"/>
                  <a:gd name="connsiteX293" fmla="*/ 1932273 w 4242337"/>
                  <a:gd name="connsiteY293" fmla="*/ 0 h 1823987"/>
                  <a:gd name="connsiteX294" fmla="*/ 1884146 w 4242337"/>
                  <a:gd name="connsiteY294" fmla="*/ 0 h 1823987"/>
                  <a:gd name="connsiteX295" fmla="*/ 1860083 w 4242337"/>
                  <a:gd name="connsiteY295" fmla="*/ 0 h 1823987"/>
                  <a:gd name="connsiteX296" fmla="*/ 1860083 w 4242337"/>
                  <a:gd name="connsiteY296" fmla="*/ 12032 h 1823987"/>
                  <a:gd name="connsiteX297" fmla="*/ 1884146 w 4242337"/>
                  <a:gd name="connsiteY297" fmla="*/ 12032 h 1823987"/>
                  <a:gd name="connsiteX298" fmla="*/ 1884146 w 4242337"/>
                  <a:gd name="connsiteY298" fmla="*/ 0 h 1823987"/>
                  <a:gd name="connsiteX299" fmla="*/ 1884146 w 4242337"/>
                  <a:gd name="connsiteY299" fmla="*/ 0 h 1823987"/>
                  <a:gd name="connsiteX300" fmla="*/ 1836020 w 4242337"/>
                  <a:gd name="connsiteY300" fmla="*/ 0 h 1823987"/>
                  <a:gd name="connsiteX301" fmla="*/ 1811957 w 4242337"/>
                  <a:gd name="connsiteY301" fmla="*/ 0 h 1823987"/>
                  <a:gd name="connsiteX302" fmla="*/ 1811957 w 4242337"/>
                  <a:gd name="connsiteY302" fmla="*/ 12032 h 1823987"/>
                  <a:gd name="connsiteX303" fmla="*/ 1836020 w 4242337"/>
                  <a:gd name="connsiteY303" fmla="*/ 12032 h 1823987"/>
                  <a:gd name="connsiteX304" fmla="*/ 1836020 w 4242337"/>
                  <a:gd name="connsiteY304" fmla="*/ 0 h 1823987"/>
                  <a:gd name="connsiteX305" fmla="*/ 1836020 w 4242337"/>
                  <a:gd name="connsiteY305" fmla="*/ 0 h 1823987"/>
                  <a:gd name="connsiteX306" fmla="*/ 1787894 w 4242337"/>
                  <a:gd name="connsiteY306" fmla="*/ 0 h 1823987"/>
                  <a:gd name="connsiteX307" fmla="*/ 1763831 w 4242337"/>
                  <a:gd name="connsiteY307" fmla="*/ 0 h 1823987"/>
                  <a:gd name="connsiteX308" fmla="*/ 1763831 w 4242337"/>
                  <a:gd name="connsiteY308" fmla="*/ 12032 h 1823987"/>
                  <a:gd name="connsiteX309" fmla="*/ 1787894 w 4242337"/>
                  <a:gd name="connsiteY309" fmla="*/ 12032 h 1823987"/>
                  <a:gd name="connsiteX310" fmla="*/ 1787894 w 4242337"/>
                  <a:gd name="connsiteY310" fmla="*/ 0 h 1823987"/>
                  <a:gd name="connsiteX311" fmla="*/ 1787894 w 4242337"/>
                  <a:gd name="connsiteY311" fmla="*/ 0 h 1823987"/>
                  <a:gd name="connsiteX312" fmla="*/ 1739767 w 4242337"/>
                  <a:gd name="connsiteY312" fmla="*/ 0 h 1823987"/>
                  <a:gd name="connsiteX313" fmla="*/ 1715704 w 4242337"/>
                  <a:gd name="connsiteY313" fmla="*/ 0 h 1823987"/>
                  <a:gd name="connsiteX314" fmla="*/ 1715704 w 4242337"/>
                  <a:gd name="connsiteY314" fmla="*/ 12032 h 1823987"/>
                  <a:gd name="connsiteX315" fmla="*/ 1739767 w 4242337"/>
                  <a:gd name="connsiteY315" fmla="*/ 12032 h 1823987"/>
                  <a:gd name="connsiteX316" fmla="*/ 1739767 w 4242337"/>
                  <a:gd name="connsiteY316" fmla="*/ 0 h 1823987"/>
                  <a:gd name="connsiteX317" fmla="*/ 1739767 w 4242337"/>
                  <a:gd name="connsiteY317" fmla="*/ 0 h 1823987"/>
                  <a:gd name="connsiteX318" fmla="*/ 1691641 w 4242337"/>
                  <a:gd name="connsiteY318" fmla="*/ 0 h 1823987"/>
                  <a:gd name="connsiteX319" fmla="*/ 1667578 w 4242337"/>
                  <a:gd name="connsiteY319" fmla="*/ 0 h 1823987"/>
                  <a:gd name="connsiteX320" fmla="*/ 1667578 w 4242337"/>
                  <a:gd name="connsiteY320" fmla="*/ 12032 h 1823987"/>
                  <a:gd name="connsiteX321" fmla="*/ 1691641 w 4242337"/>
                  <a:gd name="connsiteY321" fmla="*/ 12032 h 1823987"/>
                  <a:gd name="connsiteX322" fmla="*/ 1691641 w 4242337"/>
                  <a:gd name="connsiteY322" fmla="*/ 0 h 1823987"/>
                  <a:gd name="connsiteX323" fmla="*/ 1691641 w 4242337"/>
                  <a:gd name="connsiteY323" fmla="*/ 0 h 1823987"/>
                  <a:gd name="connsiteX324" fmla="*/ 1643515 w 4242337"/>
                  <a:gd name="connsiteY324" fmla="*/ 0 h 1823987"/>
                  <a:gd name="connsiteX325" fmla="*/ 1619452 w 4242337"/>
                  <a:gd name="connsiteY325" fmla="*/ 0 h 1823987"/>
                  <a:gd name="connsiteX326" fmla="*/ 1619452 w 4242337"/>
                  <a:gd name="connsiteY326" fmla="*/ 12032 h 1823987"/>
                  <a:gd name="connsiteX327" fmla="*/ 1643515 w 4242337"/>
                  <a:gd name="connsiteY327" fmla="*/ 12032 h 1823987"/>
                  <a:gd name="connsiteX328" fmla="*/ 1643515 w 4242337"/>
                  <a:gd name="connsiteY328" fmla="*/ 0 h 1823987"/>
                  <a:gd name="connsiteX329" fmla="*/ 1643515 w 4242337"/>
                  <a:gd name="connsiteY329" fmla="*/ 0 h 1823987"/>
                  <a:gd name="connsiteX330" fmla="*/ 1595388 w 4242337"/>
                  <a:gd name="connsiteY330" fmla="*/ 0 h 1823987"/>
                  <a:gd name="connsiteX331" fmla="*/ 1571325 w 4242337"/>
                  <a:gd name="connsiteY331" fmla="*/ 0 h 1823987"/>
                  <a:gd name="connsiteX332" fmla="*/ 1571325 w 4242337"/>
                  <a:gd name="connsiteY332" fmla="*/ 12032 h 1823987"/>
                  <a:gd name="connsiteX333" fmla="*/ 1595388 w 4242337"/>
                  <a:gd name="connsiteY333" fmla="*/ 12032 h 1823987"/>
                  <a:gd name="connsiteX334" fmla="*/ 1595388 w 4242337"/>
                  <a:gd name="connsiteY334" fmla="*/ 0 h 1823987"/>
                  <a:gd name="connsiteX335" fmla="*/ 1595388 w 4242337"/>
                  <a:gd name="connsiteY335" fmla="*/ 0 h 1823987"/>
                  <a:gd name="connsiteX336" fmla="*/ 1547262 w 4242337"/>
                  <a:gd name="connsiteY336" fmla="*/ 0 h 1823987"/>
                  <a:gd name="connsiteX337" fmla="*/ 1523199 w 4242337"/>
                  <a:gd name="connsiteY337" fmla="*/ 0 h 1823987"/>
                  <a:gd name="connsiteX338" fmla="*/ 1523199 w 4242337"/>
                  <a:gd name="connsiteY338" fmla="*/ 12032 h 1823987"/>
                  <a:gd name="connsiteX339" fmla="*/ 1547262 w 4242337"/>
                  <a:gd name="connsiteY339" fmla="*/ 12032 h 1823987"/>
                  <a:gd name="connsiteX340" fmla="*/ 1547262 w 4242337"/>
                  <a:gd name="connsiteY340" fmla="*/ 0 h 1823987"/>
                  <a:gd name="connsiteX341" fmla="*/ 1547262 w 4242337"/>
                  <a:gd name="connsiteY341" fmla="*/ 0 h 1823987"/>
                  <a:gd name="connsiteX342" fmla="*/ 1499136 w 4242337"/>
                  <a:gd name="connsiteY342" fmla="*/ 0 h 1823987"/>
                  <a:gd name="connsiteX343" fmla="*/ 1475073 w 4242337"/>
                  <a:gd name="connsiteY343" fmla="*/ 0 h 1823987"/>
                  <a:gd name="connsiteX344" fmla="*/ 1475073 w 4242337"/>
                  <a:gd name="connsiteY344" fmla="*/ 12032 h 1823987"/>
                  <a:gd name="connsiteX345" fmla="*/ 1499136 w 4242337"/>
                  <a:gd name="connsiteY345" fmla="*/ 12032 h 1823987"/>
                  <a:gd name="connsiteX346" fmla="*/ 1499136 w 4242337"/>
                  <a:gd name="connsiteY346" fmla="*/ 0 h 1823987"/>
                  <a:gd name="connsiteX347" fmla="*/ 1499136 w 4242337"/>
                  <a:gd name="connsiteY347" fmla="*/ 0 h 1823987"/>
                  <a:gd name="connsiteX348" fmla="*/ 1451009 w 4242337"/>
                  <a:gd name="connsiteY348" fmla="*/ 0 h 1823987"/>
                  <a:gd name="connsiteX349" fmla="*/ 1426946 w 4242337"/>
                  <a:gd name="connsiteY349" fmla="*/ 0 h 1823987"/>
                  <a:gd name="connsiteX350" fmla="*/ 1426946 w 4242337"/>
                  <a:gd name="connsiteY350" fmla="*/ 12032 h 1823987"/>
                  <a:gd name="connsiteX351" fmla="*/ 1451009 w 4242337"/>
                  <a:gd name="connsiteY351" fmla="*/ 12032 h 1823987"/>
                  <a:gd name="connsiteX352" fmla="*/ 1451009 w 4242337"/>
                  <a:gd name="connsiteY352" fmla="*/ 0 h 1823987"/>
                  <a:gd name="connsiteX353" fmla="*/ 1451009 w 4242337"/>
                  <a:gd name="connsiteY353" fmla="*/ 0 h 1823987"/>
                  <a:gd name="connsiteX354" fmla="*/ 1402883 w 4242337"/>
                  <a:gd name="connsiteY354" fmla="*/ 0 h 1823987"/>
                  <a:gd name="connsiteX355" fmla="*/ 1378820 w 4242337"/>
                  <a:gd name="connsiteY355" fmla="*/ 0 h 1823987"/>
                  <a:gd name="connsiteX356" fmla="*/ 1378820 w 4242337"/>
                  <a:gd name="connsiteY356" fmla="*/ 12032 h 1823987"/>
                  <a:gd name="connsiteX357" fmla="*/ 1402883 w 4242337"/>
                  <a:gd name="connsiteY357" fmla="*/ 12032 h 1823987"/>
                  <a:gd name="connsiteX358" fmla="*/ 1402883 w 4242337"/>
                  <a:gd name="connsiteY358" fmla="*/ 0 h 1823987"/>
                  <a:gd name="connsiteX359" fmla="*/ 1402883 w 4242337"/>
                  <a:gd name="connsiteY359" fmla="*/ 0 h 1823987"/>
                  <a:gd name="connsiteX360" fmla="*/ 1354757 w 4242337"/>
                  <a:gd name="connsiteY360" fmla="*/ 0 h 1823987"/>
                  <a:gd name="connsiteX361" fmla="*/ 1330694 w 4242337"/>
                  <a:gd name="connsiteY361" fmla="*/ 0 h 1823987"/>
                  <a:gd name="connsiteX362" fmla="*/ 1330694 w 4242337"/>
                  <a:gd name="connsiteY362" fmla="*/ 12032 h 1823987"/>
                  <a:gd name="connsiteX363" fmla="*/ 1354757 w 4242337"/>
                  <a:gd name="connsiteY363" fmla="*/ 12032 h 1823987"/>
                  <a:gd name="connsiteX364" fmla="*/ 1354757 w 4242337"/>
                  <a:gd name="connsiteY364" fmla="*/ 0 h 1823987"/>
                  <a:gd name="connsiteX365" fmla="*/ 1354757 w 4242337"/>
                  <a:gd name="connsiteY365" fmla="*/ 0 h 1823987"/>
                  <a:gd name="connsiteX366" fmla="*/ 1306630 w 4242337"/>
                  <a:gd name="connsiteY366" fmla="*/ 0 h 1823987"/>
                  <a:gd name="connsiteX367" fmla="*/ 1282567 w 4242337"/>
                  <a:gd name="connsiteY367" fmla="*/ 0 h 1823987"/>
                  <a:gd name="connsiteX368" fmla="*/ 1282567 w 4242337"/>
                  <a:gd name="connsiteY368" fmla="*/ 12032 h 1823987"/>
                  <a:gd name="connsiteX369" fmla="*/ 1306630 w 4242337"/>
                  <a:gd name="connsiteY369" fmla="*/ 12032 h 1823987"/>
                  <a:gd name="connsiteX370" fmla="*/ 1306630 w 4242337"/>
                  <a:gd name="connsiteY370" fmla="*/ 0 h 1823987"/>
                  <a:gd name="connsiteX371" fmla="*/ 1306630 w 4242337"/>
                  <a:gd name="connsiteY371" fmla="*/ 0 h 1823987"/>
                  <a:gd name="connsiteX372" fmla="*/ 1258504 w 4242337"/>
                  <a:gd name="connsiteY372" fmla="*/ 0 h 1823987"/>
                  <a:gd name="connsiteX373" fmla="*/ 1234441 w 4242337"/>
                  <a:gd name="connsiteY373" fmla="*/ 0 h 1823987"/>
                  <a:gd name="connsiteX374" fmla="*/ 1234441 w 4242337"/>
                  <a:gd name="connsiteY374" fmla="*/ 12032 h 1823987"/>
                  <a:gd name="connsiteX375" fmla="*/ 1258504 w 4242337"/>
                  <a:gd name="connsiteY375" fmla="*/ 12032 h 1823987"/>
                  <a:gd name="connsiteX376" fmla="*/ 1258504 w 4242337"/>
                  <a:gd name="connsiteY376" fmla="*/ 0 h 1823987"/>
                  <a:gd name="connsiteX377" fmla="*/ 1258504 w 4242337"/>
                  <a:gd name="connsiteY377" fmla="*/ 0 h 1823987"/>
                  <a:gd name="connsiteX378" fmla="*/ 1210378 w 4242337"/>
                  <a:gd name="connsiteY378" fmla="*/ 0 h 1823987"/>
                  <a:gd name="connsiteX379" fmla="*/ 1186314 w 4242337"/>
                  <a:gd name="connsiteY379" fmla="*/ 0 h 1823987"/>
                  <a:gd name="connsiteX380" fmla="*/ 1186314 w 4242337"/>
                  <a:gd name="connsiteY380" fmla="*/ 12032 h 1823987"/>
                  <a:gd name="connsiteX381" fmla="*/ 1210378 w 4242337"/>
                  <a:gd name="connsiteY381" fmla="*/ 12032 h 1823987"/>
                  <a:gd name="connsiteX382" fmla="*/ 1210378 w 4242337"/>
                  <a:gd name="connsiteY382" fmla="*/ 0 h 1823987"/>
                  <a:gd name="connsiteX383" fmla="*/ 1210378 w 4242337"/>
                  <a:gd name="connsiteY383" fmla="*/ 0 h 1823987"/>
                  <a:gd name="connsiteX384" fmla="*/ 1162251 w 4242337"/>
                  <a:gd name="connsiteY384" fmla="*/ 0 h 1823987"/>
                  <a:gd name="connsiteX385" fmla="*/ 1138188 w 4242337"/>
                  <a:gd name="connsiteY385" fmla="*/ 0 h 1823987"/>
                  <a:gd name="connsiteX386" fmla="*/ 1138188 w 4242337"/>
                  <a:gd name="connsiteY386" fmla="*/ 12032 h 1823987"/>
                  <a:gd name="connsiteX387" fmla="*/ 1162251 w 4242337"/>
                  <a:gd name="connsiteY387" fmla="*/ 12032 h 1823987"/>
                  <a:gd name="connsiteX388" fmla="*/ 1162251 w 4242337"/>
                  <a:gd name="connsiteY388" fmla="*/ 0 h 1823987"/>
                  <a:gd name="connsiteX389" fmla="*/ 1162251 w 4242337"/>
                  <a:gd name="connsiteY389" fmla="*/ 0 h 1823987"/>
                  <a:gd name="connsiteX390" fmla="*/ 1114125 w 4242337"/>
                  <a:gd name="connsiteY390" fmla="*/ 0 h 1823987"/>
                  <a:gd name="connsiteX391" fmla="*/ 1090062 w 4242337"/>
                  <a:gd name="connsiteY391" fmla="*/ 0 h 1823987"/>
                  <a:gd name="connsiteX392" fmla="*/ 1090062 w 4242337"/>
                  <a:gd name="connsiteY392" fmla="*/ 12032 h 1823987"/>
                  <a:gd name="connsiteX393" fmla="*/ 1114125 w 4242337"/>
                  <a:gd name="connsiteY393" fmla="*/ 12032 h 1823987"/>
                  <a:gd name="connsiteX394" fmla="*/ 1114125 w 4242337"/>
                  <a:gd name="connsiteY394" fmla="*/ 0 h 1823987"/>
                  <a:gd name="connsiteX395" fmla="*/ 1114125 w 4242337"/>
                  <a:gd name="connsiteY395" fmla="*/ 0 h 1823987"/>
                  <a:gd name="connsiteX396" fmla="*/ 1065999 w 4242337"/>
                  <a:gd name="connsiteY396" fmla="*/ 0 h 1823987"/>
                  <a:gd name="connsiteX397" fmla="*/ 1041935 w 4242337"/>
                  <a:gd name="connsiteY397" fmla="*/ 0 h 1823987"/>
                  <a:gd name="connsiteX398" fmla="*/ 1041935 w 4242337"/>
                  <a:gd name="connsiteY398" fmla="*/ 12032 h 1823987"/>
                  <a:gd name="connsiteX399" fmla="*/ 1065999 w 4242337"/>
                  <a:gd name="connsiteY399" fmla="*/ 12032 h 1823987"/>
                  <a:gd name="connsiteX400" fmla="*/ 1065999 w 4242337"/>
                  <a:gd name="connsiteY400" fmla="*/ 0 h 1823987"/>
                  <a:gd name="connsiteX401" fmla="*/ 1065999 w 4242337"/>
                  <a:gd name="connsiteY401" fmla="*/ 0 h 1823987"/>
                  <a:gd name="connsiteX402" fmla="*/ 1017872 w 4242337"/>
                  <a:gd name="connsiteY402" fmla="*/ 0 h 1823987"/>
                  <a:gd name="connsiteX403" fmla="*/ 993809 w 4242337"/>
                  <a:gd name="connsiteY403" fmla="*/ 0 h 1823987"/>
                  <a:gd name="connsiteX404" fmla="*/ 993809 w 4242337"/>
                  <a:gd name="connsiteY404" fmla="*/ 12032 h 1823987"/>
                  <a:gd name="connsiteX405" fmla="*/ 1017872 w 4242337"/>
                  <a:gd name="connsiteY405" fmla="*/ 12032 h 1823987"/>
                  <a:gd name="connsiteX406" fmla="*/ 1017872 w 4242337"/>
                  <a:gd name="connsiteY406" fmla="*/ 0 h 1823987"/>
                  <a:gd name="connsiteX407" fmla="*/ 1017872 w 4242337"/>
                  <a:gd name="connsiteY407" fmla="*/ 0 h 1823987"/>
                  <a:gd name="connsiteX408" fmla="*/ 969746 w 4242337"/>
                  <a:gd name="connsiteY408" fmla="*/ 0 h 1823987"/>
                  <a:gd name="connsiteX409" fmla="*/ 945683 w 4242337"/>
                  <a:gd name="connsiteY409" fmla="*/ 0 h 1823987"/>
                  <a:gd name="connsiteX410" fmla="*/ 945683 w 4242337"/>
                  <a:gd name="connsiteY410" fmla="*/ 12032 h 1823987"/>
                  <a:gd name="connsiteX411" fmla="*/ 969746 w 4242337"/>
                  <a:gd name="connsiteY411" fmla="*/ 12032 h 1823987"/>
                  <a:gd name="connsiteX412" fmla="*/ 969746 w 4242337"/>
                  <a:gd name="connsiteY412" fmla="*/ 0 h 1823987"/>
                  <a:gd name="connsiteX413" fmla="*/ 969746 w 4242337"/>
                  <a:gd name="connsiteY413" fmla="*/ 0 h 1823987"/>
                  <a:gd name="connsiteX414" fmla="*/ 921620 w 4242337"/>
                  <a:gd name="connsiteY414" fmla="*/ 0 h 1823987"/>
                  <a:gd name="connsiteX415" fmla="*/ 897556 w 4242337"/>
                  <a:gd name="connsiteY415" fmla="*/ 0 h 1823987"/>
                  <a:gd name="connsiteX416" fmla="*/ 897556 w 4242337"/>
                  <a:gd name="connsiteY416" fmla="*/ 12032 h 1823987"/>
                  <a:gd name="connsiteX417" fmla="*/ 921620 w 4242337"/>
                  <a:gd name="connsiteY417" fmla="*/ 12032 h 1823987"/>
                  <a:gd name="connsiteX418" fmla="*/ 921620 w 4242337"/>
                  <a:gd name="connsiteY418" fmla="*/ 0 h 1823987"/>
                  <a:gd name="connsiteX419" fmla="*/ 921620 w 4242337"/>
                  <a:gd name="connsiteY419" fmla="*/ 0 h 1823987"/>
                  <a:gd name="connsiteX420" fmla="*/ 873493 w 4242337"/>
                  <a:gd name="connsiteY420" fmla="*/ 0 h 1823987"/>
                  <a:gd name="connsiteX421" fmla="*/ 849430 w 4242337"/>
                  <a:gd name="connsiteY421" fmla="*/ 0 h 1823987"/>
                  <a:gd name="connsiteX422" fmla="*/ 849430 w 4242337"/>
                  <a:gd name="connsiteY422" fmla="*/ 12032 h 1823987"/>
                  <a:gd name="connsiteX423" fmla="*/ 873493 w 4242337"/>
                  <a:gd name="connsiteY423" fmla="*/ 12032 h 1823987"/>
                  <a:gd name="connsiteX424" fmla="*/ 873493 w 4242337"/>
                  <a:gd name="connsiteY424" fmla="*/ 0 h 1823987"/>
                  <a:gd name="connsiteX425" fmla="*/ 873493 w 4242337"/>
                  <a:gd name="connsiteY425" fmla="*/ 0 h 1823987"/>
                  <a:gd name="connsiteX426" fmla="*/ 825367 w 4242337"/>
                  <a:gd name="connsiteY426" fmla="*/ 0 h 1823987"/>
                  <a:gd name="connsiteX427" fmla="*/ 801304 w 4242337"/>
                  <a:gd name="connsiteY427" fmla="*/ 0 h 1823987"/>
                  <a:gd name="connsiteX428" fmla="*/ 801304 w 4242337"/>
                  <a:gd name="connsiteY428" fmla="*/ 12032 h 1823987"/>
                  <a:gd name="connsiteX429" fmla="*/ 825367 w 4242337"/>
                  <a:gd name="connsiteY429" fmla="*/ 12032 h 1823987"/>
                  <a:gd name="connsiteX430" fmla="*/ 825367 w 4242337"/>
                  <a:gd name="connsiteY430" fmla="*/ 0 h 1823987"/>
                  <a:gd name="connsiteX431" fmla="*/ 825367 w 4242337"/>
                  <a:gd name="connsiteY431" fmla="*/ 0 h 1823987"/>
                  <a:gd name="connsiteX432" fmla="*/ 777241 w 4242337"/>
                  <a:gd name="connsiteY432" fmla="*/ 0 h 1823987"/>
                  <a:gd name="connsiteX433" fmla="*/ 753177 w 4242337"/>
                  <a:gd name="connsiteY433" fmla="*/ 0 h 1823987"/>
                  <a:gd name="connsiteX434" fmla="*/ 753177 w 4242337"/>
                  <a:gd name="connsiteY434" fmla="*/ 12032 h 1823987"/>
                  <a:gd name="connsiteX435" fmla="*/ 777241 w 4242337"/>
                  <a:gd name="connsiteY435" fmla="*/ 12032 h 1823987"/>
                  <a:gd name="connsiteX436" fmla="*/ 777241 w 4242337"/>
                  <a:gd name="connsiteY436" fmla="*/ 0 h 1823987"/>
                  <a:gd name="connsiteX437" fmla="*/ 777241 w 4242337"/>
                  <a:gd name="connsiteY437" fmla="*/ 0 h 1823987"/>
                  <a:gd name="connsiteX438" fmla="*/ 729114 w 4242337"/>
                  <a:gd name="connsiteY438" fmla="*/ 0 h 1823987"/>
                  <a:gd name="connsiteX439" fmla="*/ 705051 w 4242337"/>
                  <a:gd name="connsiteY439" fmla="*/ 0 h 1823987"/>
                  <a:gd name="connsiteX440" fmla="*/ 705051 w 4242337"/>
                  <a:gd name="connsiteY440" fmla="*/ 12032 h 1823987"/>
                  <a:gd name="connsiteX441" fmla="*/ 729114 w 4242337"/>
                  <a:gd name="connsiteY441" fmla="*/ 12032 h 1823987"/>
                  <a:gd name="connsiteX442" fmla="*/ 729114 w 4242337"/>
                  <a:gd name="connsiteY442" fmla="*/ 0 h 1823987"/>
                  <a:gd name="connsiteX443" fmla="*/ 729114 w 4242337"/>
                  <a:gd name="connsiteY443" fmla="*/ 0 h 1823987"/>
                  <a:gd name="connsiteX444" fmla="*/ 680988 w 4242337"/>
                  <a:gd name="connsiteY444" fmla="*/ 0 h 1823987"/>
                  <a:gd name="connsiteX445" fmla="*/ 656925 w 4242337"/>
                  <a:gd name="connsiteY445" fmla="*/ 0 h 1823987"/>
                  <a:gd name="connsiteX446" fmla="*/ 656925 w 4242337"/>
                  <a:gd name="connsiteY446" fmla="*/ 12032 h 1823987"/>
                  <a:gd name="connsiteX447" fmla="*/ 680988 w 4242337"/>
                  <a:gd name="connsiteY447" fmla="*/ 12032 h 1823987"/>
                  <a:gd name="connsiteX448" fmla="*/ 680988 w 4242337"/>
                  <a:gd name="connsiteY448" fmla="*/ 0 h 1823987"/>
                  <a:gd name="connsiteX449" fmla="*/ 680988 w 4242337"/>
                  <a:gd name="connsiteY449" fmla="*/ 0 h 1823987"/>
                  <a:gd name="connsiteX450" fmla="*/ 632861 w 4242337"/>
                  <a:gd name="connsiteY450" fmla="*/ 0 h 1823987"/>
                  <a:gd name="connsiteX451" fmla="*/ 608798 w 4242337"/>
                  <a:gd name="connsiteY451" fmla="*/ 0 h 1823987"/>
                  <a:gd name="connsiteX452" fmla="*/ 608798 w 4242337"/>
                  <a:gd name="connsiteY452" fmla="*/ 12032 h 1823987"/>
                  <a:gd name="connsiteX453" fmla="*/ 632861 w 4242337"/>
                  <a:gd name="connsiteY453" fmla="*/ 12032 h 1823987"/>
                  <a:gd name="connsiteX454" fmla="*/ 632861 w 4242337"/>
                  <a:gd name="connsiteY454" fmla="*/ 0 h 1823987"/>
                  <a:gd name="connsiteX455" fmla="*/ 632861 w 4242337"/>
                  <a:gd name="connsiteY455" fmla="*/ 0 h 1823987"/>
                  <a:gd name="connsiteX456" fmla="*/ 584735 w 4242337"/>
                  <a:gd name="connsiteY456" fmla="*/ 0 h 1823987"/>
                  <a:gd name="connsiteX457" fmla="*/ 560672 w 4242337"/>
                  <a:gd name="connsiteY457" fmla="*/ 0 h 1823987"/>
                  <a:gd name="connsiteX458" fmla="*/ 560672 w 4242337"/>
                  <a:gd name="connsiteY458" fmla="*/ 12032 h 1823987"/>
                  <a:gd name="connsiteX459" fmla="*/ 584735 w 4242337"/>
                  <a:gd name="connsiteY459" fmla="*/ 12032 h 1823987"/>
                  <a:gd name="connsiteX460" fmla="*/ 584735 w 4242337"/>
                  <a:gd name="connsiteY460" fmla="*/ 0 h 1823987"/>
                  <a:gd name="connsiteX461" fmla="*/ 584735 w 4242337"/>
                  <a:gd name="connsiteY461" fmla="*/ 0 h 1823987"/>
                  <a:gd name="connsiteX462" fmla="*/ 536609 w 4242337"/>
                  <a:gd name="connsiteY462" fmla="*/ 0 h 1823987"/>
                  <a:gd name="connsiteX463" fmla="*/ 512546 w 4242337"/>
                  <a:gd name="connsiteY463" fmla="*/ 0 h 1823987"/>
                  <a:gd name="connsiteX464" fmla="*/ 512546 w 4242337"/>
                  <a:gd name="connsiteY464" fmla="*/ 12032 h 1823987"/>
                  <a:gd name="connsiteX465" fmla="*/ 536609 w 4242337"/>
                  <a:gd name="connsiteY465" fmla="*/ 12032 h 1823987"/>
                  <a:gd name="connsiteX466" fmla="*/ 536609 w 4242337"/>
                  <a:gd name="connsiteY466" fmla="*/ 0 h 1823987"/>
                  <a:gd name="connsiteX467" fmla="*/ 536609 w 4242337"/>
                  <a:gd name="connsiteY467" fmla="*/ 0 h 1823987"/>
                  <a:gd name="connsiteX468" fmla="*/ 488482 w 4242337"/>
                  <a:gd name="connsiteY468" fmla="*/ 0 h 1823987"/>
                  <a:gd name="connsiteX469" fmla="*/ 464419 w 4242337"/>
                  <a:gd name="connsiteY469" fmla="*/ 0 h 1823987"/>
                  <a:gd name="connsiteX470" fmla="*/ 464419 w 4242337"/>
                  <a:gd name="connsiteY470" fmla="*/ 12032 h 1823987"/>
                  <a:gd name="connsiteX471" fmla="*/ 488482 w 4242337"/>
                  <a:gd name="connsiteY471" fmla="*/ 12032 h 1823987"/>
                  <a:gd name="connsiteX472" fmla="*/ 488482 w 4242337"/>
                  <a:gd name="connsiteY472" fmla="*/ 0 h 1823987"/>
                  <a:gd name="connsiteX473" fmla="*/ 488482 w 4242337"/>
                  <a:gd name="connsiteY473" fmla="*/ 0 h 1823987"/>
                  <a:gd name="connsiteX474" fmla="*/ 440356 w 4242337"/>
                  <a:gd name="connsiteY474" fmla="*/ 0 h 1823987"/>
                  <a:gd name="connsiteX475" fmla="*/ 416293 w 4242337"/>
                  <a:gd name="connsiteY475" fmla="*/ 0 h 1823987"/>
                  <a:gd name="connsiteX476" fmla="*/ 416293 w 4242337"/>
                  <a:gd name="connsiteY476" fmla="*/ 12032 h 1823987"/>
                  <a:gd name="connsiteX477" fmla="*/ 440356 w 4242337"/>
                  <a:gd name="connsiteY477" fmla="*/ 12032 h 1823987"/>
                  <a:gd name="connsiteX478" fmla="*/ 440356 w 4242337"/>
                  <a:gd name="connsiteY478" fmla="*/ 0 h 1823987"/>
                  <a:gd name="connsiteX479" fmla="*/ 440356 w 4242337"/>
                  <a:gd name="connsiteY479" fmla="*/ 0 h 1823987"/>
                  <a:gd name="connsiteX480" fmla="*/ 392230 w 4242337"/>
                  <a:gd name="connsiteY480" fmla="*/ 0 h 1823987"/>
                  <a:gd name="connsiteX481" fmla="*/ 368167 w 4242337"/>
                  <a:gd name="connsiteY481" fmla="*/ 0 h 1823987"/>
                  <a:gd name="connsiteX482" fmla="*/ 368167 w 4242337"/>
                  <a:gd name="connsiteY482" fmla="*/ 12032 h 1823987"/>
                  <a:gd name="connsiteX483" fmla="*/ 392230 w 4242337"/>
                  <a:gd name="connsiteY483" fmla="*/ 12032 h 1823987"/>
                  <a:gd name="connsiteX484" fmla="*/ 392230 w 4242337"/>
                  <a:gd name="connsiteY484" fmla="*/ 0 h 1823987"/>
                  <a:gd name="connsiteX485" fmla="*/ 392230 w 4242337"/>
                  <a:gd name="connsiteY485" fmla="*/ 0 h 1823987"/>
                  <a:gd name="connsiteX486" fmla="*/ 344103 w 4242337"/>
                  <a:gd name="connsiteY486" fmla="*/ 0 h 1823987"/>
                  <a:gd name="connsiteX487" fmla="*/ 320040 w 4242337"/>
                  <a:gd name="connsiteY487" fmla="*/ 0 h 1823987"/>
                  <a:gd name="connsiteX488" fmla="*/ 320040 w 4242337"/>
                  <a:gd name="connsiteY488" fmla="*/ 12032 h 1823987"/>
                  <a:gd name="connsiteX489" fmla="*/ 344103 w 4242337"/>
                  <a:gd name="connsiteY489" fmla="*/ 12032 h 1823987"/>
                  <a:gd name="connsiteX490" fmla="*/ 344103 w 4242337"/>
                  <a:gd name="connsiteY490" fmla="*/ 0 h 1823987"/>
                  <a:gd name="connsiteX491" fmla="*/ 344103 w 4242337"/>
                  <a:gd name="connsiteY491" fmla="*/ 0 h 1823987"/>
                  <a:gd name="connsiteX492" fmla="*/ 295977 w 4242337"/>
                  <a:gd name="connsiteY492" fmla="*/ 0 h 1823987"/>
                  <a:gd name="connsiteX493" fmla="*/ 271914 w 4242337"/>
                  <a:gd name="connsiteY493" fmla="*/ 0 h 1823987"/>
                  <a:gd name="connsiteX494" fmla="*/ 271914 w 4242337"/>
                  <a:gd name="connsiteY494" fmla="*/ 12032 h 1823987"/>
                  <a:gd name="connsiteX495" fmla="*/ 295977 w 4242337"/>
                  <a:gd name="connsiteY495" fmla="*/ 12032 h 1823987"/>
                  <a:gd name="connsiteX496" fmla="*/ 295977 w 4242337"/>
                  <a:gd name="connsiteY496" fmla="*/ 0 h 1823987"/>
                  <a:gd name="connsiteX497" fmla="*/ 295977 w 4242337"/>
                  <a:gd name="connsiteY497" fmla="*/ 0 h 1823987"/>
                  <a:gd name="connsiteX498" fmla="*/ 247851 w 4242337"/>
                  <a:gd name="connsiteY498" fmla="*/ 0 h 1823987"/>
                  <a:gd name="connsiteX499" fmla="*/ 223788 w 4242337"/>
                  <a:gd name="connsiteY499" fmla="*/ 0 h 1823987"/>
                  <a:gd name="connsiteX500" fmla="*/ 223788 w 4242337"/>
                  <a:gd name="connsiteY500" fmla="*/ 12032 h 1823987"/>
                  <a:gd name="connsiteX501" fmla="*/ 247851 w 4242337"/>
                  <a:gd name="connsiteY501" fmla="*/ 12032 h 1823987"/>
                  <a:gd name="connsiteX502" fmla="*/ 247851 w 4242337"/>
                  <a:gd name="connsiteY502" fmla="*/ 0 h 1823987"/>
                  <a:gd name="connsiteX503" fmla="*/ 247851 w 4242337"/>
                  <a:gd name="connsiteY503" fmla="*/ 0 h 1823987"/>
                  <a:gd name="connsiteX504" fmla="*/ 199724 w 4242337"/>
                  <a:gd name="connsiteY504" fmla="*/ 0 h 1823987"/>
                  <a:gd name="connsiteX505" fmla="*/ 175661 w 4242337"/>
                  <a:gd name="connsiteY505" fmla="*/ 0 h 1823987"/>
                  <a:gd name="connsiteX506" fmla="*/ 175661 w 4242337"/>
                  <a:gd name="connsiteY506" fmla="*/ 12032 h 1823987"/>
                  <a:gd name="connsiteX507" fmla="*/ 199724 w 4242337"/>
                  <a:gd name="connsiteY507" fmla="*/ 12032 h 1823987"/>
                  <a:gd name="connsiteX508" fmla="*/ 199724 w 4242337"/>
                  <a:gd name="connsiteY508" fmla="*/ 0 h 1823987"/>
                  <a:gd name="connsiteX509" fmla="*/ 199724 w 4242337"/>
                  <a:gd name="connsiteY509" fmla="*/ 0 h 1823987"/>
                  <a:gd name="connsiteX510" fmla="*/ 151598 w 4242337"/>
                  <a:gd name="connsiteY510" fmla="*/ 0 h 1823987"/>
                  <a:gd name="connsiteX511" fmla="*/ 127535 w 4242337"/>
                  <a:gd name="connsiteY511" fmla="*/ 0 h 1823987"/>
                  <a:gd name="connsiteX512" fmla="*/ 127535 w 4242337"/>
                  <a:gd name="connsiteY512" fmla="*/ 12032 h 1823987"/>
                  <a:gd name="connsiteX513" fmla="*/ 151598 w 4242337"/>
                  <a:gd name="connsiteY513" fmla="*/ 12032 h 1823987"/>
                  <a:gd name="connsiteX514" fmla="*/ 151598 w 4242337"/>
                  <a:gd name="connsiteY514" fmla="*/ 0 h 1823987"/>
                  <a:gd name="connsiteX515" fmla="*/ 151598 w 4242337"/>
                  <a:gd name="connsiteY515" fmla="*/ 0 h 1823987"/>
                  <a:gd name="connsiteX516" fmla="*/ 103472 w 4242337"/>
                  <a:gd name="connsiteY516" fmla="*/ 0 h 1823987"/>
                  <a:gd name="connsiteX517" fmla="*/ 91440 w 4242337"/>
                  <a:gd name="connsiteY517" fmla="*/ 0 h 1823987"/>
                  <a:gd name="connsiteX518" fmla="*/ 91440 w 4242337"/>
                  <a:gd name="connsiteY518" fmla="*/ 0 h 1823987"/>
                  <a:gd name="connsiteX519" fmla="*/ 91440 w 4242337"/>
                  <a:gd name="connsiteY519" fmla="*/ 12032 h 1823987"/>
                  <a:gd name="connsiteX520" fmla="*/ 103472 w 4242337"/>
                  <a:gd name="connsiteY520" fmla="*/ 12032 h 1823987"/>
                  <a:gd name="connsiteX521" fmla="*/ 103472 w 4242337"/>
                  <a:gd name="connsiteY521" fmla="*/ 12032 h 1823987"/>
                  <a:gd name="connsiteX522" fmla="*/ 103472 w 4242337"/>
                  <a:gd name="connsiteY522" fmla="*/ 12032 h 1823987"/>
                  <a:gd name="connsiteX523" fmla="*/ 103472 w 4242337"/>
                  <a:gd name="connsiteY523" fmla="*/ 3609 h 1823987"/>
                  <a:gd name="connsiteX524" fmla="*/ 103472 w 4242337"/>
                  <a:gd name="connsiteY524" fmla="*/ 0 h 1823987"/>
                  <a:gd name="connsiteX525" fmla="*/ 103472 w 4242337"/>
                  <a:gd name="connsiteY525" fmla="*/ 0 h 1823987"/>
                  <a:gd name="connsiteX526" fmla="*/ 103472 w 4242337"/>
                  <a:gd name="connsiteY526" fmla="*/ 34892 h 1823987"/>
                  <a:gd name="connsiteX527" fmla="*/ 91440 w 4242337"/>
                  <a:gd name="connsiteY527" fmla="*/ 34892 h 1823987"/>
                  <a:gd name="connsiteX528" fmla="*/ 91440 w 4242337"/>
                  <a:gd name="connsiteY528" fmla="*/ 36095 h 1823987"/>
                  <a:gd name="connsiteX529" fmla="*/ 91440 w 4242337"/>
                  <a:gd name="connsiteY529" fmla="*/ 58955 h 1823987"/>
                  <a:gd name="connsiteX530" fmla="*/ 103472 w 4242337"/>
                  <a:gd name="connsiteY530" fmla="*/ 58955 h 1823987"/>
                  <a:gd name="connsiteX531" fmla="*/ 103472 w 4242337"/>
                  <a:gd name="connsiteY531" fmla="*/ 34892 h 1823987"/>
                  <a:gd name="connsiteX532" fmla="*/ 103472 w 4242337"/>
                  <a:gd name="connsiteY532" fmla="*/ 34892 h 1823987"/>
                  <a:gd name="connsiteX533" fmla="*/ 104675 w 4242337"/>
                  <a:gd name="connsiteY533" fmla="*/ 83018 h 1823987"/>
                  <a:gd name="connsiteX534" fmla="*/ 92643 w 4242337"/>
                  <a:gd name="connsiteY534" fmla="*/ 83018 h 1823987"/>
                  <a:gd name="connsiteX535" fmla="*/ 92643 w 4242337"/>
                  <a:gd name="connsiteY535" fmla="*/ 84221 h 1823987"/>
                  <a:gd name="connsiteX536" fmla="*/ 92643 w 4242337"/>
                  <a:gd name="connsiteY536" fmla="*/ 92643 h 1823987"/>
                  <a:gd name="connsiteX537" fmla="*/ 92643 w 4242337"/>
                  <a:gd name="connsiteY537" fmla="*/ 92643 h 1823987"/>
                  <a:gd name="connsiteX538" fmla="*/ 92643 w 4242337"/>
                  <a:gd name="connsiteY538" fmla="*/ 92643 h 1823987"/>
                  <a:gd name="connsiteX539" fmla="*/ 92643 w 4242337"/>
                  <a:gd name="connsiteY539" fmla="*/ 107081 h 1823987"/>
                  <a:gd name="connsiteX540" fmla="*/ 104675 w 4242337"/>
                  <a:gd name="connsiteY540" fmla="*/ 107081 h 1823987"/>
                  <a:gd name="connsiteX541" fmla="*/ 104675 w 4242337"/>
                  <a:gd name="connsiteY541" fmla="*/ 83018 h 1823987"/>
                  <a:gd name="connsiteX542" fmla="*/ 104675 w 4242337"/>
                  <a:gd name="connsiteY542" fmla="*/ 83018 h 1823987"/>
                  <a:gd name="connsiteX543" fmla="*/ 104675 w 4242337"/>
                  <a:gd name="connsiteY543" fmla="*/ 131144 h 1823987"/>
                  <a:gd name="connsiteX544" fmla="*/ 92643 w 4242337"/>
                  <a:gd name="connsiteY544" fmla="*/ 131144 h 1823987"/>
                  <a:gd name="connsiteX545" fmla="*/ 92643 w 4242337"/>
                  <a:gd name="connsiteY545" fmla="*/ 140770 h 1823987"/>
                  <a:gd name="connsiteX546" fmla="*/ 92643 w 4242337"/>
                  <a:gd name="connsiteY546" fmla="*/ 155207 h 1823987"/>
                  <a:gd name="connsiteX547" fmla="*/ 104675 w 4242337"/>
                  <a:gd name="connsiteY547" fmla="*/ 155207 h 1823987"/>
                  <a:gd name="connsiteX548" fmla="*/ 104675 w 4242337"/>
                  <a:gd name="connsiteY548" fmla="*/ 131144 h 1823987"/>
                  <a:gd name="connsiteX549" fmla="*/ 104675 w 4242337"/>
                  <a:gd name="connsiteY549" fmla="*/ 131144 h 1823987"/>
                  <a:gd name="connsiteX550" fmla="*/ 104675 w 4242337"/>
                  <a:gd name="connsiteY550" fmla="*/ 179271 h 1823987"/>
                  <a:gd name="connsiteX551" fmla="*/ 92643 w 4242337"/>
                  <a:gd name="connsiteY551" fmla="*/ 179271 h 1823987"/>
                  <a:gd name="connsiteX552" fmla="*/ 92643 w 4242337"/>
                  <a:gd name="connsiteY552" fmla="*/ 193708 h 1823987"/>
                  <a:gd name="connsiteX553" fmla="*/ 92643 w 4242337"/>
                  <a:gd name="connsiteY553" fmla="*/ 203334 h 1823987"/>
                  <a:gd name="connsiteX554" fmla="*/ 104675 w 4242337"/>
                  <a:gd name="connsiteY554" fmla="*/ 203334 h 1823987"/>
                  <a:gd name="connsiteX555" fmla="*/ 104675 w 4242337"/>
                  <a:gd name="connsiteY555" fmla="*/ 179271 h 1823987"/>
                  <a:gd name="connsiteX556" fmla="*/ 104675 w 4242337"/>
                  <a:gd name="connsiteY556" fmla="*/ 179271 h 1823987"/>
                  <a:gd name="connsiteX557" fmla="*/ 105878 w 4242337"/>
                  <a:gd name="connsiteY557" fmla="*/ 227397 h 1823987"/>
                  <a:gd name="connsiteX558" fmla="*/ 93846 w 4242337"/>
                  <a:gd name="connsiteY558" fmla="*/ 227397 h 1823987"/>
                  <a:gd name="connsiteX559" fmla="*/ 93846 w 4242337"/>
                  <a:gd name="connsiteY559" fmla="*/ 241835 h 1823987"/>
                  <a:gd name="connsiteX560" fmla="*/ 93846 w 4242337"/>
                  <a:gd name="connsiteY560" fmla="*/ 251460 h 1823987"/>
                  <a:gd name="connsiteX561" fmla="*/ 105878 w 4242337"/>
                  <a:gd name="connsiteY561" fmla="*/ 251460 h 1823987"/>
                  <a:gd name="connsiteX562" fmla="*/ 105878 w 4242337"/>
                  <a:gd name="connsiteY562" fmla="*/ 227397 h 1823987"/>
                  <a:gd name="connsiteX563" fmla="*/ 105878 w 4242337"/>
                  <a:gd name="connsiteY563" fmla="*/ 227397 h 1823987"/>
                  <a:gd name="connsiteX564" fmla="*/ 105878 w 4242337"/>
                  <a:gd name="connsiteY564" fmla="*/ 275523 h 1823987"/>
                  <a:gd name="connsiteX565" fmla="*/ 93846 w 4242337"/>
                  <a:gd name="connsiteY565" fmla="*/ 275523 h 1823987"/>
                  <a:gd name="connsiteX566" fmla="*/ 93846 w 4242337"/>
                  <a:gd name="connsiteY566" fmla="*/ 299586 h 1823987"/>
                  <a:gd name="connsiteX567" fmla="*/ 105878 w 4242337"/>
                  <a:gd name="connsiteY567" fmla="*/ 299586 h 1823987"/>
                  <a:gd name="connsiteX568" fmla="*/ 105878 w 4242337"/>
                  <a:gd name="connsiteY568" fmla="*/ 275523 h 1823987"/>
                  <a:gd name="connsiteX569" fmla="*/ 105878 w 4242337"/>
                  <a:gd name="connsiteY569" fmla="*/ 275523 h 1823987"/>
                  <a:gd name="connsiteX570" fmla="*/ 105878 w 4242337"/>
                  <a:gd name="connsiteY570" fmla="*/ 323650 h 1823987"/>
                  <a:gd name="connsiteX571" fmla="*/ 93846 w 4242337"/>
                  <a:gd name="connsiteY571" fmla="*/ 323650 h 1823987"/>
                  <a:gd name="connsiteX572" fmla="*/ 93846 w 4242337"/>
                  <a:gd name="connsiteY572" fmla="*/ 334478 h 1823987"/>
                  <a:gd name="connsiteX573" fmla="*/ 93846 w 4242337"/>
                  <a:gd name="connsiteY573" fmla="*/ 340494 h 1823987"/>
                  <a:gd name="connsiteX574" fmla="*/ 93846 w 4242337"/>
                  <a:gd name="connsiteY574" fmla="*/ 347713 h 1823987"/>
                  <a:gd name="connsiteX575" fmla="*/ 105878 w 4242337"/>
                  <a:gd name="connsiteY575" fmla="*/ 347713 h 1823987"/>
                  <a:gd name="connsiteX576" fmla="*/ 105878 w 4242337"/>
                  <a:gd name="connsiteY576" fmla="*/ 323650 h 1823987"/>
                  <a:gd name="connsiteX577" fmla="*/ 105878 w 4242337"/>
                  <a:gd name="connsiteY577" fmla="*/ 323650 h 1823987"/>
                  <a:gd name="connsiteX578" fmla="*/ 105878 w 4242337"/>
                  <a:gd name="connsiteY578" fmla="*/ 372979 h 1823987"/>
                  <a:gd name="connsiteX579" fmla="*/ 93846 w 4242337"/>
                  <a:gd name="connsiteY579" fmla="*/ 372979 h 1823987"/>
                  <a:gd name="connsiteX580" fmla="*/ 93846 w 4242337"/>
                  <a:gd name="connsiteY580" fmla="*/ 397042 h 1823987"/>
                  <a:gd name="connsiteX581" fmla="*/ 105878 w 4242337"/>
                  <a:gd name="connsiteY581" fmla="*/ 397042 h 1823987"/>
                  <a:gd name="connsiteX582" fmla="*/ 105878 w 4242337"/>
                  <a:gd name="connsiteY582" fmla="*/ 372979 h 1823987"/>
                  <a:gd name="connsiteX583" fmla="*/ 105878 w 4242337"/>
                  <a:gd name="connsiteY583" fmla="*/ 372979 h 1823987"/>
                  <a:gd name="connsiteX584" fmla="*/ 105878 w 4242337"/>
                  <a:gd name="connsiteY584" fmla="*/ 421105 h 1823987"/>
                  <a:gd name="connsiteX585" fmla="*/ 93846 w 4242337"/>
                  <a:gd name="connsiteY585" fmla="*/ 421105 h 1823987"/>
                  <a:gd name="connsiteX586" fmla="*/ 93846 w 4242337"/>
                  <a:gd name="connsiteY586" fmla="*/ 445169 h 1823987"/>
                  <a:gd name="connsiteX587" fmla="*/ 105878 w 4242337"/>
                  <a:gd name="connsiteY587" fmla="*/ 445169 h 1823987"/>
                  <a:gd name="connsiteX588" fmla="*/ 105878 w 4242337"/>
                  <a:gd name="connsiteY588" fmla="*/ 421105 h 1823987"/>
                  <a:gd name="connsiteX589" fmla="*/ 105878 w 4242337"/>
                  <a:gd name="connsiteY589" fmla="*/ 421105 h 1823987"/>
                  <a:gd name="connsiteX590" fmla="*/ 93846 w 4242337"/>
                  <a:gd name="connsiteY590" fmla="*/ 469232 h 1823987"/>
                  <a:gd name="connsiteX591" fmla="*/ 93846 w 4242337"/>
                  <a:gd name="connsiteY591" fmla="*/ 476451 h 1823987"/>
                  <a:gd name="connsiteX592" fmla="*/ 93846 w 4242337"/>
                  <a:gd name="connsiteY592" fmla="*/ 493295 h 1823987"/>
                  <a:gd name="connsiteX593" fmla="*/ 105878 w 4242337"/>
                  <a:gd name="connsiteY593" fmla="*/ 493295 h 1823987"/>
                  <a:gd name="connsiteX594" fmla="*/ 105878 w 4242337"/>
                  <a:gd name="connsiteY594" fmla="*/ 469232 h 1823987"/>
                  <a:gd name="connsiteX595" fmla="*/ 93846 w 4242337"/>
                  <a:gd name="connsiteY595" fmla="*/ 469232 h 1823987"/>
                  <a:gd name="connsiteX596" fmla="*/ 93846 w 4242337"/>
                  <a:gd name="connsiteY596" fmla="*/ 469232 h 1823987"/>
                  <a:gd name="connsiteX597" fmla="*/ 93846 w 4242337"/>
                  <a:gd name="connsiteY597" fmla="*/ 517358 h 1823987"/>
                  <a:gd name="connsiteX598" fmla="*/ 93846 w 4242337"/>
                  <a:gd name="connsiteY598" fmla="*/ 519764 h 1823987"/>
                  <a:gd name="connsiteX599" fmla="*/ 93846 w 4242337"/>
                  <a:gd name="connsiteY599" fmla="*/ 540218 h 1823987"/>
                  <a:gd name="connsiteX600" fmla="*/ 93846 w 4242337"/>
                  <a:gd name="connsiteY600" fmla="*/ 541421 h 1823987"/>
                  <a:gd name="connsiteX601" fmla="*/ 105878 w 4242337"/>
                  <a:gd name="connsiteY601" fmla="*/ 541421 h 1823987"/>
                  <a:gd name="connsiteX602" fmla="*/ 105878 w 4242337"/>
                  <a:gd name="connsiteY602" fmla="*/ 517358 h 1823987"/>
                  <a:gd name="connsiteX603" fmla="*/ 93846 w 4242337"/>
                  <a:gd name="connsiteY603" fmla="*/ 517358 h 1823987"/>
                  <a:gd name="connsiteX604" fmla="*/ 93846 w 4242337"/>
                  <a:gd name="connsiteY604" fmla="*/ 517358 h 1823987"/>
                  <a:gd name="connsiteX605" fmla="*/ 93846 w 4242337"/>
                  <a:gd name="connsiteY605" fmla="*/ 565484 h 1823987"/>
                  <a:gd name="connsiteX606" fmla="*/ 93846 w 4242337"/>
                  <a:gd name="connsiteY606" fmla="*/ 572703 h 1823987"/>
                  <a:gd name="connsiteX607" fmla="*/ 93846 w 4242337"/>
                  <a:gd name="connsiteY607" fmla="*/ 584735 h 1823987"/>
                  <a:gd name="connsiteX608" fmla="*/ 93846 w 4242337"/>
                  <a:gd name="connsiteY608" fmla="*/ 590751 h 1823987"/>
                  <a:gd name="connsiteX609" fmla="*/ 105878 w 4242337"/>
                  <a:gd name="connsiteY609" fmla="*/ 590751 h 1823987"/>
                  <a:gd name="connsiteX610" fmla="*/ 105878 w 4242337"/>
                  <a:gd name="connsiteY610" fmla="*/ 566688 h 1823987"/>
                  <a:gd name="connsiteX611" fmla="*/ 93846 w 4242337"/>
                  <a:gd name="connsiteY611" fmla="*/ 565484 h 1823987"/>
                  <a:gd name="connsiteX612" fmla="*/ 93846 w 4242337"/>
                  <a:gd name="connsiteY612" fmla="*/ 565484 h 1823987"/>
                  <a:gd name="connsiteX613" fmla="*/ 93846 w 4242337"/>
                  <a:gd name="connsiteY613" fmla="*/ 613611 h 1823987"/>
                  <a:gd name="connsiteX614" fmla="*/ 93846 w 4242337"/>
                  <a:gd name="connsiteY614" fmla="*/ 619627 h 1823987"/>
                  <a:gd name="connsiteX615" fmla="*/ 93846 w 4242337"/>
                  <a:gd name="connsiteY615" fmla="*/ 629252 h 1823987"/>
                  <a:gd name="connsiteX616" fmla="*/ 93846 w 4242337"/>
                  <a:gd name="connsiteY616" fmla="*/ 629252 h 1823987"/>
                  <a:gd name="connsiteX617" fmla="*/ 93846 w 4242337"/>
                  <a:gd name="connsiteY617" fmla="*/ 629252 h 1823987"/>
                  <a:gd name="connsiteX618" fmla="*/ 93846 w 4242337"/>
                  <a:gd name="connsiteY618" fmla="*/ 637674 h 1823987"/>
                  <a:gd name="connsiteX619" fmla="*/ 105878 w 4242337"/>
                  <a:gd name="connsiteY619" fmla="*/ 637674 h 1823987"/>
                  <a:gd name="connsiteX620" fmla="*/ 105878 w 4242337"/>
                  <a:gd name="connsiteY620" fmla="*/ 613611 h 1823987"/>
                  <a:gd name="connsiteX621" fmla="*/ 93846 w 4242337"/>
                  <a:gd name="connsiteY621" fmla="*/ 613611 h 1823987"/>
                  <a:gd name="connsiteX622" fmla="*/ 93846 w 4242337"/>
                  <a:gd name="connsiteY622" fmla="*/ 613611 h 1823987"/>
                  <a:gd name="connsiteX623" fmla="*/ 92643 w 4242337"/>
                  <a:gd name="connsiteY623" fmla="*/ 661737 h 1823987"/>
                  <a:gd name="connsiteX624" fmla="*/ 92643 w 4242337"/>
                  <a:gd name="connsiteY624" fmla="*/ 685800 h 1823987"/>
                  <a:gd name="connsiteX625" fmla="*/ 104675 w 4242337"/>
                  <a:gd name="connsiteY625" fmla="*/ 685800 h 1823987"/>
                  <a:gd name="connsiteX626" fmla="*/ 104675 w 4242337"/>
                  <a:gd name="connsiteY626" fmla="*/ 661737 h 1823987"/>
                  <a:gd name="connsiteX627" fmla="*/ 92643 w 4242337"/>
                  <a:gd name="connsiteY627" fmla="*/ 661737 h 1823987"/>
                  <a:gd name="connsiteX628" fmla="*/ 92643 w 4242337"/>
                  <a:gd name="connsiteY628" fmla="*/ 661737 h 1823987"/>
                  <a:gd name="connsiteX629" fmla="*/ 92643 w 4242337"/>
                  <a:gd name="connsiteY629" fmla="*/ 709863 h 1823987"/>
                  <a:gd name="connsiteX630" fmla="*/ 92643 w 4242337"/>
                  <a:gd name="connsiteY630" fmla="*/ 733927 h 1823987"/>
                  <a:gd name="connsiteX631" fmla="*/ 104675 w 4242337"/>
                  <a:gd name="connsiteY631" fmla="*/ 733927 h 1823987"/>
                  <a:gd name="connsiteX632" fmla="*/ 104675 w 4242337"/>
                  <a:gd name="connsiteY632" fmla="*/ 709863 h 1823987"/>
                  <a:gd name="connsiteX633" fmla="*/ 92643 w 4242337"/>
                  <a:gd name="connsiteY633" fmla="*/ 709863 h 1823987"/>
                  <a:gd name="connsiteX634" fmla="*/ 92643 w 4242337"/>
                  <a:gd name="connsiteY634" fmla="*/ 709863 h 1823987"/>
                  <a:gd name="connsiteX635" fmla="*/ 92643 w 4242337"/>
                  <a:gd name="connsiteY635" fmla="*/ 757990 h 1823987"/>
                  <a:gd name="connsiteX636" fmla="*/ 92643 w 4242337"/>
                  <a:gd name="connsiteY636" fmla="*/ 773631 h 1823987"/>
                  <a:gd name="connsiteX637" fmla="*/ 92643 w 4242337"/>
                  <a:gd name="connsiteY637" fmla="*/ 782053 h 1823987"/>
                  <a:gd name="connsiteX638" fmla="*/ 104675 w 4242337"/>
                  <a:gd name="connsiteY638" fmla="*/ 782053 h 1823987"/>
                  <a:gd name="connsiteX639" fmla="*/ 104675 w 4242337"/>
                  <a:gd name="connsiteY639" fmla="*/ 757990 h 1823987"/>
                  <a:gd name="connsiteX640" fmla="*/ 92643 w 4242337"/>
                  <a:gd name="connsiteY640" fmla="*/ 757990 h 1823987"/>
                  <a:gd name="connsiteX641" fmla="*/ 92643 w 4242337"/>
                  <a:gd name="connsiteY641" fmla="*/ 757990 h 1823987"/>
                  <a:gd name="connsiteX642" fmla="*/ 91440 w 4242337"/>
                  <a:gd name="connsiteY642" fmla="*/ 806116 h 1823987"/>
                  <a:gd name="connsiteX643" fmla="*/ 91440 w 4242337"/>
                  <a:gd name="connsiteY643" fmla="*/ 810929 h 1823987"/>
                  <a:gd name="connsiteX644" fmla="*/ 91440 w 4242337"/>
                  <a:gd name="connsiteY644" fmla="*/ 810929 h 1823987"/>
                  <a:gd name="connsiteX645" fmla="*/ 91440 w 4242337"/>
                  <a:gd name="connsiteY645" fmla="*/ 812132 h 1823987"/>
                  <a:gd name="connsiteX646" fmla="*/ 91440 w 4242337"/>
                  <a:gd name="connsiteY646" fmla="*/ 813335 h 1823987"/>
                  <a:gd name="connsiteX647" fmla="*/ 91440 w 4242337"/>
                  <a:gd name="connsiteY647" fmla="*/ 813335 h 1823987"/>
                  <a:gd name="connsiteX648" fmla="*/ 91440 w 4242337"/>
                  <a:gd name="connsiteY648" fmla="*/ 830179 h 1823987"/>
                  <a:gd name="connsiteX649" fmla="*/ 103472 w 4242337"/>
                  <a:gd name="connsiteY649" fmla="*/ 830179 h 1823987"/>
                  <a:gd name="connsiteX650" fmla="*/ 103472 w 4242337"/>
                  <a:gd name="connsiteY650" fmla="*/ 806116 h 1823987"/>
                  <a:gd name="connsiteX651" fmla="*/ 91440 w 4242337"/>
                  <a:gd name="connsiteY651" fmla="*/ 806116 h 1823987"/>
                  <a:gd name="connsiteX652" fmla="*/ 91440 w 4242337"/>
                  <a:gd name="connsiteY652" fmla="*/ 806116 h 1823987"/>
                  <a:gd name="connsiteX653" fmla="*/ 90237 w 4242337"/>
                  <a:gd name="connsiteY653" fmla="*/ 854242 h 1823987"/>
                  <a:gd name="connsiteX654" fmla="*/ 90237 w 4242337"/>
                  <a:gd name="connsiteY654" fmla="*/ 878306 h 1823987"/>
                  <a:gd name="connsiteX655" fmla="*/ 102268 w 4242337"/>
                  <a:gd name="connsiteY655" fmla="*/ 878306 h 1823987"/>
                  <a:gd name="connsiteX656" fmla="*/ 102268 w 4242337"/>
                  <a:gd name="connsiteY656" fmla="*/ 854242 h 1823987"/>
                  <a:gd name="connsiteX657" fmla="*/ 90237 w 4242337"/>
                  <a:gd name="connsiteY657" fmla="*/ 854242 h 1823987"/>
                  <a:gd name="connsiteX658" fmla="*/ 90237 w 4242337"/>
                  <a:gd name="connsiteY658" fmla="*/ 854242 h 1823987"/>
                  <a:gd name="connsiteX659" fmla="*/ 90237 w 4242337"/>
                  <a:gd name="connsiteY659" fmla="*/ 902369 h 1823987"/>
                  <a:gd name="connsiteX660" fmla="*/ 90237 w 4242337"/>
                  <a:gd name="connsiteY660" fmla="*/ 902369 h 1823987"/>
                  <a:gd name="connsiteX661" fmla="*/ 90237 w 4242337"/>
                  <a:gd name="connsiteY661" fmla="*/ 904775 h 1823987"/>
                  <a:gd name="connsiteX662" fmla="*/ 90237 w 4242337"/>
                  <a:gd name="connsiteY662" fmla="*/ 907181 h 1823987"/>
                  <a:gd name="connsiteX663" fmla="*/ 90237 w 4242337"/>
                  <a:gd name="connsiteY663" fmla="*/ 908385 h 1823987"/>
                  <a:gd name="connsiteX664" fmla="*/ 90237 w 4242337"/>
                  <a:gd name="connsiteY664" fmla="*/ 909588 h 1823987"/>
                  <a:gd name="connsiteX665" fmla="*/ 90237 w 4242337"/>
                  <a:gd name="connsiteY665" fmla="*/ 911994 h 1823987"/>
                  <a:gd name="connsiteX666" fmla="*/ 90237 w 4242337"/>
                  <a:gd name="connsiteY666" fmla="*/ 911994 h 1823987"/>
                  <a:gd name="connsiteX667" fmla="*/ 90237 w 4242337"/>
                  <a:gd name="connsiteY667" fmla="*/ 926432 h 1823987"/>
                  <a:gd name="connsiteX668" fmla="*/ 102268 w 4242337"/>
                  <a:gd name="connsiteY668" fmla="*/ 926432 h 1823987"/>
                  <a:gd name="connsiteX669" fmla="*/ 102268 w 4242337"/>
                  <a:gd name="connsiteY669" fmla="*/ 902369 h 1823987"/>
                  <a:gd name="connsiteX670" fmla="*/ 90237 w 4242337"/>
                  <a:gd name="connsiteY670" fmla="*/ 902369 h 1823987"/>
                  <a:gd name="connsiteX671" fmla="*/ 90237 w 4242337"/>
                  <a:gd name="connsiteY671" fmla="*/ 902369 h 1823987"/>
                  <a:gd name="connsiteX672" fmla="*/ 89034 w 4242337"/>
                  <a:gd name="connsiteY672" fmla="*/ 950495 h 1823987"/>
                  <a:gd name="connsiteX673" fmla="*/ 89034 w 4242337"/>
                  <a:gd name="connsiteY673" fmla="*/ 950495 h 1823987"/>
                  <a:gd name="connsiteX674" fmla="*/ 89034 w 4242337"/>
                  <a:gd name="connsiteY674" fmla="*/ 961324 h 1823987"/>
                  <a:gd name="connsiteX675" fmla="*/ 89034 w 4242337"/>
                  <a:gd name="connsiteY675" fmla="*/ 974558 h 1823987"/>
                  <a:gd name="connsiteX676" fmla="*/ 101065 w 4242337"/>
                  <a:gd name="connsiteY676" fmla="*/ 974558 h 1823987"/>
                  <a:gd name="connsiteX677" fmla="*/ 101065 w 4242337"/>
                  <a:gd name="connsiteY677" fmla="*/ 950495 h 1823987"/>
                  <a:gd name="connsiteX678" fmla="*/ 89034 w 4242337"/>
                  <a:gd name="connsiteY678" fmla="*/ 950495 h 1823987"/>
                  <a:gd name="connsiteX679" fmla="*/ 89034 w 4242337"/>
                  <a:gd name="connsiteY679" fmla="*/ 950495 h 1823987"/>
                  <a:gd name="connsiteX680" fmla="*/ 87831 w 4242337"/>
                  <a:gd name="connsiteY680" fmla="*/ 997418 h 1823987"/>
                  <a:gd name="connsiteX681" fmla="*/ 87831 w 4242337"/>
                  <a:gd name="connsiteY681" fmla="*/ 997418 h 1823987"/>
                  <a:gd name="connsiteX682" fmla="*/ 87831 w 4242337"/>
                  <a:gd name="connsiteY682" fmla="*/ 1014262 h 1823987"/>
                  <a:gd name="connsiteX683" fmla="*/ 87831 w 4242337"/>
                  <a:gd name="connsiteY683" fmla="*/ 1021481 h 1823987"/>
                  <a:gd name="connsiteX684" fmla="*/ 99862 w 4242337"/>
                  <a:gd name="connsiteY684" fmla="*/ 1021481 h 1823987"/>
                  <a:gd name="connsiteX685" fmla="*/ 101065 w 4242337"/>
                  <a:gd name="connsiteY685" fmla="*/ 997418 h 1823987"/>
                  <a:gd name="connsiteX686" fmla="*/ 87831 w 4242337"/>
                  <a:gd name="connsiteY686" fmla="*/ 997418 h 1823987"/>
                  <a:gd name="connsiteX687" fmla="*/ 87831 w 4242337"/>
                  <a:gd name="connsiteY687" fmla="*/ 997418 h 1823987"/>
                  <a:gd name="connsiteX688" fmla="*/ 86627 w 4242337"/>
                  <a:gd name="connsiteY688" fmla="*/ 1045545 h 1823987"/>
                  <a:gd name="connsiteX689" fmla="*/ 85424 w 4242337"/>
                  <a:gd name="connsiteY689" fmla="*/ 1069608 h 1823987"/>
                  <a:gd name="connsiteX690" fmla="*/ 97456 w 4242337"/>
                  <a:gd name="connsiteY690" fmla="*/ 1069608 h 1823987"/>
                  <a:gd name="connsiteX691" fmla="*/ 98659 w 4242337"/>
                  <a:gd name="connsiteY691" fmla="*/ 1045545 h 1823987"/>
                  <a:gd name="connsiteX692" fmla="*/ 86627 w 4242337"/>
                  <a:gd name="connsiteY692" fmla="*/ 1045545 h 1823987"/>
                  <a:gd name="connsiteX693" fmla="*/ 86627 w 4242337"/>
                  <a:gd name="connsiteY693" fmla="*/ 1045545 h 1823987"/>
                  <a:gd name="connsiteX694" fmla="*/ 85424 w 4242337"/>
                  <a:gd name="connsiteY694" fmla="*/ 1093671 h 1823987"/>
                  <a:gd name="connsiteX695" fmla="*/ 84221 w 4242337"/>
                  <a:gd name="connsiteY695" fmla="*/ 1117734 h 1823987"/>
                  <a:gd name="connsiteX696" fmla="*/ 96253 w 4242337"/>
                  <a:gd name="connsiteY696" fmla="*/ 1117734 h 1823987"/>
                  <a:gd name="connsiteX697" fmla="*/ 97456 w 4242337"/>
                  <a:gd name="connsiteY697" fmla="*/ 1093671 h 1823987"/>
                  <a:gd name="connsiteX698" fmla="*/ 85424 w 4242337"/>
                  <a:gd name="connsiteY698" fmla="*/ 1093671 h 1823987"/>
                  <a:gd name="connsiteX699" fmla="*/ 85424 w 4242337"/>
                  <a:gd name="connsiteY699" fmla="*/ 1093671 h 1823987"/>
                  <a:gd name="connsiteX700" fmla="*/ 83018 w 4242337"/>
                  <a:gd name="connsiteY700" fmla="*/ 1141797 h 1823987"/>
                  <a:gd name="connsiteX701" fmla="*/ 83018 w 4242337"/>
                  <a:gd name="connsiteY701" fmla="*/ 1158641 h 1823987"/>
                  <a:gd name="connsiteX702" fmla="*/ 83018 w 4242337"/>
                  <a:gd name="connsiteY702" fmla="*/ 1165860 h 1823987"/>
                  <a:gd name="connsiteX703" fmla="*/ 95050 w 4242337"/>
                  <a:gd name="connsiteY703" fmla="*/ 1165860 h 1823987"/>
                  <a:gd name="connsiteX704" fmla="*/ 96253 w 4242337"/>
                  <a:gd name="connsiteY704" fmla="*/ 1141797 h 1823987"/>
                  <a:gd name="connsiteX705" fmla="*/ 83018 w 4242337"/>
                  <a:gd name="connsiteY705" fmla="*/ 1141797 h 1823987"/>
                  <a:gd name="connsiteX706" fmla="*/ 83018 w 4242337"/>
                  <a:gd name="connsiteY706" fmla="*/ 1141797 h 1823987"/>
                  <a:gd name="connsiteX707" fmla="*/ 81815 w 4242337"/>
                  <a:gd name="connsiteY707" fmla="*/ 1189924 h 1823987"/>
                  <a:gd name="connsiteX708" fmla="*/ 80612 w 4242337"/>
                  <a:gd name="connsiteY708" fmla="*/ 1210377 h 1823987"/>
                  <a:gd name="connsiteX709" fmla="*/ 80612 w 4242337"/>
                  <a:gd name="connsiteY709" fmla="*/ 1213987 h 1823987"/>
                  <a:gd name="connsiteX710" fmla="*/ 92643 w 4242337"/>
                  <a:gd name="connsiteY710" fmla="*/ 1213987 h 1823987"/>
                  <a:gd name="connsiteX711" fmla="*/ 93846 w 4242337"/>
                  <a:gd name="connsiteY711" fmla="*/ 1189924 h 1823987"/>
                  <a:gd name="connsiteX712" fmla="*/ 81815 w 4242337"/>
                  <a:gd name="connsiteY712" fmla="*/ 1189924 h 1823987"/>
                  <a:gd name="connsiteX713" fmla="*/ 81815 w 4242337"/>
                  <a:gd name="connsiteY713" fmla="*/ 1189924 h 1823987"/>
                  <a:gd name="connsiteX714" fmla="*/ 79408 w 4242337"/>
                  <a:gd name="connsiteY714" fmla="*/ 1238050 h 1823987"/>
                  <a:gd name="connsiteX715" fmla="*/ 79408 w 4242337"/>
                  <a:gd name="connsiteY715" fmla="*/ 1248878 h 1823987"/>
                  <a:gd name="connsiteX716" fmla="*/ 79408 w 4242337"/>
                  <a:gd name="connsiteY716" fmla="*/ 1248878 h 1823987"/>
                  <a:gd name="connsiteX717" fmla="*/ 79408 w 4242337"/>
                  <a:gd name="connsiteY717" fmla="*/ 1248878 h 1823987"/>
                  <a:gd name="connsiteX718" fmla="*/ 79408 w 4242337"/>
                  <a:gd name="connsiteY718" fmla="*/ 1259707 h 1823987"/>
                  <a:gd name="connsiteX719" fmla="*/ 79408 w 4242337"/>
                  <a:gd name="connsiteY719" fmla="*/ 1259707 h 1823987"/>
                  <a:gd name="connsiteX720" fmla="*/ 79408 w 4242337"/>
                  <a:gd name="connsiteY720" fmla="*/ 1259707 h 1823987"/>
                  <a:gd name="connsiteX721" fmla="*/ 79408 w 4242337"/>
                  <a:gd name="connsiteY721" fmla="*/ 1259707 h 1823987"/>
                  <a:gd name="connsiteX722" fmla="*/ 91440 w 4242337"/>
                  <a:gd name="connsiteY722" fmla="*/ 1259707 h 1823987"/>
                  <a:gd name="connsiteX723" fmla="*/ 92643 w 4242337"/>
                  <a:gd name="connsiteY723" fmla="*/ 1235644 h 1823987"/>
                  <a:gd name="connsiteX724" fmla="*/ 79408 w 4242337"/>
                  <a:gd name="connsiteY724" fmla="*/ 1238050 h 1823987"/>
                  <a:gd name="connsiteX725" fmla="*/ 79408 w 4242337"/>
                  <a:gd name="connsiteY725" fmla="*/ 1238050 h 1823987"/>
                  <a:gd name="connsiteX726" fmla="*/ 77002 w 4242337"/>
                  <a:gd name="connsiteY726" fmla="*/ 1286176 h 1823987"/>
                  <a:gd name="connsiteX727" fmla="*/ 75799 w 4242337"/>
                  <a:gd name="connsiteY727" fmla="*/ 1304224 h 1823987"/>
                  <a:gd name="connsiteX728" fmla="*/ 75799 w 4242337"/>
                  <a:gd name="connsiteY728" fmla="*/ 1310239 h 1823987"/>
                  <a:gd name="connsiteX729" fmla="*/ 87831 w 4242337"/>
                  <a:gd name="connsiteY729" fmla="*/ 1311442 h 1823987"/>
                  <a:gd name="connsiteX730" fmla="*/ 89034 w 4242337"/>
                  <a:gd name="connsiteY730" fmla="*/ 1287379 h 1823987"/>
                  <a:gd name="connsiteX731" fmla="*/ 77002 w 4242337"/>
                  <a:gd name="connsiteY731" fmla="*/ 1286176 h 1823987"/>
                  <a:gd name="connsiteX732" fmla="*/ 77002 w 4242337"/>
                  <a:gd name="connsiteY732" fmla="*/ 1286176 h 1823987"/>
                  <a:gd name="connsiteX733" fmla="*/ 74596 w 4242337"/>
                  <a:gd name="connsiteY733" fmla="*/ 1334303 h 1823987"/>
                  <a:gd name="connsiteX734" fmla="*/ 73393 w 4242337"/>
                  <a:gd name="connsiteY734" fmla="*/ 1358366 h 1823987"/>
                  <a:gd name="connsiteX735" fmla="*/ 85424 w 4242337"/>
                  <a:gd name="connsiteY735" fmla="*/ 1359569 h 1823987"/>
                  <a:gd name="connsiteX736" fmla="*/ 86627 w 4242337"/>
                  <a:gd name="connsiteY736" fmla="*/ 1335506 h 1823987"/>
                  <a:gd name="connsiteX737" fmla="*/ 74596 w 4242337"/>
                  <a:gd name="connsiteY737" fmla="*/ 1334303 h 1823987"/>
                  <a:gd name="connsiteX738" fmla="*/ 74596 w 4242337"/>
                  <a:gd name="connsiteY738" fmla="*/ 1334303 h 1823987"/>
                  <a:gd name="connsiteX739" fmla="*/ 72190 w 4242337"/>
                  <a:gd name="connsiteY739" fmla="*/ 1382429 h 1823987"/>
                  <a:gd name="connsiteX740" fmla="*/ 70986 w 4242337"/>
                  <a:gd name="connsiteY740" fmla="*/ 1406492 h 1823987"/>
                  <a:gd name="connsiteX741" fmla="*/ 83018 w 4242337"/>
                  <a:gd name="connsiteY741" fmla="*/ 1407695 h 1823987"/>
                  <a:gd name="connsiteX742" fmla="*/ 84221 w 4242337"/>
                  <a:gd name="connsiteY742" fmla="*/ 1383632 h 1823987"/>
                  <a:gd name="connsiteX743" fmla="*/ 72190 w 4242337"/>
                  <a:gd name="connsiteY743" fmla="*/ 1382429 h 1823987"/>
                  <a:gd name="connsiteX744" fmla="*/ 72190 w 4242337"/>
                  <a:gd name="connsiteY744" fmla="*/ 1382429 h 1823987"/>
                  <a:gd name="connsiteX745" fmla="*/ 69783 w 4242337"/>
                  <a:gd name="connsiteY745" fmla="*/ 1430555 h 1823987"/>
                  <a:gd name="connsiteX746" fmla="*/ 69783 w 4242337"/>
                  <a:gd name="connsiteY746" fmla="*/ 1436571 h 1823987"/>
                  <a:gd name="connsiteX747" fmla="*/ 69783 w 4242337"/>
                  <a:gd name="connsiteY747" fmla="*/ 1436571 h 1823987"/>
                  <a:gd name="connsiteX748" fmla="*/ 69783 w 4242337"/>
                  <a:gd name="connsiteY748" fmla="*/ 1436571 h 1823987"/>
                  <a:gd name="connsiteX749" fmla="*/ 69783 w 4242337"/>
                  <a:gd name="connsiteY749" fmla="*/ 1436571 h 1823987"/>
                  <a:gd name="connsiteX750" fmla="*/ 69783 w 4242337"/>
                  <a:gd name="connsiteY750" fmla="*/ 1436571 h 1823987"/>
                  <a:gd name="connsiteX751" fmla="*/ 69783 w 4242337"/>
                  <a:gd name="connsiteY751" fmla="*/ 1437774 h 1823987"/>
                  <a:gd name="connsiteX752" fmla="*/ 69783 w 4242337"/>
                  <a:gd name="connsiteY752" fmla="*/ 1437774 h 1823987"/>
                  <a:gd name="connsiteX753" fmla="*/ 68580 w 4242337"/>
                  <a:gd name="connsiteY753" fmla="*/ 1453415 h 1823987"/>
                  <a:gd name="connsiteX754" fmla="*/ 80612 w 4242337"/>
                  <a:gd name="connsiteY754" fmla="*/ 1454618 h 1823987"/>
                  <a:gd name="connsiteX755" fmla="*/ 81815 w 4242337"/>
                  <a:gd name="connsiteY755" fmla="*/ 1430555 h 1823987"/>
                  <a:gd name="connsiteX756" fmla="*/ 69783 w 4242337"/>
                  <a:gd name="connsiteY756" fmla="*/ 1430555 h 1823987"/>
                  <a:gd name="connsiteX757" fmla="*/ 69783 w 4242337"/>
                  <a:gd name="connsiteY757" fmla="*/ 1430555 h 1823987"/>
                  <a:gd name="connsiteX758" fmla="*/ 66174 w 4242337"/>
                  <a:gd name="connsiteY758" fmla="*/ 1478682 h 1823987"/>
                  <a:gd name="connsiteX759" fmla="*/ 66174 w 4242337"/>
                  <a:gd name="connsiteY759" fmla="*/ 1478682 h 1823987"/>
                  <a:gd name="connsiteX760" fmla="*/ 66174 w 4242337"/>
                  <a:gd name="connsiteY760" fmla="*/ 1478682 h 1823987"/>
                  <a:gd name="connsiteX761" fmla="*/ 64971 w 4242337"/>
                  <a:gd name="connsiteY761" fmla="*/ 1489510 h 1823987"/>
                  <a:gd name="connsiteX762" fmla="*/ 64971 w 4242337"/>
                  <a:gd name="connsiteY762" fmla="*/ 1489510 h 1823987"/>
                  <a:gd name="connsiteX763" fmla="*/ 64971 w 4242337"/>
                  <a:gd name="connsiteY763" fmla="*/ 1489510 h 1823987"/>
                  <a:gd name="connsiteX764" fmla="*/ 63767 w 4242337"/>
                  <a:gd name="connsiteY764" fmla="*/ 1502745 h 1823987"/>
                  <a:gd name="connsiteX765" fmla="*/ 75799 w 4242337"/>
                  <a:gd name="connsiteY765" fmla="*/ 1503948 h 1823987"/>
                  <a:gd name="connsiteX766" fmla="*/ 78205 w 4242337"/>
                  <a:gd name="connsiteY766" fmla="*/ 1479885 h 1823987"/>
                  <a:gd name="connsiteX767" fmla="*/ 66174 w 4242337"/>
                  <a:gd name="connsiteY767" fmla="*/ 1478682 h 1823987"/>
                  <a:gd name="connsiteX768" fmla="*/ 66174 w 4242337"/>
                  <a:gd name="connsiteY768" fmla="*/ 1478682 h 1823987"/>
                  <a:gd name="connsiteX769" fmla="*/ 61361 w 4242337"/>
                  <a:gd name="connsiteY769" fmla="*/ 1526808 h 1823987"/>
                  <a:gd name="connsiteX770" fmla="*/ 61361 w 4242337"/>
                  <a:gd name="connsiteY770" fmla="*/ 1529214 h 1823987"/>
                  <a:gd name="connsiteX771" fmla="*/ 60158 w 4242337"/>
                  <a:gd name="connsiteY771" fmla="*/ 1536433 h 1823987"/>
                  <a:gd name="connsiteX772" fmla="*/ 60158 w 4242337"/>
                  <a:gd name="connsiteY772" fmla="*/ 1536433 h 1823987"/>
                  <a:gd name="connsiteX773" fmla="*/ 60158 w 4242337"/>
                  <a:gd name="connsiteY773" fmla="*/ 1536433 h 1823987"/>
                  <a:gd name="connsiteX774" fmla="*/ 60158 w 4242337"/>
                  <a:gd name="connsiteY774" fmla="*/ 1536433 h 1823987"/>
                  <a:gd name="connsiteX775" fmla="*/ 60158 w 4242337"/>
                  <a:gd name="connsiteY775" fmla="*/ 1536433 h 1823987"/>
                  <a:gd name="connsiteX776" fmla="*/ 58955 w 4242337"/>
                  <a:gd name="connsiteY776" fmla="*/ 1550871 h 1823987"/>
                  <a:gd name="connsiteX777" fmla="*/ 70986 w 4242337"/>
                  <a:gd name="connsiteY777" fmla="*/ 1552074 h 1823987"/>
                  <a:gd name="connsiteX778" fmla="*/ 73393 w 4242337"/>
                  <a:gd name="connsiteY778" fmla="*/ 1528011 h 1823987"/>
                  <a:gd name="connsiteX779" fmla="*/ 61361 w 4242337"/>
                  <a:gd name="connsiteY779" fmla="*/ 1526808 h 1823987"/>
                  <a:gd name="connsiteX780" fmla="*/ 61361 w 4242337"/>
                  <a:gd name="connsiteY780" fmla="*/ 1526808 h 1823987"/>
                  <a:gd name="connsiteX781" fmla="*/ 57752 w 4242337"/>
                  <a:gd name="connsiteY781" fmla="*/ 1574934 h 1823987"/>
                  <a:gd name="connsiteX782" fmla="*/ 57752 w 4242337"/>
                  <a:gd name="connsiteY782" fmla="*/ 1579747 h 1823987"/>
                  <a:gd name="connsiteX783" fmla="*/ 57752 w 4242337"/>
                  <a:gd name="connsiteY783" fmla="*/ 1579747 h 1823987"/>
                  <a:gd name="connsiteX784" fmla="*/ 57752 w 4242337"/>
                  <a:gd name="connsiteY784" fmla="*/ 1579747 h 1823987"/>
                  <a:gd name="connsiteX785" fmla="*/ 57752 w 4242337"/>
                  <a:gd name="connsiteY785" fmla="*/ 1579747 h 1823987"/>
                  <a:gd name="connsiteX786" fmla="*/ 57752 w 4242337"/>
                  <a:gd name="connsiteY786" fmla="*/ 1579747 h 1823987"/>
                  <a:gd name="connsiteX787" fmla="*/ 55345 w 4242337"/>
                  <a:gd name="connsiteY787" fmla="*/ 1598997 h 1823987"/>
                  <a:gd name="connsiteX788" fmla="*/ 67377 w 4242337"/>
                  <a:gd name="connsiteY788" fmla="*/ 1600200 h 1823987"/>
                  <a:gd name="connsiteX789" fmla="*/ 69783 w 4242337"/>
                  <a:gd name="connsiteY789" fmla="*/ 1576137 h 1823987"/>
                  <a:gd name="connsiteX790" fmla="*/ 57752 w 4242337"/>
                  <a:gd name="connsiteY790" fmla="*/ 1574934 h 1823987"/>
                  <a:gd name="connsiteX791" fmla="*/ 57752 w 4242337"/>
                  <a:gd name="connsiteY791" fmla="*/ 1574934 h 1823987"/>
                  <a:gd name="connsiteX792" fmla="*/ 51736 w 4242337"/>
                  <a:gd name="connsiteY792" fmla="*/ 1621857 h 1823987"/>
                  <a:gd name="connsiteX793" fmla="*/ 51736 w 4242337"/>
                  <a:gd name="connsiteY793" fmla="*/ 1626670 h 1823987"/>
                  <a:gd name="connsiteX794" fmla="*/ 51736 w 4242337"/>
                  <a:gd name="connsiteY794" fmla="*/ 1626670 h 1823987"/>
                  <a:gd name="connsiteX795" fmla="*/ 51736 w 4242337"/>
                  <a:gd name="connsiteY795" fmla="*/ 1626670 h 1823987"/>
                  <a:gd name="connsiteX796" fmla="*/ 49330 w 4242337"/>
                  <a:gd name="connsiteY796" fmla="*/ 1644717 h 1823987"/>
                  <a:gd name="connsiteX797" fmla="*/ 49330 w 4242337"/>
                  <a:gd name="connsiteY797" fmla="*/ 1645921 h 1823987"/>
                  <a:gd name="connsiteX798" fmla="*/ 61361 w 4242337"/>
                  <a:gd name="connsiteY798" fmla="*/ 1647124 h 1823987"/>
                  <a:gd name="connsiteX799" fmla="*/ 64971 w 4242337"/>
                  <a:gd name="connsiteY799" fmla="*/ 1623061 h 1823987"/>
                  <a:gd name="connsiteX800" fmla="*/ 51736 w 4242337"/>
                  <a:gd name="connsiteY800" fmla="*/ 1621857 h 1823987"/>
                  <a:gd name="connsiteX801" fmla="*/ 51736 w 4242337"/>
                  <a:gd name="connsiteY801" fmla="*/ 1621857 h 1823987"/>
                  <a:gd name="connsiteX802" fmla="*/ 45720 w 4242337"/>
                  <a:gd name="connsiteY802" fmla="*/ 1669984 h 1823987"/>
                  <a:gd name="connsiteX803" fmla="*/ 44517 w 4242337"/>
                  <a:gd name="connsiteY803" fmla="*/ 1675999 h 1823987"/>
                  <a:gd name="connsiteX804" fmla="*/ 42111 w 4242337"/>
                  <a:gd name="connsiteY804" fmla="*/ 1689234 h 1823987"/>
                  <a:gd name="connsiteX805" fmla="*/ 42111 w 4242337"/>
                  <a:gd name="connsiteY805" fmla="*/ 1689234 h 1823987"/>
                  <a:gd name="connsiteX806" fmla="*/ 42111 w 4242337"/>
                  <a:gd name="connsiteY806" fmla="*/ 1689234 h 1823987"/>
                  <a:gd name="connsiteX807" fmla="*/ 40907 w 4242337"/>
                  <a:gd name="connsiteY807" fmla="*/ 1692844 h 1823987"/>
                  <a:gd name="connsiteX808" fmla="*/ 52939 w 4242337"/>
                  <a:gd name="connsiteY808" fmla="*/ 1695250 h 1823987"/>
                  <a:gd name="connsiteX809" fmla="*/ 56548 w 4242337"/>
                  <a:gd name="connsiteY809" fmla="*/ 1671187 h 1823987"/>
                  <a:gd name="connsiteX810" fmla="*/ 45720 w 4242337"/>
                  <a:gd name="connsiteY810" fmla="*/ 1669984 h 1823987"/>
                  <a:gd name="connsiteX811" fmla="*/ 45720 w 4242337"/>
                  <a:gd name="connsiteY811" fmla="*/ 1669984 h 1823987"/>
                  <a:gd name="connsiteX812" fmla="*/ 37298 w 4242337"/>
                  <a:gd name="connsiteY812" fmla="*/ 1718110 h 1823987"/>
                  <a:gd name="connsiteX813" fmla="*/ 33688 w 4242337"/>
                  <a:gd name="connsiteY813" fmla="*/ 1733751 h 1823987"/>
                  <a:gd name="connsiteX814" fmla="*/ 33688 w 4242337"/>
                  <a:gd name="connsiteY814" fmla="*/ 1733751 h 1823987"/>
                  <a:gd name="connsiteX815" fmla="*/ 33688 w 4242337"/>
                  <a:gd name="connsiteY815" fmla="*/ 1733751 h 1823987"/>
                  <a:gd name="connsiteX816" fmla="*/ 32485 w 4242337"/>
                  <a:gd name="connsiteY816" fmla="*/ 1740970 h 1823987"/>
                  <a:gd name="connsiteX817" fmla="*/ 44517 w 4242337"/>
                  <a:gd name="connsiteY817" fmla="*/ 1743376 h 1823987"/>
                  <a:gd name="connsiteX818" fmla="*/ 49330 w 4242337"/>
                  <a:gd name="connsiteY818" fmla="*/ 1719313 h 1823987"/>
                  <a:gd name="connsiteX819" fmla="*/ 37298 w 4242337"/>
                  <a:gd name="connsiteY819" fmla="*/ 1718110 h 1823987"/>
                  <a:gd name="connsiteX820" fmla="*/ 37298 w 4242337"/>
                  <a:gd name="connsiteY820" fmla="*/ 1718110 h 1823987"/>
                  <a:gd name="connsiteX821" fmla="*/ 26469 w 4242337"/>
                  <a:gd name="connsiteY821" fmla="*/ 1765033 h 1823987"/>
                  <a:gd name="connsiteX822" fmla="*/ 21657 w 4242337"/>
                  <a:gd name="connsiteY822" fmla="*/ 1781877 h 1823987"/>
                  <a:gd name="connsiteX823" fmla="*/ 21657 w 4242337"/>
                  <a:gd name="connsiteY823" fmla="*/ 1781877 h 1823987"/>
                  <a:gd name="connsiteX824" fmla="*/ 21657 w 4242337"/>
                  <a:gd name="connsiteY824" fmla="*/ 1781877 h 1823987"/>
                  <a:gd name="connsiteX825" fmla="*/ 21657 w 4242337"/>
                  <a:gd name="connsiteY825" fmla="*/ 1781877 h 1823987"/>
                  <a:gd name="connsiteX826" fmla="*/ 21657 w 4242337"/>
                  <a:gd name="connsiteY826" fmla="*/ 1781877 h 1823987"/>
                  <a:gd name="connsiteX827" fmla="*/ 21657 w 4242337"/>
                  <a:gd name="connsiteY827" fmla="*/ 1781877 h 1823987"/>
                  <a:gd name="connsiteX828" fmla="*/ 21657 w 4242337"/>
                  <a:gd name="connsiteY828" fmla="*/ 1781877 h 1823987"/>
                  <a:gd name="connsiteX829" fmla="*/ 21657 w 4242337"/>
                  <a:gd name="connsiteY829" fmla="*/ 1781877 h 1823987"/>
                  <a:gd name="connsiteX830" fmla="*/ 21657 w 4242337"/>
                  <a:gd name="connsiteY830" fmla="*/ 1781877 h 1823987"/>
                  <a:gd name="connsiteX831" fmla="*/ 19251 w 4242337"/>
                  <a:gd name="connsiteY831" fmla="*/ 1787893 h 1823987"/>
                  <a:gd name="connsiteX832" fmla="*/ 30079 w 4242337"/>
                  <a:gd name="connsiteY832" fmla="*/ 1791503 h 1823987"/>
                  <a:gd name="connsiteX833" fmla="*/ 37298 w 4242337"/>
                  <a:gd name="connsiteY833" fmla="*/ 1767440 h 1823987"/>
                  <a:gd name="connsiteX834" fmla="*/ 26469 w 4242337"/>
                  <a:gd name="connsiteY834" fmla="*/ 1765033 h 1823987"/>
                  <a:gd name="connsiteX835" fmla="*/ 26469 w 4242337"/>
                  <a:gd name="connsiteY835" fmla="*/ 1765033 h 1823987"/>
                  <a:gd name="connsiteX836" fmla="*/ 10828 w 4242337"/>
                  <a:gd name="connsiteY836" fmla="*/ 1809550 h 1823987"/>
                  <a:gd name="connsiteX837" fmla="*/ 8422 w 4242337"/>
                  <a:gd name="connsiteY837" fmla="*/ 1813160 h 1823987"/>
                  <a:gd name="connsiteX838" fmla="*/ 8422 w 4242337"/>
                  <a:gd name="connsiteY838" fmla="*/ 1813160 h 1823987"/>
                  <a:gd name="connsiteX839" fmla="*/ 8422 w 4242337"/>
                  <a:gd name="connsiteY839" fmla="*/ 1813160 h 1823987"/>
                  <a:gd name="connsiteX840" fmla="*/ 8422 w 4242337"/>
                  <a:gd name="connsiteY840" fmla="*/ 1813160 h 1823987"/>
                  <a:gd name="connsiteX841" fmla="*/ 8422 w 4242337"/>
                  <a:gd name="connsiteY841" fmla="*/ 1813160 h 1823987"/>
                  <a:gd name="connsiteX842" fmla="*/ 8422 w 4242337"/>
                  <a:gd name="connsiteY842" fmla="*/ 1813160 h 1823987"/>
                  <a:gd name="connsiteX843" fmla="*/ 8422 w 4242337"/>
                  <a:gd name="connsiteY843" fmla="*/ 1813160 h 1823987"/>
                  <a:gd name="connsiteX844" fmla="*/ 8422 w 4242337"/>
                  <a:gd name="connsiteY844" fmla="*/ 1813160 h 1823987"/>
                  <a:gd name="connsiteX845" fmla="*/ 8422 w 4242337"/>
                  <a:gd name="connsiteY845" fmla="*/ 1813160 h 1823987"/>
                  <a:gd name="connsiteX846" fmla="*/ 8422 w 4242337"/>
                  <a:gd name="connsiteY846" fmla="*/ 1813160 h 1823987"/>
                  <a:gd name="connsiteX847" fmla="*/ 8422 w 4242337"/>
                  <a:gd name="connsiteY847" fmla="*/ 1813160 h 1823987"/>
                  <a:gd name="connsiteX848" fmla="*/ 8422 w 4242337"/>
                  <a:gd name="connsiteY848" fmla="*/ 1813160 h 1823987"/>
                  <a:gd name="connsiteX849" fmla="*/ 8422 w 4242337"/>
                  <a:gd name="connsiteY849" fmla="*/ 1813160 h 1823987"/>
                  <a:gd name="connsiteX850" fmla="*/ 8422 w 4242337"/>
                  <a:gd name="connsiteY850" fmla="*/ 1813160 h 1823987"/>
                  <a:gd name="connsiteX851" fmla="*/ 8422 w 4242337"/>
                  <a:gd name="connsiteY851" fmla="*/ 1813160 h 1823987"/>
                  <a:gd name="connsiteX852" fmla="*/ 8422 w 4242337"/>
                  <a:gd name="connsiteY852" fmla="*/ 1813160 h 1823987"/>
                  <a:gd name="connsiteX853" fmla="*/ 8422 w 4242337"/>
                  <a:gd name="connsiteY853" fmla="*/ 1813160 h 1823987"/>
                  <a:gd name="connsiteX854" fmla="*/ 8422 w 4242337"/>
                  <a:gd name="connsiteY854" fmla="*/ 1813160 h 1823987"/>
                  <a:gd name="connsiteX855" fmla="*/ 8422 w 4242337"/>
                  <a:gd name="connsiteY855" fmla="*/ 1813160 h 1823987"/>
                  <a:gd name="connsiteX856" fmla="*/ 8422 w 4242337"/>
                  <a:gd name="connsiteY856" fmla="*/ 1813160 h 1823987"/>
                  <a:gd name="connsiteX857" fmla="*/ 8422 w 4242337"/>
                  <a:gd name="connsiteY857" fmla="*/ 1813160 h 1823987"/>
                  <a:gd name="connsiteX858" fmla="*/ 8422 w 4242337"/>
                  <a:gd name="connsiteY858" fmla="*/ 1813160 h 1823987"/>
                  <a:gd name="connsiteX859" fmla="*/ 8422 w 4242337"/>
                  <a:gd name="connsiteY859" fmla="*/ 1813160 h 1823987"/>
                  <a:gd name="connsiteX860" fmla="*/ 8422 w 4242337"/>
                  <a:gd name="connsiteY860" fmla="*/ 1813160 h 1823987"/>
                  <a:gd name="connsiteX861" fmla="*/ 8422 w 4242337"/>
                  <a:gd name="connsiteY861" fmla="*/ 1813160 h 1823987"/>
                  <a:gd name="connsiteX862" fmla="*/ 8422 w 4242337"/>
                  <a:gd name="connsiteY862" fmla="*/ 1813160 h 1823987"/>
                  <a:gd name="connsiteX863" fmla="*/ 8422 w 4242337"/>
                  <a:gd name="connsiteY863" fmla="*/ 1813160 h 1823987"/>
                  <a:gd name="connsiteX864" fmla="*/ 8422 w 4242337"/>
                  <a:gd name="connsiteY864" fmla="*/ 1813160 h 1823987"/>
                  <a:gd name="connsiteX865" fmla="*/ 8422 w 4242337"/>
                  <a:gd name="connsiteY865" fmla="*/ 1813160 h 1823987"/>
                  <a:gd name="connsiteX866" fmla="*/ 8422 w 4242337"/>
                  <a:gd name="connsiteY866" fmla="*/ 1813160 h 1823987"/>
                  <a:gd name="connsiteX867" fmla="*/ 8422 w 4242337"/>
                  <a:gd name="connsiteY867" fmla="*/ 1813160 h 1823987"/>
                  <a:gd name="connsiteX868" fmla="*/ 8422 w 4242337"/>
                  <a:gd name="connsiteY868" fmla="*/ 1813160 h 1823987"/>
                  <a:gd name="connsiteX869" fmla="*/ 8422 w 4242337"/>
                  <a:gd name="connsiteY869" fmla="*/ 1813160 h 1823987"/>
                  <a:gd name="connsiteX870" fmla="*/ 0 w 4242337"/>
                  <a:gd name="connsiteY870" fmla="*/ 1823988 h 1823987"/>
                  <a:gd name="connsiteX871" fmla="*/ 0 w 4242337"/>
                  <a:gd name="connsiteY871" fmla="*/ 1823988 h 1823987"/>
                  <a:gd name="connsiteX872" fmla="*/ 0 w 4242337"/>
                  <a:gd name="connsiteY872" fmla="*/ 1823988 h 1823987"/>
                  <a:gd name="connsiteX873" fmla="*/ 0 w 4242337"/>
                  <a:gd name="connsiteY873" fmla="*/ 1823988 h 1823987"/>
                  <a:gd name="connsiteX874" fmla="*/ 0 w 4242337"/>
                  <a:gd name="connsiteY874" fmla="*/ 1823988 h 1823987"/>
                  <a:gd name="connsiteX875" fmla="*/ 0 w 4242337"/>
                  <a:gd name="connsiteY875" fmla="*/ 1823988 h 1823987"/>
                  <a:gd name="connsiteX876" fmla="*/ 0 w 4242337"/>
                  <a:gd name="connsiteY876" fmla="*/ 1823988 h 1823987"/>
                  <a:gd name="connsiteX877" fmla="*/ 0 w 4242337"/>
                  <a:gd name="connsiteY877" fmla="*/ 1823988 h 1823987"/>
                  <a:gd name="connsiteX878" fmla="*/ 0 w 4242337"/>
                  <a:gd name="connsiteY878" fmla="*/ 1823988 h 1823987"/>
                  <a:gd name="connsiteX879" fmla="*/ 15641 w 4242337"/>
                  <a:gd name="connsiteY879" fmla="*/ 1823988 h 1823987"/>
                  <a:gd name="connsiteX880" fmla="*/ 21657 w 4242337"/>
                  <a:gd name="connsiteY880" fmla="*/ 1814363 h 1823987"/>
                  <a:gd name="connsiteX881" fmla="*/ 10828 w 4242337"/>
                  <a:gd name="connsiteY881" fmla="*/ 1809550 h 1823987"/>
                  <a:gd name="connsiteX882" fmla="*/ 10828 w 4242337"/>
                  <a:gd name="connsiteY882" fmla="*/ 1809550 h 1823987"/>
                  <a:gd name="connsiteX883" fmla="*/ 52939 w 4242337"/>
                  <a:gd name="connsiteY883" fmla="*/ 1811956 h 1823987"/>
                  <a:gd name="connsiteX884" fmla="*/ 28876 w 4242337"/>
                  <a:gd name="connsiteY884" fmla="*/ 1811956 h 1823987"/>
                  <a:gd name="connsiteX885" fmla="*/ 28876 w 4242337"/>
                  <a:gd name="connsiteY885" fmla="*/ 1823988 h 1823987"/>
                  <a:gd name="connsiteX886" fmla="*/ 52939 w 4242337"/>
                  <a:gd name="connsiteY886" fmla="*/ 1823988 h 1823987"/>
                  <a:gd name="connsiteX887" fmla="*/ 52939 w 4242337"/>
                  <a:gd name="connsiteY887" fmla="*/ 1811956 h 1823987"/>
                  <a:gd name="connsiteX888" fmla="*/ 52939 w 4242337"/>
                  <a:gd name="connsiteY888" fmla="*/ 1811956 h 1823987"/>
                  <a:gd name="connsiteX889" fmla="*/ 101065 w 4242337"/>
                  <a:gd name="connsiteY889" fmla="*/ 1811956 h 1823987"/>
                  <a:gd name="connsiteX890" fmla="*/ 77002 w 4242337"/>
                  <a:gd name="connsiteY890" fmla="*/ 1811956 h 1823987"/>
                  <a:gd name="connsiteX891" fmla="*/ 77002 w 4242337"/>
                  <a:gd name="connsiteY891" fmla="*/ 1823988 h 1823987"/>
                  <a:gd name="connsiteX892" fmla="*/ 101065 w 4242337"/>
                  <a:gd name="connsiteY892" fmla="*/ 1823988 h 1823987"/>
                  <a:gd name="connsiteX893" fmla="*/ 101065 w 4242337"/>
                  <a:gd name="connsiteY893" fmla="*/ 1811956 h 1823987"/>
                  <a:gd name="connsiteX894" fmla="*/ 101065 w 4242337"/>
                  <a:gd name="connsiteY894" fmla="*/ 1811956 h 1823987"/>
                  <a:gd name="connsiteX895" fmla="*/ 149192 w 4242337"/>
                  <a:gd name="connsiteY895" fmla="*/ 1810753 h 1823987"/>
                  <a:gd name="connsiteX896" fmla="*/ 125128 w 4242337"/>
                  <a:gd name="connsiteY896" fmla="*/ 1810753 h 1823987"/>
                  <a:gd name="connsiteX897" fmla="*/ 125128 w 4242337"/>
                  <a:gd name="connsiteY897" fmla="*/ 1822785 h 1823987"/>
                  <a:gd name="connsiteX898" fmla="*/ 149192 w 4242337"/>
                  <a:gd name="connsiteY898" fmla="*/ 1822785 h 1823987"/>
                  <a:gd name="connsiteX899" fmla="*/ 149192 w 4242337"/>
                  <a:gd name="connsiteY899" fmla="*/ 1810753 h 1823987"/>
                  <a:gd name="connsiteX900" fmla="*/ 149192 w 4242337"/>
                  <a:gd name="connsiteY900" fmla="*/ 1810753 h 1823987"/>
                  <a:gd name="connsiteX901" fmla="*/ 197318 w 4242337"/>
                  <a:gd name="connsiteY901" fmla="*/ 1809550 h 1823987"/>
                  <a:gd name="connsiteX902" fmla="*/ 173255 w 4242337"/>
                  <a:gd name="connsiteY902" fmla="*/ 1809550 h 1823987"/>
                  <a:gd name="connsiteX903" fmla="*/ 173255 w 4242337"/>
                  <a:gd name="connsiteY903" fmla="*/ 1821582 h 1823987"/>
                  <a:gd name="connsiteX904" fmla="*/ 197318 w 4242337"/>
                  <a:gd name="connsiteY904" fmla="*/ 1821582 h 1823987"/>
                  <a:gd name="connsiteX905" fmla="*/ 197318 w 4242337"/>
                  <a:gd name="connsiteY905" fmla="*/ 1809550 h 1823987"/>
                  <a:gd name="connsiteX906" fmla="*/ 197318 w 4242337"/>
                  <a:gd name="connsiteY906" fmla="*/ 1809550 h 1823987"/>
                  <a:gd name="connsiteX907" fmla="*/ 245444 w 4242337"/>
                  <a:gd name="connsiteY907" fmla="*/ 1809550 h 1823987"/>
                  <a:gd name="connsiteX908" fmla="*/ 221381 w 4242337"/>
                  <a:gd name="connsiteY908" fmla="*/ 1809550 h 1823987"/>
                  <a:gd name="connsiteX909" fmla="*/ 221381 w 4242337"/>
                  <a:gd name="connsiteY909" fmla="*/ 1821582 h 1823987"/>
                  <a:gd name="connsiteX910" fmla="*/ 245444 w 4242337"/>
                  <a:gd name="connsiteY910" fmla="*/ 1821582 h 1823987"/>
                  <a:gd name="connsiteX911" fmla="*/ 245444 w 4242337"/>
                  <a:gd name="connsiteY911" fmla="*/ 1809550 h 1823987"/>
                  <a:gd name="connsiteX912" fmla="*/ 245444 w 4242337"/>
                  <a:gd name="connsiteY912" fmla="*/ 1809550 h 1823987"/>
                  <a:gd name="connsiteX913" fmla="*/ 293571 w 4242337"/>
                  <a:gd name="connsiteY913" fmla="*/ 1808347 h 1823987"/>
                  <a:gd name="connsiteX914" fmla="*/ 269508 w 4242337"/>
                  <a:gd name="connsiteY914" fmla="*/ 1808347 h 1823987"/>
                  <a:gd name="connsiteX915" fmla="*/ 269508 w 4242337"/>
                  <a:gd name="connsiteY915" fmla="*/ 1820378 h 1823987"/>
                  <a:gd name="connsiteX916" fmla="*/ 293571 w 4242337"/>
                  <a:gd name="connsiteY916" fmla="*/ 1820378 h 1823987"/>
                  <a:gd name="connsiteX917" fmla="*/ 293571 w 4242337"/>
                  <a:gd name="connsiteY917" fmla="*/ 1808347 h 1823987"/>
                  <a:gd name="connsiteX918" fmla="*/ 293571 w 4242337"/>
                  <a:gd name="connsiteY918" fmla="*/ 1808347 h 1823987"/>
                  <a:gd name="connsiteX919" fmla="*/ 341697 w 4242337"/>
                  <a:gd name="connsiteY919" fmla="*/ 1807144 h 1823987"/>
                  <a:gd name="connsiteX920" fmla="*/ 317634 w 4242337"/>
                  <a:gd name="connsiteY920" fmla="*/ 1807144 h 1823987"/>
                  <a:gd name="connsiteX921" fmla="*/ 317634 w 4242337"/>
                  <a:gd name="connsiteY921" fmla="*/ 1819175 h 1823987"/>
                  <a:gd name="connsiteX922" fmla="*/ 341697 w 4242337"/>
                  <a:gd name="connsiteY922" fmla="*/ 1819175 h 1823987"/>
                  <a:gd name="connsiteX923" fmla="*/ 341697 w 4242337"/>
                  <a:gd name="connsiteY923" fmla="*/ 1807144 h 1823987"/>
                  <a:gd name="connsiteX924" fmla="*/ 341697 w 4242337"/>
                  <a:gd name="connsiteY924" fmla="*/ 1807144 h 1823987"/>
                  <a:gd name="connsiteX925" fmla="*/ 389823 w 4242337"/>
                  <a:gd name="connsiteY925" fmla="*/ 1807144 h 1823987"/>
                  <a:gd name="connsiteX926" fmla="*/ 365760 w 4242337"/>
                  <a:gd name="connsiteY926" fmla="*/ 1807144 h 1823987"/>
                  <a:gd name="connsiteX927" fmla="*/ 365760 w 4242337"/>
                  <a:gd name="connsiteY927" fmla="*/ 1819175 h 1823987"/>
                  <a:gd name="connsiteX928" fmla="*/ 365760 w 4242337"/>
                  <a:gd name="connsiteY928" fmla="*/ 1819175 h 1823987"/>
                  <a:gd name="connsiteX929" fmla="*/ 365760 w 4242337"/>
                  <a:gd name="connsiteY929" fmla="*/ 1819175 h 1823987"/>
                  <a:gd name="connsiteX930" fmla="*/ 365760 w 4242337"/>
                  <a:gd name="connsiteY930" fmla="*/ 1819175 h 1823987"/>
                  <a:gd name="connsiteX931" fmla="*/ 365760 w 4242337"/>
                  <a:gd name="connsiteY931" fmla="*/ 1819175 h 1823987"/>
                  <a:gd name="connsiteX932" fmla="*/ 365760 w 4242337"/>
                  <a:gd name="connsiteY932" fmla="*/ 1819175 h 1823987"/>
                  <a:gd name="connsiteX933" fmla="*/ 365760 w 4242337"/>
                  <a:gd name="connsiteY933" fmla="*/ 1819175 h 1823987"/>
                  <a:gd name="connsiteX934" fmla="*/ 365760 w 4242337"/>
                  <a:gd name="connsiteY934" fmla="*/ 1819175 h 1823987"/>
                  <a:gd name="connsiteX935" fmla="*/ 365760 w 4242337"/>
                  <a:gd name="connsiteY935" fmla="*/ 1819175 h 1823987"/>
                  <a:gd name="connsiteX936" fmla="*/ 365760 w 4242337"/>
                  <a:gd name="connsiteY936" fmla="*/ 1819175 h 1823987"/>
                  <a:gd name="connsiteX937" fmla="*/ 365760 w 4242337"/>
                  <a:gd name="connsiteY937" fmla="*/ 1819175 h 1823987"/>
                  <a:gd name="connsiteX938" fmla="*/ 365760 w 4242337"/>
                  <a:gd name="connsiteY938" fmla="*/ 1819175 h 1823987"/>
                  <a:gd name="connsiteX939" fmla="*/ 365760 w 4242337"/>
                  <a:gd name="connsiteY939" fmla="*/ 1819175 h 1823987"/>
                  <a:gd name="connsiteX940" fmla="*/ 365760 w 4242337"/>
                  <a:gd name="connsiteY940" fmla="*/ 1819175 h 1823987"/>
                  <a:gd name="connsiteX941" fmla="*/ 365760 w 4242337"/>
                  <a:gd name="connsiteY941" fmla="*/ 1819175 h 1823987"/>
                  <a:gd name="connsiteX942" fmla="*/ 365760 w 4242337"/>
                  <a:gd name="connsiteY942" fmla="*/ 1819175 h 1823987"/>
                  <a:gd name="connsiteX943" fmla="*/ 365760 w 4242337"/>
                  <a:gd name="connsiteY943" fmla="*/ 1819175 h 1823987"/>
                  <a:gd name="connsiteX944" fmla="*/ 365760 w 4242337"/>
                  <a:gd name="connsiteY944" fmla="*/ 1819175 h 1823987"/>
                  <a:gd name="connsiteX945" fmla="*/ 365760 w 4242337"/>
                  <a:gd name="connsiteY945" fmla="*/ 1819175 h 1823987"/>
                  <a:gd name="connsiteX946" fmla="*/ 365760 w 4242337"/>
                  <a:gd name="connsiteY946" fmla="*/ 1819175 h 1823987"/>
                  <a:gd name="connsiteX947" fmla="*/ 365760 w 4242337"/>
                  <a:gd name="connsiteY947" fmla="*/ 1819175 h 1823987"/>
                  <a:gd name="connsiteX948" fmla="*/ 365760 w 4242337"/>
                  <a:gd name="connsiteY948" fmla="*/ 1819175 h 1823987"/>
                  <a:gd name="connsiteX949" fmla="*/ 365760 w 4242337"/>
                  <a:gd name="connsiteY949" fmla="*/ 1819175 h 1823987"/>
                  <a:gd name="connsiteX950" fmla="*/ 365760 w 4242337"/>
                  <a:gd name="connsiteY950" fmla="*/ 1819175 h 1823987"/>
                  <a:gd name="connsiteX951" fmla="*/ 365760 w 4242337"/>
                  <a:gd name="connsiteY951" fmla="*/ 1819175 h 1823987"/>
                  <a:gd name="connsiteX952" fmla="*/ 365760 w 4242337"/>
                  <a:gd name="connsiteY952" fmla="*/ 1819175 h 1823987"/>
                  <a:gd name="connsiteX953" fmla="*/ 365760 w 4242337"/>
                  <a:gd name="connsiteY953" fmla="*/ 1819175 h 1823987"/>
                  <a:gd name="connsiteX954" fmla="*/ 365760 w 4242337"/>
                  <a:gd name="connsiteY954" fmla="*/ 1819175 h 1823987"/>
                  <a:gd name="connsiteX955" fmla="*/ 365760 w 4242337"/>
                  <a:gd name="connsiteY955" fmla="*/ 1819175 h 1823987"/>
                  <a:gd name="connsiteX956" fmla="*/ 365760 w 4242337"/>
                  <a:gd name="connsiteY956" fmla="*/ 1819175 h 1823987"/>
                  <a:gd name="connsiteX957" fmla="*/ 365760 w 4242337"/>
                  <a:gd name="connsiteY957" fmla="*/ 1819175 h 1823987"/>
                  <a:gd name="connsiteX958" fmla="*/ 365760 w 4242337"/>
                  <a:gd name="connsiteY958" fmla="*/ 1819175 h 1823987"/>
                  <a:gd name="connsiteX959" fmla="*/ 365760 w 4242337"/>
                  <a:gd name="connsiteY959" fmla="*/ 1819175 h 1823987"/>
                  <a:gd name="connsiteX960" fmla="*/ 365760 w 4242337"/>
                  <a:gd name="connsiteY960" fmla="*/ 1819175 h 1823987"/>
                  <a:gd name="connsiteX961" fmla="*/ 365760 w 4242337"/>
                  <a:gd name="connsiteY961" fmla="*/ 1819175 h 1823987"/>
                  <a:gd name="connsiteX962" fmla="*/ 365760 w 4242337"/>
                  <a:gd name="connsiteY962" fmla="*/ 1819175 h 1823987"/>
                  <a:gd name="connsiteX963" fmla="*/ 365760 w 4242337"/>
                  <a:gd name="connsiteY963" fmla="*/ 1819175 h 1823987"/>
                  <a:gd name="connsiteX964" fmla="*/ 365760 w 4242337"/>
                  <a:gd name="connsiteY964" fmla="*/ 1819175 h 1823987"/>
                  <a:gd name="connsiteX965" fmla="*/ 365760 w 4242337"/>
                  <a:gd name="connsiteY965" fmla="*/ 1819175 h 1823987"/>
                  <a:gd name="connsiteX966" fmla="*/ 365760 w 4242337"/>
                  <a:gd name="connsiteY966" fmla="*/ 1819175 h 1823987"/>
                  <a:gd name="connsiteX967" fmla="*/ 388620 w 4242337"/>
                  <a:gd name="connsiteY967" fmla="*/ 1819175 h 1823987"/>
                  <a:gd name="connsiteX968" fmla="*/ 389823 w 4242337"/>
                  <a:gd name="connsiteY968" fmla="*/ 1807144 h 1823987"/>
                  <a:gd name="connsiteX969" fmla="*/ 389823 w 4242337"/>
                  <a:gd name="connsiteY969" fmla="*/ 1807144 h 1823987"/>
                  <a:gd name="connsiteX970" fmla="*/ 437950 w 4242337"/>
                  <a:gd name="connsiteY970" fmla="*/ 1805941 h 1823987"/>
                  <a:gd name="connsiteX971" fmla="*/ 413887 w 4242337"/>
                  <a:gd name="connsiteY971" fmla="*/ 1805941 h 1823987"/>
                  <a:gd name="connsiteX972" fmla="*/ 413887 w 4242337"/>
                  <a:gd name="connsiteY972" fmla="*/ 1817972 h 1823987"/>
                  <a:gd name="connsiteX973" fmla="*/ 429528 w 4242337"/>
                  <a:gd name="connsiteY973" fmla="*/ 1817972 h 1823987"/>
                  <a:gd name="connsiteX974" fmla="*/ 437950 w 4242337"/>
                  <a:gd name="connsiteY974" fmla="*/ 1817972 h 1823987"/>
                  <a:gd name="connsiteX975" fmla="*/ 437950 w 4242337"/>
                  <a:gd name="connsiteY975" fmla="*/ 1805941 h 1823987"/>
                  <a:gd name="connsiteX976" fmla="*/ 437950 w 4242337"/>
                  <a:gd name="connsiteY976" fmla="*/ 1805941 h 1823987"/>
                  <a:gd name="connsiteX977" fmla="*/ 486076 w 4242337"/>
                  <a:gd name="connsiteY977" fmla="*/ 1804737 h 1823987"/>
                  <a:gd name="connsiteX978" fmla="*/ 462013 w 4242337"/>
                  <a:gd name="connsiteY978" fmla="*/ 1804737 h 1823987"/>
                  <a:gd name="connsiteX979" fmla="*/ 462013 w 4242337"/>
                  <a:gd name="connsiteY979" fmla="*/ 1816769 h 1823987"/>
                  <a:gd name="connsiteX980" fmla="*/ 465622 w 4242337"/>
                  <a:gd name="connsiteY980" fmla="*/ 1816769 h 1823987"/>
                  <a:gd name="connsiteX981" fmla="*/ 465622 w 4242337"/>
                  <a:gd name="connsiteY981" fmla="*/ 1816769 h 1823987"/>
                  <a:gd name="connsiteX982" fmla="*/ 465622 w 4242337"/>
                  <a:gd name="connsiteY982" fmla="*/ 1816769 h 1823987"/>
                  <a:gd name="connsiteX983" fmla="*/ 465622 w 4242337"/>
                  <a:gd name="connsiteY983" fmla="*/ 1816769 h 1823987"/>
                  <a:gd name="connsiteX984" fmla="*/ 465622 w 4242337"/>
                  <a:gd name="connsiteY984" fmla="*/ 1816769 h 1823987"/>
                  <a:gd name="connsiteX985" fmla="*/ 465622 w 4242337"/>
                  <a:gd name="connsiteY985" fmla="*/ 1816769 h 1823987"/>
                  <a:gd name="connsiteX986" fmla="*/ 465622 w 4242337"/>
                  <a:gd name="connsiteY986" fmla="*/ 1816769 h 1823987"/>
                  <a:gd name="connsiteX987" fmla="*/ 465622 w 4242337"/>
                  <a:gd name="connsiteY987" fmla="*/ 1816769 h 1823987"/>
                  <a:gd name="connsiteX988" fmla="*/ 465622 w 4242337"/>
                  <a:gd name="connsiteY988" fmla="*/ 1816769 h 1823987"/>
                  <a:gd name="connsiteX989" fmla="*/ 484873 w 4242337"/>
                  <a:gd name="connsiteY989" fmla="*/ 1816769 h 1823987"/>
                  <a:gd name="connsiteX990" fmla="*/ 486076 w 4242337"/>
                  <a:gd name="connsiteY990" fmla="*/ 1804737 h 1823987"/>
                  <a:gd name="connsiteX991" fmla="*/ 486076 w 4242337"/>
                  <a:gd name="connsiteY991" fmla="*/ 1804737 h 1823987"/>
                  <a:gd name="connsiteX992" fmla="*/ 534202 w 4242337"/>
                  <a:gd name="connsiteY992" fmla="*/ 1804737 h 1823987"/>
                  <a:gd name="connsiteX993" fmla="*/ 510139 w 4242337"/>
                  <a:gd name="connsiteY993" fmla="*/ 1804737 h 1823987"/>
                  <a:gd name="connsiteX994" fmla="*/ 510139 w 4242337"/>
                  <a:gd name="connsiteY994" fmla="*/ 1816769 h 1823987"/>
                  <a:gd name="connsiteX995" fmla="*/ 523374 w 4242337"/>
                  <a:gd name="connsiteY995" fmla="*/ 1816769 h 1823987"/>
                  <a:gd name="connsiteX996" fmla="*/ 523374 w 4242337"/>
                  <a:gd name="connsiteY996" fmla="*/ 1816769 h 1823987"/>
                  <a:gd name="connsiteX997" fmla="*/ 523374 w 4242337"/>
                  <a:gd name="connsiteY997" fmla="*/ 1816769 h 1823987"/>
                  <a:gd name="connsiteX998" fmla="*/ 534202 w 4242337"/>
                  <a:gd name="connsiteY998" fmla="*/ 1816769 h 1823987"/>
                  <a:gd name="connsiteX999" fmla="*/ 534202 w 4242337"/>
                  <a:gd name="connsiteY999" fmla="*/ 1804737 h 1823987"/>
                  <a:gd name="connsiteX1000" fmla="*/ 534202 w 4242337"/>
                  <a:gd name="connsiteY1000" fmla="*/ 1804737 h 1823987"/>
                  <a:gd name="connsiteX1001" fmla="*/ 582329 w 4242337"/>
                  <a:gd name="connsiteY1001" fmla="*/ 1803534 h 1823987"/>
                  <a:gd name="connsiteX1002" fmla="*/ 558266 w 4242337"/>
                  <a:gd name="connsiteY1002" fmla="*/ 1803534 h 1823987"/>
                  <a:gd name="connsiteX1003" fmla="*/ 558266 w 4242337"/>
                  <a:gd name="connsiteY1003" fmla="*/ 1815566 h 1823987"/>
                  <a:gd name="connsiteX1004" fmla="*/ 566688 w 4242337"/>
                  <a:gd name="connsiteY1004" fmla="*/ 1815566 h 1823987"/>
                  <a:gd name="connsiteX1005" fmla="*/ 566688 w 4242337"/>
                  <a:gd name="connsiteY1005" fmla="*/ 1815566 h 1823987"/>
                  <a:gd name="connsiteX1006" fmla="*/ 566688 w 4242337"/>
                  <a:gd name="connsiteY1006" fmla="*/ 1815566 h 1823987"/>
                  <a:gd name="connsiteX1007" fmla="*/ 566688 w 4242337"/>
                  <a:gd name="connsiteY1007" fmla="*/ 1815566 h 1823987"/>
                  <a:gd name="connsiteX1008" fmla="*/ 566688 w 4242337"/>
                  <a:gd name="connsiteY1008" fmla="*/ 1815566 h 1823987"/>
                  <a:gd name="connsiteX1009" fmla="*/ 566688 w 4242337"/>
                  <a:gd name="connsiteY1009" fmla="*/ 1815566 h 1823987"/>
                  <a:gd name="connsiteX1010" fmla="*/ 566688 w 4242337"/>
                  <a:gd name="connsiteY1010" fmla="*/ 1815566 h 1823987"/>
                  <a:gd name="connsiteX1011" fmla="*/ 566688 w 4242337"/>
                  <a:gd name="connsiteY1011" fmla="*/ 1815566 h 1823987"/>
                  <a:gd name="connsiteX1012" fmla="*/ 566688 w 4242337"/>
                  <a:gd name="connsiteY1012" fmla="*/ 1815566 h 1823987"/>
                  <a:gd name="connsiteX1013" fmla="*/ 566688 w 4242337"/>
                  <a:gd name="connsiteY1013" fmla="*/ 1815566 h 1823987"/>
                  <a:gd name="connsiteX1014" fmla="*/ 566688 w 4242337"/>
                  <a:gd name="connsiteY1014" fmla="*/ 1815566 h 1823987"/>
                  <a:gd name="connsiteX1015" fmla="*/ 566688 w 4242337"/>
                  <a:gd name="connsiteY1015" fmla="*/ 1815566 h 1823987"/>
                  <a:gd name="connsiteX1016" fmla="*/ 566688 w 4242337"/>
                  <a:gd name="connsiteY1016" fmla="*/ 1815566 h 1823987"/>
                  <a:gd name="connsiteX1017" fmla="*/ 566688 w 4242337"/>
                  <a:gd name="connsiteY1017" fmla="*/ 1815566 h 1823987"/>
                  <a:gd name="connsiteX1018" fmla="*/ 566688 w 4242337"/>
                  <a:gd name="connsiteY1018" fmla="*/ 1815566 h 1823987"/>
                  <a:gd name="connsiteX1019" fmla="*/ 581126 w 4242337"/>
                  <a:gd name="connsiteY1019" fmla="*/ 1815566 h 1823987"/>
                  <a:gd name="connsiteX1020" fmla="*/ 582329 w 4242337"/>
                  <a:gd name="connsiteY1020" fmla="*/ 1803534 h 1823987"/>
                  <a:gd name="connsiteX1021" fmla="*/ 582329 w 4242337"/>
                  <a:gd name="connsiteY1021" fmla="*/ 1803534 h 1823987"/>
                  <a:gd name="connsiteX1022" fmla="*/ 630455 w 4242337"/>
                  <a:gd name="connsiteY1022" fmla="*/ 1802331 h 1823987"/>
                  <a:gd name="connsiteX1023" fmla="*/ 606392 w 4242337"/>
                  <a:gd name="connsiteY1023" fmla="*/ 1802331 h 1823987"/>
                  <a:gd name="connsiteX1024" fmla="*/ 606392 w 4242337"/>
                  <a:gd name="connsiteY1024" fmla="*/ 1814363 h 1823987"/>
                  <a:gd name="connsiteX1025" fmla="*/ 618424 w 4242337"/>
                  <a:gd name="connsiteY1025" fmla="*/ 1814363 h 1823987"/>
                  <a:gd name="connsiteX1026" fmla="*/ 630455 w 4242337"/>
                  <a:gd name="connsiteY1026" fmla="*/ 1814363 h 1823987"/>
                  <a:gd name="connsiteX1027" fmla="*/ 630455 w 4242337"/>
                  <a:gd name="connsiteY1027" fmla="*/ 1802331 h 1823987"/>
                  <a:gd name="connsiteX1028" fmla="*/ 630455 w 4242337"/>
                  <a:gd name="connsiteY1028" fmla="*/ 1802331 h 1823987"/>
                  <a:gd name="connsiteX1029" fmla="*/ 678582 w 4242337"/>
                  <a:gd name="connsiteY1029" fmla="*/ 1802331 h 1823987"/>
                  <a:gd name="connsiteX1030" fmla="*/ 654518 w 4242337"/>
                  <a:gd name="connsiteY1030" fmla="*/ 1802331 h 1823987"/>
                  <a:gd name="connsiteX1031" fmla="*/ 654518 w 4242337"/>
                  <a:gd name="connsiteY1031" fmla="*/ 1814363 h 1823987"/>
                  <a:gd name="connsiteX1032" fmla="*/ 667753 w 4242337"/>
                  <a:gd name="connsiteY1032" fmla="*/ 1814363 h 1823987"/>
                  <a:gd name="connsiteX1033" fmla="*/ 667753 w 4242337"/>
                  <a:gd name="connsiteY1033" fmla="*/ 1814363 h 1823987"/>
                  <a:gd name="connsiteX1034" fmla="*/ 667753 w 4242337"/>
                  <a:gd name="connsiteY1034" fmla="*/ 1814363 h 1823987"/>
                  <a:gd name="connsiteX1035" fmla="*/ 678582 w 4242337"/>
                  <a:gd name="connsiteY1035" fmla="*/ 1814363 h 1823987"/>
                  <a:gd name="connsiteX1036" fmla="*/ 678582 w 4242337"/>
                  <a:gd name="connsiteY1036" fmla="*/ 1802331 h 1823987"/>
                  <a:gd name="connsiteX1037" fmla="*/ 678582 w 4242337"/>
                  <a:gd name="connsiteY1037" fmla="*/ 1802331 h 1823987"/>
                  <a:gd name="connsiteX1038" fmla="*/ 726708 w 4242337"/>
                  <a:gd name="connsiteY1038" fmla="*/ 1801128 h 1823987"/>
                  <a:gd name="connsiteX1039" fmla="*/ 702645 w 4242337"/>
                  <a:gd name="connsiteY1039" fmla="*/ 1801128 h 1823987"/>
                  <a:gd name="connsiteX1040" fmla="*/ 702645 w 4242337"/>
                  <a:gd name="connsiteY1040" fmla="*/ 1813160 h 1823987"/>
                  <a:gd name="connsiteX1041" fmla="*/ 713473 w 4242337"/>
                  <a:gd name="connsiteY1041" fmla="*/ 1813160 h 1823987"/>
                  <a:gd name="connsiteX1042" fmla="*/ 713473 w 4242337"/>
                  <a:gd name="connsiteY1042" fmla="*/ 1813160 h 1823987"/>
                  <a:gd name="connsiteX1043" fmla="*/ 713473 w 4242337"/>
                  <a:gd name="connsiteY1043" fmla="*/ 1813160 h 1823987"/>
                  <a:gd name="connsiteX1044" fmla="*/ 726708 w 4242337"/>
                  <a:gd name="connsiteY1044" fmla="*/ 1813160 h 1823987"/>
                  <a:gd name="connsiteX1045" fmla="*/ 726708 w 4242337"/>
                  <a:gd name="connsiteY1045" fmla="*/ 1801128 h 1823987"/>
                  <a:gd name="connsiteX1046" fmla="*/ 726708 w 4242337"/>
                  <a:gd name="connsiteY1046" fmla="*/ 1801128 h 1823987"/>
                  <a:gd name="connsiteX1047" fmla="*/ 774834 w 4242337"/>
                  <a:gd name="connsiteY1047" fmla="*/ 1799925 h 1823987"/>
                  <a:gd name="connsiteX1048" fmla="*/ 750771 w 4242337"/>
                  <a:gd name="connsiteY1048" fmla="*/ 1799925 h 1823987"/>
                  <a:gd name="connsiteX1049" fmla="*/ 750771 w 4242337"/>
                  <a:gd name="connsiteY1049" fmla="*/ 1811956 h 1823987"/>
                  <a:gd name="connsiteX1050" fmla="*/ 768818 w 4242337"/>
                  <a:gd name="connsiteY1050" fmla="*/ 1811956 h 1823987"/>
                  <a:gd name="connsiteX1051" fmla="*/ 768818 w 4242337"/>
                  <a:gd name="connsiteY1051" fmla="*/ 1811956 h 1823987"/>
                  <a:gd name="connsiteX1052" fmla="*/ 768818 w 4242337"/>
                  <a:gd name="connsiteY1052" fmla="*/ 1811956 h 1823987"/>
                  <a:gd name="connsiteX1053" fmla="*/ 768818 w 4242337"/>
                  <a:gd name="connsiteY1053" fmla="*/ 1811956 h 1823987"/>
                  <a:gd name="connsiteX1054" fmla="*/ 768818 w 4242337"/>
                  <a:gd name="connsiteY1054" fmla="*/ 1811956 h 1823987"/>
                  <a:gd name="connsiteX1055" fmla="*/ 768818 w 4242337"/>
                  <a:gd name="connsiteY1055" fmla="*/ 1811956 h 1823987"/>
                  <a:gd name="connsiteX1056" fmla="*/ 768818 w 4242337"/>
                  <a:gd name="connsiteY1056" fmla="*/ 1811956 h 1823987"/>
                  <a:gd name="connsiteX1057" fmla="*/ 768818 w 4242337"/>
                  <a:gd name="connsiteY1057" fmla="*/ 1811956 h 1823987"/>
                  <a:gd name="connsiteX1058" fmla="*/ 768818 w 4242337"/>
                  <a:gd name="connsiteY1058" fmla="*/ 1811956 h 1823987"/>
                  <a:gd name="connsiteX1059" fmla="*/ 768818 w 4242337"/>
                  <a:gd name="connsiteY1059" fmla="*/ 1811956 h 1823987"/>
                  <a:gd name="connsiteX1060" fmla="*/ 768818 w 4242337"/>
                  <a:gd name="connsiteY1060" fmla="*/ 1811956 h 1823987"/>
                  <a:gd name="connsiteX1061" fmla="*/ 774834 w 4242337"/>
                  <a:gd name="connsiteY1061" fmla="*/ 1811956 h 1823987"/>
                  <a:gd name="connsiteX1062" fmla="*/ 774834 w 4242337"/>
                  <a:gd name="connsiteY1062" fmla="*/ 1799925 h 1823987"/>
                  <a:gd name="connsiteX1063" fmla="*/ 774834 w 4242337"/>
                  <a:gd name="connsiteY1063" fmla="*/ 1799925 h 1823987"/>
                  <a:gd name="connsiteX1064" fmla="*/ 822961 w 4242337"/>
                  <a:gd name="connsiteY1064" fmla="*/ 1799925 h 1823987"/>
                  <a:gd name="connsiteX1065" fmla="*/ 798897 w 4242337"/>
                  <a:gd name="connsiteY1065" fmla="*/ 1799925 h 1823987"/>
                  <a:gd name="connsiteX1066" fmla="*/ 798897 w 4242337"/>
                  <a:gd name="connsiteY1066" fmla="*/ 1811956 h 1823987"/>
                  <a:gd name="connsiteX1067" fmla="*/ 808523 w 4242337"/>
                  <a:gd name="connsiteY1067" fmla="*/ 1811956 h 1823987"/>
                  <a:gd name="connsiteX1068" fmla="*/ 822961 w 4242337"/>
                  <a:gd name="connsiteY1068" fmla="*/ 1811956 h 1823987"/>
                  <a:gd name="connsiteX1069" fmla="*/ 822961 w 4242337"/>
                  <a:gd name="connsiteY1069" fmla="*/ 1799925 h 1823987"/>
                  <a:gd name="connsiteX1070" fmla="*/ 822961 w 4242337"/>
                  <a:gd name="connsiteY1070" fmla="*/ 1799925 h 1823987"/>
                  <a:gd name="connsiteX1071" fmla="*/ 871087 w 4242337"/>
                  <a:gd name="connsiteY1071" fmla="*/ 1798722 h 1823987"/>
                  <a:gd name="connsiteX1072" fmla="*/ 847024 w 4242337"/>
                  <a:gd name="connsiteY1072" fmla="*/ 1798722 h 1823987"/>
                  <a:gd name="connsiteX1073" fmla="*/ 847024 w 4242337"/>
                  <a:gd name="connsiteY1073" fmla="*/ 1810753 h 1823987"/>
                  <a:gd name="connsiteX1074" fmla="*/ 869884 w 4242337"/>
                  <a:gd name="connsiteY1074" fmla="*/ 1810753 h 1823987"/>
                  <a:gd name="connsiteX1075" fmla="*/ 869884 w 4242337"/>
                  <a:gd name="connsiteY1075" fmla="*/ 1810753 h 1823987"/>
                  <a:gd name="connsiteX1076" fmla="*/ 869884 w 4242337"/>
                  <a:gd name="connsiteY1076" fmla="*/ 1810753 h 1823987"/>
                  <a:gd name="connsiteX1077" fmla="*/ 869884 w 4242337"/>
                  <a:gd name="connsiteY1077" fmla="*/ 1810753 h 1823987"/>
                  <a:gd name="connsiteX1078" fmla="*/ 869884 w 4242337"/>
                  <a:gd name="connsiteY1078" fmla="*/ 1810753 h 1823987"/>
                  <a:gd name="connsiteX1079" fmla="*/ 869884 w 4242337"/>
                  <a:gd name="connsiteY1079" fmla="*/ 1810753 h 1823987"/>
                  <a:gd name="connsiteX1080" fmla="*/ 869884 w 4242337"/>
                  <a:gd name="connsiteY1080" fmla="*/ 1810753 h 1823987"/>
                  <a:gd name="connsiteX1081" fmla="*/ 869884 w 4242337"/>
                  <a:gd name="connsiteY1081" fmla="*/ 1810753 h 1823987"/>
                  <a:gd name="connsiteX1082" fmla="*/ 869884 w 4242337"/>
                  <a:gd name="connsiteY1082" fmla="*/ 1810753 h 1823987"/>
                  <a:gd name="connsiteX1083" fmla="*/ 869884 w 4242337"/>
                  <a:gd name="connsiteY1083" fmla="*/ 1810753 h 1823987"/>
                  <a:gd name="connsiteX1084" fmla="*/ 869884 w 4242337"/>
                  <a:gd name="connsiteY1084" fmla="*/ 1810753 h 1823987"/>
                  <a:gd name="connsiteX1085" fmla="*/ 869884 w 4242337"/>
                  <a:gd name="connsiteY1085" fmla="*/ 1810753 h 1823987"/>
                  <a:gd name="connsiteX1086" fmla="*/ 869884 w 4242337"/>
                  <a:gd name="connsiteY1086" fmla="*/ 1810753 h 1823987"/>
                  <a:gd name="connsiteX1087" fmla="*/ 869884 w 4242337"/>
                  <a:gd name="connsiteY1087" fmla="*/ 1810753 h 1823987"/>
                  <a:gd name="connsiteX1088" fmla="*/ 869884 w 4242337"/>
                  <a:gd name="connsiteY1088" fmla="*/ 1810753 h 1823987"/>
                  <a:gd name="connsiteX1089" fmla="*/ 869884 w 4242337"/>
                  <a:gd name="connsiteY1089" fmla="*/ 1810753 h 1823987"/>
                  <a:gd name="connsiteX1090" fmla="*/ 871087 w 4242337"/>
                  <a:gd name="connsiteY1090" fmla="*/ 1798722 h 1823987"/>
                  <a:gd name="connsiteX1091" fmla="*/ 871087 w 4242337"/>
                  <a:gd name="connsiteY1091" fmla="*/ 1798722 h 1823987"/>
                  <a:gd name="connsiteX1092" fmla="*/ 919213 w 4242337"/>
                  <a:gd name="connsiteY1092" fmla="*/ 1797519 h 1823987"/>
                  <a:gd name="connsiteX1093" fmla="*/ 895150 w 4242337"/>
                  <a:gd name="connsiteY1093" fmla="*/ 1797519 h 1823987"/>
                  <a:gd name="connsiteX1094" fmla="*/ 895150 w 4242337"/>
                  <a:gd name="connsiteY1094" fmla="*/ 1809550 h 1823987"/>
                  <a:gd name="connsiteX1095" fmla="*/ 919213 w 4242337"/>
                  <a:gd name="connsiteY1095" fmla="*/ 1809550 h 1823987"/>
                  <a:gd name="connsiteX1096" fmla="*/ 919213 w 4242337"/>
                  <a:gd name="connsiteY1096" fmla="*/ 1797519 h 1823987"/>
                  <a:gd name="connsiteX1097" fmla="*/ 919213 w 4242337"/>
                  <a:gd name="connsiteY1097" fmla="*/ 1797519 h 1823987"/>
                  <a:gd name="connsiteX1098" fmla="*/ 967340 w 4242337"/>
                  <a:gd name="connsiteY1098" fmla="*/ 1797519 h 1823987"/>
                  <a:gd name="connsiteX1099" fmla="*/ 943276 w 4242337"/>
                  <a:gd name="connsiteY1099" fmla="*/ 1797519 h 1823987"/>
                  <a:gd name="connsiteX1100" fmla="*/ 943276 w 4242337"/>
                  <a:gd name="connsiteY1100" fmla="*/ 1809550 h 1823987"/>
                  <a:gd name="connsiteX1101" fmla="*/ 967340 w 4242337"/>
                  <a:gd name="connsiteY1101" fmla="*/ 1809550 h 1823987"/>
                  <a:gd name="connsiteX1102" fmla="*/ 967340 w 4242337"/>
                  <a:gd name="connsiteY1102" fmla="*/ 1797519 h 1823987"/>
                  <a:gd name="connsiteX1103" fmla="*/ 967340 w 4242337"/>
                  <a:gd name="connsiteY1103" fmla="*/ 1797519 h 1823987"/>
                  <a:gd name="connsiteX1104" fmla="*/ 1015466 w 4242337"/>
                  <a:gd name="connsiteY1104" fmla="*/ 1796315 h 1823987"/>
                  <a:gd name="connsiteX1105" fmla="*/ 991403 w 4242337"/>
                  <a:gd name="connsiteY1105" fmla="*/ 1796315 h 1823987"/>
                  <a:gd name="connsiteX1106" fmla="*/ 991403 w 4242337"/>
                  <a:gd name="connsiteY1106" fmla="*/ 1808347 h 1823987"/>
                  <a:gd name="connsiteX1107" fmla="*/ 1015466 w 4242337"/>
                  <a:gd name="connsiteY1107" fmla="*/ 1808347 h 1823987"/>
                  <a:gd name="connsiteX1108" fmla="*/ 1015466 w 4242337"/>
                  <a:gd name="connsiteY1108" fmla="*/ 1796315 h 1823987"/>
                  <a:gd name="connsiteX1109" fmla="*/ 1015466 w 4242337"/>
                  <a:gd name="connsiteY1109" fmla="*/ 1796315 h 1823987"/>
                  <a:gd name="connsiteX1110" fmla="*/ 1063592 w 4242337"/>
                  <a:gd name="connsiteY1110" fmla="*/ 1795112 h 1823987"/>
                  <a:gd name="connsiteX1111" fmla="*/ 1039529 w 4242337"/>
                  <a:gd name="connsiteY1111" fmla="*/ 1795112 h 1823987"/>
                  <a:gd name="connsiteX1112" fmla="*/ 1039529 w 4242337"/>
                  <a:gd name="connsiteY1112" fmla="*/ 1807144 h 1823987"/>
                  <a:gd name="connsiteX1113" fmla="*/ 1063592 w 4242337"/>
                  <a:gd name="connsiteY1113" fmla="*/ 1807144 h 1823987"/>
                  <a:gd name="connsiteX1114" fmla="*/ 1063592 w 4242337"/>
                  <a:gd name="connsiteY1114" fmla="*/ 1795112 h 1823987"/>
                  <a:gd name="connsiteX1115" fmla="*/ 1063592 w 4242337"/>
                  <a:gd name="connsiteY1115" fmla="*/ 1795112 h 1823987"/>
                  <a:gd name="connsiteX1116" fmla="*/ 1111719 w 4242337"/>
                  <a:gd name="connsiteY1116" fmla="*/ 1795112 h 1823987"/>
                  <a:gd name="connsiteX1117" fmla="*/ 1087655 w 4242337"/>
                  <a:gd name="connsiteY1117" fmla="*/ 1795112 h 1823987"/>
                  <a:gd name="connsiteX1118" fmla="*/ 1087655 w 4242337"/>
                  <a:gd name="connsiteY1118" fmla="*/ 1807144 h 1823987"/>
                  <a:gd name="connsiteX1119" fmla="*/ 1111719 w 4242337"/>
                  <a:gd name="connsiteY1119" fmla="*/ 1807144 h 1823987"/>
                  <a:gd name="connsiteX1120" fmla="*/ 1111719 w 4242337"/>
                  <a:gd name="connsiteY1120" fmla="*/ 1795112 h 1823987"/>
                  <a:gd name="connsiteX1121" fmla="*/ 1111719 w 4242337"/>
                  <a:gd name="connsiteY1121" fmla="*/ 1795112 h 1823987"/>
                  <a:gd name="connsiteX1122" fmla="*/ 1159845 w 4242337"/>
                  <a:gd name="connsiteY1122" fmla="*/ 1793909 h 1823987"/>
                  <a:gd name="connsiteX1123" fmla="*/ 1135782 w 4242337"/>
                  <a:gd name="connsiteY1123" fmla="*/ 1793909 h 1823987"/>
                  <a:gd name="connsiteX1124" fmla="*/ 1135782 w 4242337"/>
                  <a:gd name="connsiteY1124" fmla="*/ 1805941 h 1823987"/>
                  <a:gd name="connsiteX1125" fmla="*/ 1159845 w 4242337"/>
                  <a:gd name="connsiteY1125" fmla="*/ 1805941 h 1823987"/>
                  <a:gd name="connsiteX1126" fmla="*/ 1159845 w 4242337"/>
                  <a:gd name="connsiteY1126" fmla="*/ 1793909 h 1823987"/>
                  <a:gd name="connsiteX1127" fmla="*/ 1159845 w 4242337"/>
                  <a:gd name="connsiteY1127" fmla="*/ 1793909 h 1823987"/>
                  <a:gd name="connsiteX1128" fmla="*/ 1207971 w 4242337"/>
                  <a:gd name="connsiteY1128" fmla="*/ 1792706 h 1823987"/>
                  <a:gd name="connsiteX1129" fmla="*/ 1183908 w 4242337"/>
                  <a:gd name="connsiteY1129" fmla="*/ 1792706 h 1823987"/>
                  <a:gd name="connsiteX1130" fmla="*/ 1183908 w 4242337"/>
                  <a:gd name="connsiteY1130" fmla="*/ 1804737 h 1823987"/>
                  <a:gd name="connsiteX1131" fmla="*/ 1207971 w 4242337"/>
                  <a:gd name="connsiteY1131" fmla="*/ 1804737 h 1823987"/>
                  <a:gd name="connsiteX1132" fmla="*/ 1207971 w 4242337"/>
                  <a:gd name="connsiteY1132" fmla="*/ 1792706 h 1823987"/>
                  <a:gd name="connsiteX1133" fmla="*/ 1207971 w 4242337"/>
                  <a:gd name="connsiteY1133" fmla="*/ 1792706 h 1823987"/>
                  <a:gd name="connsiteX1134" fmla="*/ 1256098 w 4242337"/>
                  <a:gd name="connsiteY1134" fmla="*/ 1792706 h 1823987"/>
                  <a:gd name="connsiteX1135" fmla="*/ 1232035 w 4242337"/>
                  <a:gd name="connsiteY1135" fmla="*/ 1792706 h 1823987"/>
                  <a:gd name="connsiteX1136" fmla="*/ 1232035 w 4242337"/>
                  <a:gd name="connsiteY1136" fmla="*/ 1804737 h 1823987"/>
                  <a:gd name="connsiteX1137" fmla="*/ 1256098 w 4242337"/>
                  <a:gd name="connsiteY1137" fmla="*/ 1804737 h 1823987"/>
                  <a:gd name="connsiteX1138" fmla="*/ 1256098 w 4242337"/>
                  <a:gd name="connsiteY1138" fmla="*/ 1792706 h 1823987"/>
                  <a:gd name="connsiteX1139" fmla="*/ 1256098 w 4242337"/>
                  <a:gd name="connsiteY1139" fmla="*/ 1792706 h 1823987"/>
                  <a:gd name="connsiteX1140" fmla="*/ 1304224 w 4242337"/>
                  <a:gd name="connsiteY1140" fmla="*/ 1791503 h 1823987"/>
                  <a:gd name="connsiteX1141" fmla="*/ 1280161 w 4242337"/>
                  <a:gd name="connsiteY1141" fmla="*/ 1791503 h 1823987"/>
                  <a:gd name="connsiteX1142" fmla="*/ 1280161 w 4242337"/>
                  <a:gd name="connsiteY1142" fmla="*/ 1803534 h 1823987"/>
                  <a:gd name="connsiteX1143" fmla="*/ 1304224 w 4242337"/>
                  <a:gd name="connsiteY1143" fmla="*/ 1803534 h 1823987"/>
                  <a:gd name="connsiteX1144" fmla="*/ 1304224 w 4242337"/>
                  <a:gd name="connsiteY1144" fmla="*/ 1791503 h 1823987"/>
                  <a:gd name="connsiteX1145" fmla="*/ 1304224 w 4242337"/>
                  <a:gd name="connsiteY1145" fmla="*/ 1791503 h 1823987"/>
                  <a:gd name="connsiteX1146" fmla="*/ 1352350 w 4242337"/>
                  <a:gd name="connsiteY1146" fmla="*/ 1790299 h 1823987"/>
                  <a:gd name="connsiteX1147" fmla="*/ 1328287 w 4242337"/>
                  <a:gd name="connsiteY1147" fmla="*/ 1790299 h 1823987"/>
                  <a:gd name="connsiteX1148" fmla="*/ 1328287 w 4242337"/>
                  <a:gd name="connsiteY1148" fmla="*/ 1802331 h 1823987"/>
                  <a:gd name="connsiteX1149" fmla="*/ 1352350 w 4242337"/>
                  <a:gd name="connsiteY1149" fmla="*/ 1802331 h 1823987"/>
                  <a:gd name="connsiteX1150" fmla="*/ 1352350 w 4242337"/>
                  <a:gd name="connsiteY1150" fmla="*/ 1790299 h 1823987"/>
                  <a:gd name="connsiteX1151" fmla="*/ 1352350 w 4242337"/>
                  <a:gd name="connsiteY1151" fmla="*/ 1790299 h 1823987"/>
                  <a:gd name="connsiteX1152" fmla="*/ 1400477 w 4242337"/>
                  <a:gd name="connsiteY1152" fmla="*/ 1790299 h 1823987"/>
                  <a:gd name="connsiteX1153" fmla="*/ 1376414 w 4242337"/>
                  <a:gd name="connsiteY1153" fmla="*/ 1790299 h 1823987"/>
                  <a:gd name="connsiteX1154" fmla="*/ 1376414 w 4242337"/>
                  <a:gd name="connsiteY1154" fmla="*/ 1802331 h 1823987"/>
                  <a:gd name="connsiteX1155" fmla="*/ 1400477 w 4242337"/>
                  <a:gd name="connsiteY1155" fmla="*/ 1802331 h 1823987"/>
                  <a:gd name="connsiteX1156" fmla="*/ 1400477 w 4242337"/>
                  <a:gd name="connsiteY1156" fmla="*/ 1790299 h 1823987"/>
                  <a:gd name="connsiteX1157" fmla="*/ 1400477 w 4242337"/>
                  <a:gd name="connsiteY1157" fmla="*/ 1790299 h 1823987"/>
                  <a:gd name="connsiteX1158" fmla="*/ 1448603 w 4242337"/>
                  <a:gd name="connsiteY1158" fmla="*/ 1789096 h 1823987"/>
                  <a:gd name="connsiteX1159" fmla="*/ 1424540 w 4242337"/>
                  <a:gd name="connsiteY1159" fmla="*/ 1789096 h 1823987"/>
                  <a:gd name="connsiteX1160" fmla="*/ 1424540 w 4242337"/>
                  <a:gd name="connsiteY1160" fmla="*/ 1801128 h 1823987"/>
                  <a:gd name="connsiteX1161" fmla="*/ 1440181 w 4242337"/>
                  <a:gd name="connsiteY1161" fmla="*/ 1801128 h 1823987"/>
                  <a:gd name="connsiteX1162" fmla="*/ 1448603 w 4242337"/>
                  <a:gd name="connsiteY1162" fmla="*/ 1801128 h 1823987"/>
                  <a:gd name="connsiteX1163" fmla="*/ 1448603 w 4242337"/>
                  <a:gd name="connsiteY1163" fmla="*/ 1789096 h 1823987"/>
                  <a:gd name="connsiteX1164" fmla="*/ 1448603 w 4242337"/>
                  <a:gd name="connsiteY1164" fmla="*/ 1789096 h 1823987"/>
                  <a:gd name="connsiteX1165" fmla="*/ 1496729 w 4242337"/>
                  <a:gd name="connsiteY1165" fmla="*/ 1787893 h 1823987"/>
                  <a:gd name="connsiteX1166" fmla="*/ 1472666 w 4242337"/>
                  <a:gd name="connsiteY1166" fmla="*/ 1787893 h 1823987"/>
                  <a:gd name="connsiteX1167" fmla="*/ 1472666 w 4242337"/>
                  <a:gd name="connsiteY1167" fmla="*/ 1799925 h 1823987"/>
                  <a:gd name="connsiteX1168" fmla="*/ 1475073 w 4242337"/>
                  <a:gd name="connsiteY1168" fmla="*/ 1799925 h 1823987"/>
                  <a:gd name="connsiteX1169" fmla="*/ 1475073 w 4242337"/>
                  <a:gd name="connsiteY1169" fmla="*/ 1799925 h 1823987"/>
                  <a:gd name="connsiteX1170" fmla="*/ 1475073 w 4242337"/>
                  <a:gd name="connsiteY1170" fmla="*/ 1799925 h 1823987"/>
                  <a:gd name="connsiteX1171" fmla="*/ 1475073 w 4242337"/>
                  <a:gd name="connsiteY1171" fmla="*/ 1799925 h 1823987"/>
                  <a:gd name="connsiteX1172" fmla="*/ 1475073 w 4242337"/>
                  <a:gd name="connsiteY1172" fmla="*/ 1799925 h 1823987"/>
                  <a:gd name="connsiteX1173" fmla="*/ 1475073 w 4242337"/>
                  <a:gd name="connsiteY1173" fmla="*/ 1799925 h 1823987"/>
                  <a:gd name="connsiteX1174" fmla="*/ 1475073 w 4242337"/>
                  <a:gd name="connsiteY1174" fmla="*/ 1799925 h 1823987"/>
                  <a:gd name="connsiteX1175" fmla="*/ 1475073 w 4242337"/>
                  <a:gd name="connsiteY1175" fmla="*/ 1799925 h 1823987"/>
                  <a:gd name="connsiteX1176" fmla="*/ 1475073 w 4242337"/>
                  <a:gd name="connsiteY1176" fmla="*/ 1799925 h 1823987"/>
                  <a:gd name="connsiteX1177" fmla="*/ 1475073 w 4242337"/>
                  <a:gd name="connsiteY1177" fmla="*/ 1799925 h 1823987"/>
                  <a:gd name="connsiteX1178" fmla="*/ 1475073 w 4242337"/>
                  <a:gd name="connsiteY1178" fmla="*/ 1799925 h 1823987"/>
                  <a:gd name="connsiteX1179" fmla="*/ 1475073 w 4242337"/>
                  <a:gd name="connsiteY1179" fmla="*/ 1799925 h 1823987"/>
                  <a:gd name="connsiteX1180" fmla="*/ 1475073 w 4242337"/>
                  <a:gd name="connsiteY1180" fmla="*/ 1799925 h 1823987"/>
                  <a:gd name="connsiteX1181" fmla="*/ 1475073 w 4242337"/>
                  <a:gd name="connsiteY1181" fmla="*/ 1799925 h 1823987"/>
                  <a:gd name="connsiteX1182" fmla="*/ 1475073 w 4242337"/>
                  <a:gd name="connsiteY1182" fmla="*/ 1799925 h 1823987"/>
                  <a:gd name="connsiteX1183" fmla="*/ 1475073 w 4242337"/>
                  <a:gd name="connsiteY1183" fmla="*/ 1799925 h 1823987"/>
                  <a:gd name="connsiteX1184" fmla="*/ 1475073 w 4242337"/>
                  <a:gd name="connsiteY1184" fmla="*/ 1799925 h 1823987"/>
                  <a:gd name="connsiteX1185" fmla="*/ 1475073 w 4242337"/>
                  <a:gd name="connsiteY1185" fmla="*/ 1799925 h 1823987"/>
                  <a:gd name="connsiteX1186" fmla="*/ 1475073 w 4242337"/>
                  <a:gd name="connsiteY1186" fmla="*/ 1799925 h 1823987"/>
                  <a:gd name="connsiteX1187" fmla="*/ 1475073 w 4242337"/>
                  <a:gd name="connsiteY1187" fmla="*/ 1799925 h 1823987"/>
                  <a:gd name="connsiteX1188" fmla="*/ 1475073 w 4242337"/>
                  <a:gd name="connsiteY1188" fmla="*/ 1799925 h 1823987"/>
                  <a:gd name="connsiteX1189" fmla="*/ 1475073 w 4242337"/>
                  <a:gd name="connsiteY1189" fmla="*/ 1799925 h 1823987"/>
                  <a:gd name="connsiteX1190" fmla="*/ 1475073 w 4242337"/>
                  <a:gd name="connsiteY1190" fmla="*/ 1799925 h 1823987"/>
                  <a:gd name="connsiteX1191" fmla="*/ 1475073 w 4242337"/>
                  <a:gd name="connsiteY1191" fmla="*/ 1799925 h 1823987"/>
                  <a:gd name="connsiteX1192" fmla="*/ 1475073 w 4242337"/>
                  <a:gd name="connsiteY1192" fmla="*/ 1799925 h 1823987"/>
                  <a:gd name="connsiteX1193" fmla="*/ 1475073 w 4242337"/>
                  <a:gd name="connsiteY1193" fmla="*/ 1799925 h 1823987"/>
                  <a:gd name="connsiteX1194" fmla="*/ 1475073 w 4242337"/>
                  <a:gd name="connsiteY1194" fmla="*/ 1799925 h 1823987"/>
                  <a:gd name="connsiteX1195" fmla="*/ 1496729 w 4242337"/>
                  <a:gd name="connsiteY1195" fmla="*/ 1799925 h 1823987"/>
                  <a:gd name="connsiteX1196" fmla="*/ 1496729 w 4242337"/>
                  <a:gd name="connsiteY1196" fmla="*/ 1787893 h 1823987"/>
                  <a:gd name="connsiteX1197" fmla="*/ 1496729 w 4242337"/>
                  <a:gd name="connsiteY1197" fmla="*/ 1787893 h 1823987"/>
                  <a:gd name="connsiteX1198" fmla="*/ 1544856 w 4242337"/>
                  <a:gd name="connsiteY1198" fmla="*/ 1787893 h 1823987"/>
                  <a:gd name="connsiteX1199" fmla="*/ 1520793 w 4242337"/>
                  <a:gd name="connsiteY1199" fmla="*/ 1787893 h 1823987"/>
                  <a:gd name="connsiteX1200" fmla="*/ 1520793 w 4242337"/>
                  <a:gd name="connsiteY1200" fmla="*/ 1799925 h 1823987"/>
                  <a:gd name="connsiteX1201" fmla="*/ 1535230 w 4242337"/>
                  <a:gd name="connsiteY1201" fmla="*/ 1799925 h 1823987"/>
                  <a:gd name="connsiteX1202" fmla="*/ 1535230 w 4242337"/>
                  <a:gd name="connsiteY1202" fmla="*/ 1799925 h 1823987"/>
                  <a:gd name="connsiteX1203" fmla="*/ 1535230 w 4242337"/>
                  <a:gd name="connsiteY1203" fmla="*/ 1799925 h 1823987"/>
                  <a:gd name="connsiteX1204" fmla="*/ 1543653 w 4242337"/>
                  <a:gd name="connsiteY1204" fmla="*/ 1799925 h 1823987"/>
                  <a:gd name="connsiteX1205" fmla="*/ 1544856 w 4242337"/>
                  <a:gd name="connsiteY1205" fmla="*/ 1787893 h 1823987"/>
                  <a:gd name="connsiteX1206" fmla="*/ 1544856 w 4242337"/>
                  <a:gd name="connsiteY1206" fmla="*/ 1787893 h 1823987"/>
                  <a:gd name="connsiteX1207" fmla="*/ 1592982 w 4242337"/>
                  <a:gd name="connsiteY1207" fmla="*/ 1786690 h 1823987"/>
                  <a:gd name="connsiteX1208" fmla="*/ 1568919 w 4242337"/>
                  <a:gd name="connsiteY1208" fmla="*/ 1786690 h 1823987"/>
                  <a:gd name="connsiteX1209" fmla="*/ 1568919 w 4242337"/>
                  <a:gd name="connsiteY1209" fmla="*/ 1798722 h 1823987"/>
                  <a:gd name="connsiteX1210" fmla="*/ 1573732 w 4242337"/>
                  <a:gd name="connsiteY1210" fmla="*/ 1798722 h 1823987"/>
                  <a:gd name="connsiteX1211" fmla="*/ 1573732 w 4242337"/>
                  <a:gd name="connsiteY1211" fmla="*/ 1798722 h 1823987"/>
                  <a:gd name="connsiteX1212" fmla="*/ 1573732 w 4242337"/>
                  <a:gd name="connsiteY1212" fmla="*/ 1798722 h 1823987"/>
                  <a:gd name="connsiteX1213" fmla="*/ 1573732 w 4242337"/>
                  <a:gd name="connsiteY1213" fmla="*/ 1798722 h 1823987"/>
                  <a:gd name="connsiteX1214" fmla="*/ 1573732 w 4242337"/>
                  <a:gd name="connsiteY1214" fmla="*/ 1798722 h 1823987"/>
                  <a:gd name="connsiteX1215" fmla="*/ 1573732 w 4242337"/>
                  <a:gd name="connsiteY1215" fmla="*/ 1798722 h 1823987"/>
                  <a:gd name="connsiteX1216" fmla="*/ 1573732 w 4242337"/>
                  <a:gd name="connsiteY1216" fmla="*/ 1798722 h 1823987"/>
                  <a:gd name="connsiteX1217" fmla="*/ 1573732 w 4242337"/>
                  <a:gd name="connsiteY1217" fmla="*/ 1798722 h 1823987"/>
                  <a:gd name="connsiteX1218" fmla="*/ 1573732 w 4242337"/>
                  <a:gd name="connsiteY1218" fmla="*/ 1798722 h 1823987"/>
                  <a:gd name="connsiteX1219" fmla="*/ 1573732 w 4242337"/>
                  <a:gd name="connsiteY1219" fmla="*/ 1798722 h 1823987"/>
                  <a:gd name="connsiteX1220" fmla="*/ 1573732 w 4242337"/>
                  <a:gd name="connsiteY1220" fmla="*/ 1798722 h 1823987"/>
                  <a:gd name="connsiteX1221" fmla="*/ 1573732 w 4242337"/>
                  <a:gd name="connsiteY1221" fmla="*/ 1798722 h 1823987"/>
                  <a:gd name="connsiteX1222" fmla="*/ 1573732 w 4242337"/>
                  <a:gd name="connsiteY1222" fmla="*/ 1798722 h 1823987"/>
                  <a:gd name="connsiteX1223" fmla="*/ 1591779 w 4242337"/>
                  <a:gd name="connsiteY1223" fmla="*/ 1798722 h 1823987"/>
                  <a:gd name="connsiteX1224" fmla="*/ 1592982 w 4242337"/>
                  <a:gd name="connsiteY1224" fmla="*/ 1786690 h 1823987"/>
                  <a:gd name="connsiteX1225" fmla="*/ 1592982 w 4242337"/>
                  <a:gd name="connsiteY1225" fmla="*/ 1786690 h 1823987"/>
                  <a:gd name="connsiteX1226" fmla="*/ 1641108 w 4242337"/>
                  <a:gd name="connsiteY1226" fmla="*/ 1785487 h 1823987"/>
                  <a:gd name="connsiteX1227" fmla="*/ 1617045 w 4242337"/>
                  <a:gd name="connsiteY1227" fmla="*/ 1785487 h 1823987"/>
                  <a:gd name="connsiteX1228" fmla="*/ 1617045 w 4242337"/>
                  <a:gd name="connsiteY1228" fmla="*/ 1797519 h 1823987"/>
                  <a:gd name="connsiteX1229" fmla="*/ 1630280 w 4242337"/>
                  <a:gd name="connsiteY1229" fmla="*/ 1797519 h 1823987"/>
                  <a:gd name="connsiteX1230" fmla="*/ 1641108 w 4242337"/>
                  <a:gd name="connsiteY1230" fmla="*/ 1797519 h 1823987"/>
                  <a:gd name="connsiteX1231" fmla="*/ 1641108 w 4242337"/>
                  <a:gd name="connsiteY1231" fmla="*/ 1785487 h 1823987"/>
                  <a:gd name="connsiteX1232" fmla="*/ 1641108 w 4242337"/>
                  <a:gd name="connsiteY1232" fmla="*/ 1785487 h 1823987"/>
                  <a:gd name="connsiteX1233" fmla="*/ 1689235 w 4242337"/>
                  <a:gd name="connsiteY1233" fmla="*/ 1785487 h 1823987"/>
                  <a:gd name="connsiteX1234" fmla="*/ 1665172 w 4242337"/>
                  <a:gd name="connsiteY1234" fmla="*/ 1785487 h 1823987"/>
                  <a:gd name="connsiteX1235" fmla="*/ 1665172 w 4242337"/>
                  <a:gd name="connsiteY1235" fmla="*/ 1797519 h 1823987"/>
                  <a:gd name="connsiteX1236" fmla="*/ 1676000 w 4242337"/>
                  <a:gd name="connsiteY1236" fmla="*/ 1797519 h 1823987"/>
                  <a:gd name="connsiteX1237" fmla="*/ 1676000 w 4242337"/>
                  <a:gd name="connsiteY1237" fmla="*/ 1797519 h 1823987"/>
                  <a:gd name="connsiteX1238" fmla="*/ 1676000 w 4242337"/>
                  <a:gd name="connsiteY1238" fmla="*/ 1797519 h 1823987"/>
                  <a:gd name="connsiteX1239" fmla="*/ 1676000 w 4242337"/>
                  <a:gd name="connsiteY1239" fmla="*/ 1797519 h 1823987"/>
                  <a:gd name="connsiteX1240" fmla="*/ 1676000 w 4242337"/>
                  <a:gd name="connsiteY1240" fmla="*/ 1797519 h 1823987"/>
                  <a:gd name="connsiteX1241" fmla="*/ 1676000 w 4242337"/>
                  <a:gd name="connsiteY1241" fmla="*/ 1797519 h 1823987"/>
                  <a:gd name="connsiteX1242" fmla="*/ 1676000 w 4242337"/>
                  <a:gd name="connsiteY1242" fmla="*/ 1797519 h 1823987"/>
                  <a:gd name="connsiteX1243" fmla="*/ 1689235 w 4242337"/>
                  <a:gd name="connsiteY1243" fmla="*/ 1797519 h 1823987"/>
                  <a:gd name="connsiteX1244" fmla="*/ 1689235 w 4242337"/>
                  <a:gd name="connsiteY1244" fmla="*/ 1785487 h 1823987"/>
                  <a:gd name="connsiteX1245" fmla="*/ 1689235 w 4242337"/>
                  <a:gd name="connsiteY1245" fmla="*/ 1785487 h 1823987"/>
                  <a:gd name="connsiteX1246" fmla="*/ 1737361 w 4242337"/>
                  <a:gd name="connsiteY1246" fmla="*/ 1784284 h 1823987"/>
                  <a:gd name="connsiteX1247" fmla="*/ 1713298 w 4242337"/>
                  <a:gd name="connsiteY1247" fmla="*/ 1784284 h 1823987"/>
                  <a:gd name="connsiteX1248" fmla="*/ 1713298 w 4242337"/>
                  <a:gd name="connsiteY1248" fmla="*/ 1796315 h 1823987"/>
                  <a:gd name="connsiteX1249" fmla="*/ 1725330 w 4242337"/>
                  <a:gd name="connsiteY1249" fmla="*/ 1796315 h 1823987"/>
                  <a:gd name="connsiteX1250" fmla="*/ 1725330 w 4242337"/>
                  <a:gd name="connsiteY1250" fmla="*/ 1796315 h 1823987"/>
                  <a:gd name="connsiteX1251" fmla="*/ 1725330 w 4242337"/>
                  <a:gd name="connsiteY1251" fmla="*/ 1796315 h 1823987"/>
                  <a:gd name="connsiteX1252" fmla="*/ 1725330 w 4242337"/>
                  <a:gd name="connsiteY1252" fmla="*/ 1796315 h 1823987"/>
                  <a:gd name="connsiteX1253" fmla="*/ 1725330 w 4242337"/>
                  <a:gd name="connsiteY1253" fmla="*/ 1796315 h 1823987"/>
                  <a:gd name="connsiteX1254" fmla="*/ 1737361 w 4242337"/>
                  <a:gd name="connsiteY1254" fmla="*/ 1796315 h 1823987"/>
                  <a:gd name="connsiteX1255" fmla="*/ 1737361 w 4242337"/>
                  <a:gd name="connsiteY1255" fmla="*/ 1784284 h 1823987"/>
                  <a:gd name="connsiteX1256" fmla="*/ 1737361 w 4242337"/>
                  <a:gd name="connsiteY1256" fmla="*/ 1784284 h 1823987"/>
                  <a:gd name="connsiteX1257" fmla="*/ 1785487 w 4242337"/>
                  <a:gd name="connsiteY1257" fmla="*/ 1783081 h 1823987"/>
                  <a:gd name="connsiteX1258" fmla="*/ 1761424 w 4242337"/>
                  <a:gd name="connsiteY1258" fmla="*/ 1783081 h 1823987"/>
                  <a:gd name="connsiteX1259" fmla="*/ 1761424 w 4242337"/>
                  <a:gd name="connsiteY1259" fmla="*/ 1795112 h 1823987"/>
                  <a:gd name="connsiteX1260" fmla="*/ 1777065 w 4242337"/>
                  <a:gd name="connsiteY1260" fmla="*/ 1795112 h 1823987"/>
                  <a:gd name="connsiteX1261" fmla="*/ 1777065 w 4242337"/>
                  <a:gd name="connsiteY1261" fmla="*/ 1795112 h 1823987"/>
                  <a:gd name="connsiteX1262" fmla="*/ 1777065 w 4242337"/>
                  <a:gd name="connsiteY1262" fmla="*/ 1795112 h 1823987"/>
                  <a:gd name="connsiteX1263" fmla="*/ 1777065 w 4242337"/>
                  <a:gd name="connsiteY1263" fmla="*/ 1795112 h 1823987"/>
                  <a:gd name="connsiteX1264" fmla="*/ 1777065 w 4242337"/>
                  <a:gd name="connsiteY1264" fmla="*/ 1795112 h 1823987"/>
                  <a:gd name="connsiteX1265" fmla="*/ 1777065 w 4242337"/>
                  <a:gd name="connsiteY1265" fmla="*/ 1795112 h 1823987"/>
                  <a:gd name="connsiteX1266" fmla="*/ 1777065 w 4242337"/>
                  <a:gd name="connsiteY1266" fmla="*/ 1795112 h 1823987"/>
                  <a:gd name="connsiteX1267" fmla="*/ 1777065 w 4242337"/>
                  <a:gd name="connsiteY1267" fmla="*/ 1795112 h 1823987"/>
                  <a:gd name="connsiteX1268" fmla="*/ 1777065 w 4242337"/>
                  <a:gd name="connsiteY1268" fmla="*/ 1795112 h 1823987"/>
                  <a:gd name="connsiteX1269" fmla="*/ 1777065 w 4242337"/>
                  <a:gd name="connsiteY1269" fmla="*/ 1795112 h 1823987"/>
                  <a:gd name="connsiteX1270" fmla="*/ 1777065 w 4242337"/>
                  <a:gd name="connsiteY1270" fmla="*/ 1795112 h 1823987"/>
                  <a:gd name="connsiteX1271" fmla="*/ 1784284 w 4242337"/>
                  <a:gd name="connsiteY1271" fmla="*/ 1795112 h 1823987"/>
                  <a:gd name="connsiteX1272" fmla="*/ 1785487 w 4242337"/>
                  <a:gd name="connsiteY1272" fmla="*/ 1783081 h 1823987"/>
                  <a:gd name="connsiteX1273" fmla="*/ 1785487 w 4242337"/>
                  <a:gd name="connsiteY1273" fmla="*/ 1783081 h 1823987"/>
                  <a:gd name="connsiteX1274" fmla="*/ 1833614 w 4242337"/>
                  <a:gd name="connsiteY1274" fmla="*/ 1783081 h 1823987"/>
                  <a:gd name="connsiteX1275" fmla="*/ 1809551 w 4242337"/>
                  <a:gd name="connsiteY1275" fmla="*/ 1783081 h 1823987"/>
                  <a:gd name="connsiteX1276" fmla="*/ 1809551 w 4242337"/>
                  <a:gd name="connsiteY1276" fmla="*/ 1795112 h 1823987"/>
                  <a:gd name="connsiteX1277" fmla="*/ 1820379 w 4242337"/>
                  <a:gd name="connsiteY1277" fmla="*/ 1795112 h 1823987"/>
                  <a:gd name="connsiteX1278" fmla="*/ 1833614 w 4242337"/>
                  <a:gd name="connsiteY1278" fmla="*/ 1795112 h 1823987"/>
                  <a:gd name="connsiteX1279" fmla="*/ 1833614 w 4242337"/>
                  <a:gd name="connsiteY1279" fmla="*/ 1783081 h 1823987"/>
                  <a:gd name="connsiteX1280" fmla="*/ 1833614 w 4242337"/>
                  <a:gd name="connsiteY1280" fmla="*/ 1783081 h 1823987"/>
                  <a:gd name="connsiteX1281" fmla="*/ 1881740 w 4242337"/>
                  <a:gd name="connsiteY1281" fmla="*/ 1781877 h 1823987"/>
                  <a:gd name="connsiteX1282" fmla="*/ 1857677 w 4242337"/>
                  <a:gd name="connsiteY1282" fmla="*/ 1781877 h 1823987"/>
                  <a:gd name="connsiteX1283" fmla="*/ 1857677 w 4242337"/>
                  <a:gd name="connsiteY1283" fmla="*/ 1793909 h 1823987"/>
                  <a:gd name="connsiteX1284" fmla="*/ 1876927 w 4242337"/>
                  <a:gd name="connsiteY1284" fmla="*/ 1793909 h 1823987"/>
                  <a:gd name="connsiteX1285" fmla="*/ 1876927 w 4242337"/>
                  <a:gd name="connsiteY1285" fmla="*/ 1793909 h 1823987"/>
                  <a:gd name="connsiteX1286" fmla="*/ 1876927 w 4242337"/>
                  <a:gd name="connsiteY1286" fmla="*/ 1793909 h 1823987"/>
                  <a:gd name="connsiteX1287" fmla="*/ 1876927 w 4242337"/>
                  <a:gd name="connsiteY1287" fmla="*/ 1793909 h 1823987"/>
                  <a:gd name="connsiteX1288" fmla="*/ 1876927 w 4242337"/>
                  <a:gd name="connsiteY1288" fmla="*/ 1793909 h 1823987"/>
                  <a:gd name="connsiteX1289" fmla="*/ 1881740 w 4242337"/>
                  <a:gd name="connsiteY1289" fmla="*/ 1793909 h 1823987"/>
                  <a:gd name="connsiteX1290" fmla="*/ 1881740 w 4242337"/>
                  <a:gd name="connsiteY1290" fmla="*/ 1781877 h 1823987"/>
                  <a:gd name="connsiteX1291" fmla="*/ 1881740 w 4242337"/>
                  <a:gd name="connsiteY1291" fmla="*/ 1781877 h 1823987"/>
                  <a:gd name="connsiteX1292" fmla="*/ 1929867 w 4242337"/>
                  <a:gd name="connsiteY1292" fmla="*/ 1780674 h 1823987"/>
                  <a:gd name="connsiteX1293" fmla="*/ 1905803 w 4242337"/>
                  <a:gd name="connsiteY1293" fmla="*/ 1780674 h 1823987"/>
                  <a:gd name="connsiteX1294" fmla="*/ 1905803 w 4242337"/>
                  <a:gd name="connsiteY1294" fmla="*/ 1792706 h 1823987"/>
                  <a:gd name="connsiteX1295" fmla="*/ 1915429 w 4242337"/>
                  <a:gd name="connsiteY1295" fmla="*/ 1792706 h 1823987"/>
                  <a:gd name="connsiteX1296" fmla="*/ 1929867 w 4242337"/>
                  <a:gd name="connsiteY1296" fmla="*/ 1792706 h 1823987"/>
                  <a:gd name="connsiteX1297" fmla="*/ 1929867 w 4242337"/>
                  <a:gd name="connsiteY1297" fmla="*/ 1780674 h 1823987"/>
                  <a:gd name="connsiteX1298" fmla="*/ 1929867 w 4242337"/>
                  <a:gd name="connsiteY1298" fmla="*/ 1780674 h 1823987"/>
                  <a:gd name="connsiteX1299" fmla="*/ 1977993 w 4242337"/>
                  <a:gd name="connsiteY1299" fmla="*/ 1780674 h 1823987"/>
                  <a:gd name="connsiteX1300" fmla="*/ 1953930 w 4242337"/>
                  <a:gd name="connsiteY1300" fmla="*/ 1780674 h 1823987"/>
                  <a:gd name="connsiteX1301" fmla="*/ 1953930 w 4242337"/>
                  <a:gd name="connsiteY1301" fmla="*/ 1792706 h 1823987"/>
                  <a:gd name="connsiteX1302" fmla="*/ 1977993 w 4242337"/>
                  <a:gd name="connsiteY1302" fmla="*/ 1792706 h 1823987"/>
                  <a:gd name="connsiteX1303" fmla="*/ 1977993 w 4242337"/>
                  <a:gd name="connsiteY1303" fmla="*/ 1780674 h 1823987"/>
                  <a:gd name="connsiteX1304" fmla="*/ 1977993 w 4242337"/>
                  <a:gd name="connsiteY1304" fmla="*/ 1780674 h 1823987"/>
                  <a:gd name="connsiteX1305" fmla="*/ 2026119 w 4242337"/>
                  <a:gd name="connsiteY1305" fmla="*/ 1779471 h 1823987"/>
                  <a:gd name="connsiteX1306" fmla="*/ 2002056 w 4242337"/>
                  <a:gd name="connsiteY1306" fmla="*/ 1779471 h 1823987"/>
                  <a:gd name="connsiteX1307" fmla="*/ 2002056 w 4242337"/>
                  <a:gd name="connsiteY1307" fmla="*/ 1791503 h 1823987"/>
                  <a:gd name="connsiteX1308" fmla="*/ 2026119 w 4242337"/>
                  <a:gd name="connsiteY1308" fmla="*/ 1791503 h 1823987"/>
                  <a:gd name="connsiteX1309" fmla="*/ 2026119 w 4242337"/>
                  <a:gd name="connsiteY1309" fmla="*/ 1779471 h 1823987"/>
                  <a:gd name="connsiteX1310" fmla="*/ 2026119 w 4242337"/>
                  <a:gd name="connsiteY1310" fmla="*/ 1779471 h 1823987"/>
                  <a:gd name="connsiteX1311" fmla="*/ 2074246 w 4242337"/>
                  <a:gd name="connsiteY1311" fmla="*/ 1778268 h 1823987"/>
                  <a:gd name="connsiteX1312" fmla="*/ 2050182 w 4242337"/>
                  <a:gd name="connsiteY1312" fmla="*/ 1778268 h 1823987"/>
                  <a:gd name="connsiteX1313" fmla="*/ 2050182 w 4242337"/>
                  <a:gd name="connsiteY1313" fmla="*/ 1790299 h 1823987"/>
                  <a:gd name="connsiteX1314" fmla="*/ 2074246 w 4242337"/>
                  <a:gd name="connsiteY1314" fmla="*/ 1790299 h 1823987"/>
                  <a:gd name="connsiteX1315" fmla="*/ 2074246 w 4242337"/>
                  <a:gd name="connsiteY1315" fmla="*/ 1778268 h 1823987"/>
                  <a:gd name="connsiteX1316" fmla="*/ 2074246 w 4242337"/>
                  <a:gd name="connsiteY1316" fmla="*/ 1778268 h 1823987"/>
                  <a:gd name="connsiteX1317" fmla="*/ 2122372 w 4242337"/>
                  <a:gd name="connsiteY1317" fmla="*/ 1778268 h 1823987"/>
                  <a:gd name="connsiteX1318" fmla="*/ 2098309 w 4242337"/>
                  <a:gd name="connsiteY1318" fmla="*/ 1778268 h 1823987"/>
                  <a:gd name="connsiteX1319" fmla="*/ 2098309 w 4242337"/>
                  <a:gd name="connsiteY1319" fmla="*/ 1790299 h 1823987"/>
                  <a:gd name="connsiteX1320" fmla="*/ 2122372 w 4242337"/>
                  <a:gd name="connsiteY1320" fmla="*/ 1790299 h 1823987"/>
                  <a:gd name="connsiteX1321" fmla="*/ 2122372 w 4242337"/>
                  <a:gd name="connsiteY1321" fmla="*/ 1778268 h 1823987"/>
                  <a:gd name="connsiteX1322" fmla="*/ 2122372 w 4242337"/>
                  <a:gd name="connsiteY1322" fmla="*/ 1778268 h 1823987"/>
                  <a:gd name="connsiteX1323" fmla="*/ 2170498 w 4242337"/>
                  <a:gd name="connsiteY1323" fmla="*/ 1777065 h 1823987"/>
                  <a:gd name="connsiteX1324" fmla="*/ 2146435 w 4242337"/>
                  <a:gd name="connsiteY1324" fmla="*/ 1777065 h 1823987"/>
                  <a:gd name="connsiteX1325" fmla="*/ 2146435 w 4242337"/>
                  <a:gd name="connsiteY1325" fmla="*/ 1789096 h 1823987"/>
                  <a:gd name="connsiteX1326" fmla="*/ 2170498 w 4242337"/>
                  <a:gd name="connsiteY1326" fmla="*/ 1789096 h 1823987"/>
                  <a:gd name="connsiteX1327" fmla="*/ 2170498 w 4242337"/>
                  <a:gd name="connsiteY1327" fmla="*/ 1777065 h 1823987"/>
                  <a:gd name="connsiteX1328" fmla="*/ 2170498 w 4242337"/>
                  <a:gd name="connsiteY1328" fmla="*/ 1777065 h 1823987"/>
                  <a:gd name="connsiteX1329" fmla="*/ 2218625 w 4242337"/>
                  <a:gd name="connsiteY1329" fmla="*/ 1775862 h 1823987"/>
                  <a:gd name="connsiteX1330" fmla="*/ 2194561 w 4242337"/>
                  <a:gd name="connsiteY1330" fmla="*/ 1775862 h 1823987"/>
                  <a:gd name="connsiteX1331" fmla="*/ 2194561 w 4242337"/>
                  <a:gd name="connsiteY1331" fmla="*/ 1787893 h 1823987"/>
                  <a:gd name="connsiteX1332" fmla="*/ 2218625 w 4242337"/>
                  <a:gd name="connsiteY1332" fmla="*/ 1787893 h 1823987"/>
                  <a:gd name="connsiteX1333" fmla="*/ 2218625 w 4242337"/>
                  <a:gd name="connsiteY1333" fmla="*/ 1775862 h 1823987"/>
                  <a:gd name="connsiteX1334" fmla="*/ 2218625 w 4242337"/>
                  <a:gd name="connsiteY1334" fmla="*/ 1775862 h 1823987"/>
                  <a:gd name="connsiteX1335" fmla="*/ 2266751 w 4242337"/>
                  <a:gd name="connsiteY1335" fmla="*/ 1775862 h 1823987"/>
                  <a:gd name="connsiteX1336" fmla="*/ 2242688 w 4242337"/>
                  <a:gd name="connsiteY1336" fmla="*/ 1775862 h 1823987"/>
                  <a:gd name="connsiteX1337" fmla="*/ 2242688 w 4242337"/>
                  <a:gd name="connsiteY1337" fmla="*/ 1787893 h 1823987"/>
                  <a:gd name="connsiteX1338" fmla="*/ 2266751 w 4242337"/>
                  <a:gd name="connsiteY1338" fmla="*/ 1787893 h 1823987"/>
                  <a:gd name="connsiteX1339" fmla="*/ 2266751 w 4242337"/>
                  <a:gd name="connsiteY1339" fmla="*/ 1775862 h 1823987"/>
                  <a:gd name="connsiteX1340" fmla="*/ 2266751 w 4242337"/>
                  <a:gd name="connsiteY1340" fmla="*/ 1775862 h 1823987"/>
                  <a:gd name="connsiteX1341" fmla="*/ 2314877 w 4242337"/>
                  <a:gd name="connsiteY1341" fmla="*/ 1774658 h 1823987"/>
                  <a:gd name="connsiteX1342" fmla="*/ 2290814 w 4242337"/>
                  <a:gd name="connsiteY1342" fmla="*/ 1774658 h 1823987"/>
                  <a:gd name="connsiteX1343" fmla="*/ 2290814 w 4242337"/>
                  <a:gd name="connsiteY1343" fmla="*/ 1786690 h 1823987"/>
                  <a:gd name="connsiteX1344" fmla="*/ 2314877 w 4242337"/>
                  <a:gd name="connsiteY1344" fmla="*/ 1786690 h 1823987"/>
                  <a:gd name="connsiteX1345" fmla="*/ 2314877 w 4242337"/>
                  <a:gd name="connsiteY1345" fmla="*/ 1774658 h 1823987"/>
                  <a:gd name="connsiteX1346" fmla="*/ 2314877 w 4242337"/>
                  <a:gd name="connsiteY1346" fmla="*/ 1774658 h 1823987"/>
                  <a:gd name="connsiteX1347" fmla="*/ 2363004 w 4242337"/>
                  <a:gd name="connsiteY1347" fmla="*/ 1773455 h 1823987"/>
                  <a:gd name="connsiteX1348" fmla="*/ 2338941 w 4242337"/>
                  <a:gd name="connsiteY1348" fmla="*/ 1773455 h 1823987"/>
                  <a:gd name="connsiteX1349" fmla="*/ 2338941 w 4242337"/>
                  <a:gd name="connsiteY1349" fmla="*/ 1785487 h 1823987"/>
                  <a:gd name="connsiteX1350" fmla="*/ 2363004 w 4242337"/>
                  <a:gd name="connsiteY1350" fmla="*/ 1785487 h 1823987"/>
                  <a:gd name="connsiteX1351" fmla="*/ 2363004 w 4242337"/>
                  <a:gd name="connsiteY1351" fmla="*/ 1773455 h 1823987"/>
                  <a:gd name="connsiteX1352" fmla="*/ 2363004 w 4242337"/>
                  <a:gd name="connsiteY1352" fmla="*/ 1773455 h 1823987"/>
                  <a:gd name="connsiteX1353" fmla="*/ 2411130 w 4242337"/>
                  <a:gd name="connsiteY1353" fmla="*/ 1773455 h 1823987"/>
                  <a:gd name="connsiteX1354" fmla="*/ 2387067 w 4242337"/>
                  <a:gd name="connsiteY1354" fmla="*/ 1773455 h 1823987"/>
                  <a:gd name="connsiteX1355" fmla="*/ 2387067 w 4242337"/>
                  <a:gd name="connsiteY1355" fmla="*/ 1785487 h 1823987"/>
                  <a:gd name="connsiteX1356" fmla="*/ 2411130 w 4242337"/>
                  <a:gd name="connsiteY1356" fmla="*/ 1785487 h 1823987"/>
                  <a:gd name="connsiteX1357" fmla="*/ 2411130 w 4242337"/>
                  <a:gd name="connsiteY1357" fmla="*/ 1773455 h 1823987"/>
                  <a:gd name="connsiteX1358" fmla="*/ 2411130 w 4242337"/>
                  <a:gd name="connsiteY1358" fmla="*/ 1773455 h 1823987"/>
                  <a:gd name="connsiteX1359" fmla="*/ 2459256 w 4242337"/>
                  <a:gd name="connsiteY1359" fmla="*/ 1772252 h 1823987"/>
                  <a:gd name="connsiteX1360" fmla="*/ 2435193 w 4242337"/>
                  <a:gd name="connsiteY1360" fmla="*/ 1772252 h 1823987"/>
                  <a:gd name="connsiteX1361" fmla="*/ 2435193 w 4242337"/>
                  <a:gd name="connsiteY1361" fmla="*/ 1784284 h 1823987"/>
                  <a:gd name="connsiteX1362" fmla="*/ 2459256 w 4242337"/>
                  <a:gd name="connsiteY1362" fmla="*/ 1784284 h 1823987"/>
                  <a:gd name="connsiteX1363" fmla="*/ 2459256 w 4242337"/>
                  <a:gd name="connsiteY1363" fmla="*/ 1772252 h 1823987"/>
                  <a:gd name="connsiteX1364" fmla="*/ 2459256 w 4242337"/>
                  <a:gd name="connsiteY1364" fmla="*/ 1772252 h 1823987"/>
                  <a:gd name="connsiteX1365" fmla="*/ 2507383 w 4242337"/>
                  <a:gd name="connsiteY1365" fmla="*/ 1771049 h 1823987"/>
                  <a:gd name="connsiteX1366" fmla="*/ 2483320 w 4242337"/>
                  <a:gd name="connsiteY1366" fmla="*/ 1771049 h 1823987"/>
                  <a:gd name="connsiteX1367" fmla="*/ 2483320 w 4242337"/>
                  <a:gd name="connsiteY1367" fmla="*/ 1783081 h 1823987"/>
                  <a:gd name="connsiteX1368" fmla="*/ 2507383 w 4242337"/>
                  <a:gd name="connsiteY1368" fmla="*/ 1783081 h 1823987"/>
                  <a:gd name="connsiteX1369" fmla="*/ 2507383 w 4242337"/>
                  <a:gd name="connsiteY1369" fmla="*/ 1771049 h 1823987"/>
                  <a:gd name="connsiteX1370" fmla="*/ 2507383 w 4242337"/>
                  <a:gd name="connsiteY1370" fmla="*/ 1771049 h 1823987"/>
                  <a:gd name="connsiteX1371" fmla="*/ 2555509 w 4242337"/>
                  <a:gd name="connsiteY1371" fmla="*/ 1771049 h 1823987"/>
                  <a:gd name="connsiteX1372" fmla="*/ 2531446 w 4242337"/>
                  <a:gd name="connsiteY1372" fmla="*/ 1771049 h 1823987"/>
                  <a:gd name="connsiteX1373" fmla="*/ 2531446 w 4242337"/>
                  <a:gd name="connsiteY1373" fmla="*/ 1783081 h 1823987"/>
                  <a:gd name="connsiteX1374" fmla="*/ 2547087 w 4242337"/>
                  <a:gd name="connsiteY1374" fmla="*/ 1783081 h 1823987"/>
                  <a:gd name="connsiteX1375" fmla="*/ 2547087 w 4242337"/>
                  <a:gd name="connsiteY1375" fmla="*/ 1783081 h 1823987"/>
                  <a:gd name="connsiteX1376" fmla="*/ 2547087 w 4242337"/>
                  <a:gd name="connsiteY1376" fmla="*/ 1783081 h 1823987"/>
                  <a:gd name="connsiteX1377" fmla="*/ 2555509 w 4242337"/>
                  <a:gd name="connsiteY1377" fmla="*/ 1783081 h 1823987"/>
                  <a:gd name="connsiteX1378" fmla="*/ 2555509 w 4242337"/>
                  <a:gd name="connsiteY1378" fmla="*/ 1771049 h 1823987"/>
                  <a:gd name="connsiteX1379" fmla="*/ 2555509 w 4242337"/>
                  <a:gd name="connsiteY1379" fmla="*/ 1771049 h 1823987"/>
                  <a:gd name="connsiteX1380" fmla="*/ 2603635 w 4242337"/>
                  <a:gd name="connsiteY1380" fmla="*/ 1769846 h 1823987"/>
                  <a:gd name="connsiteX1381" fmla="*/ 2579572 w 4242337"/>
                  <a:gd name="connsiteY1381" fmla="*/ 1769846 h 1823987"/>
                  <a:gd name="connsiteX1382" fmla="*/ 2579572 w 4242337"/>
                  <a:gd name="connsiteY1382" fmla="*/ 1781877 h 1823987"/>
                  <a:gd name="connsiteX1383" fmla="*/ 2583182 w 4242337"/>
                  <a:gd name="connsiteY1383" fmla="*/ 1781877 h 1823987"/>
                  <a:gd name="connsiteX1384" fmla="*/ 2583182 w 4242337"/>
                  <a:gd name="connsiteY1384" fmla="*/ 1781877 h 1823987"/>
                  <a:gd name="connsiteX1385" fmla="*/ 2583182 w 4242337"/>
                  <a:gd name="connsiteY1385" fmla="*/ 1781877 h 1823987"/>
                  <a:gd name="connsiteX1386" fmla="*/ 2583182 w 4242337"/>
                  <a:gd name="connsiteY1386" fmla="*/ 1781877 h 1823987"/>
                  <a:gd name="connsiteX1387" fmla="*/ 2583182 w 4242337"/>
                  <a:gd name="connsiteY1387" fmla="*/ 1781877 h 1823987"/>
                  <a:gd name="connsiteX1388" fmla="*/ 2583182 w 4242337"/>
                  <a:gd name="connsiteY1388" fmla="*/ 1781877 h 1823987"/>
                  <a:gd name="connsiteX1389" fmla="*/ 2583182 w 4242337"/>
                  <a:gd name="connsiteY1389" fmla="*/ 1781877 h 1823987"/>
                  <a:gd name="connsiteX1390" fmla="*/ 2583182 w 4242337"/>
                  <a:gd name="connsiteY1390" fmla="*/ 1781877 h 1823987"/>
                  <a:gd name="connsiteX1391" fmla="*/ 2583182 w 4242337"/>
                  <a:gd name="connsiteY1391" fmla="*/ 1781877 h 1823987"/>
                  <a:gd name="connsiteX1392" fmla="*/ 2583182 w 4242337"/>
                  <a:gd name="connsiteY1392" fmla="*/ 1781877 h 1823987"/>
                  <a:gd name="connsiteX1393" fmla="*/ 2583182 w 4242337"/>
                  <a:gd name="connsiteY1393" fmla="*/ 1781877 h 1823987"/>
                  <a:gd name="connsiteX1394" fmla="*/ 2583182 w 4242337"/>
                  <a:gd name="connsiteY1394" fmla="*/ 1781877 h 1823987"/>
                  <a:gd name="connsiteX1395" fmla="*/ 2583182 w 4242337"/>
                  <a:gd name="connsiteY1395" fmla="*/ 1781877 h 1823987"/>
                  <a:gd name="connsiteX1396" fmla="*/ 2583182 w 4242337"/>
                  <a:gd name="connsiteY1396" fmla="*/ 1781877 h 1823987"/>
                  <a:gd name="connsiteX1397" fmla="*/ 2583182 w 4242337"/>
                  <a:gd name="connsiteY1397" fmla="*/ 1781877 h 1823987"/>
                  <a:gd name="connsiteX1398" fmla="*/ 2583182 w 4242337"/>
                  <a:gd name="connsiteY1398" fmla="*/ 1781877 h 1823987"/>
                  <a:gd name="connsiteX1399" fmla="*/ 2583182 w 4242337"/>
                  <a:gd name="connsiteY1399" fmla="*/ 1781877 h 1823987"/>
                  <a:gd name="connsiteX1400" fmla="*/ 2583182 w 4242337"/>
                  <a:gd name="connsiteY1400" fmla="*/ 1781877 h 1823987"/>
                  <a:gd name="connsiteX1401" fmla="*/ 2583182 w 4242337"/>
                  <a:gd name="connsiteY1401" fmla="*/ 1781877 h 1823987"/>
                  <a:gd name="connsiteX1402" fmla="*/ 2583182 w 4242337"/>
                  <a:gd name="connsiteY1402" fmla="*/ 1781877 h 1823987"/>
                  <a:gd name="connsiteX1403" fmla="*/ 2583182 w 4242337"/>
                  <a:gd name="connsiteY1403" fmla="*/ 1781877 h 1823987"/>
                  <a:gd name="connsiteX1404" fmla="*/ 2603635 w 4242337"/>
                  <a:gd name="connsiteY1404" fmla="*/ 1781877 h 1823987"/>
                  <a:gd name="connsiteX1405" fmla="*/ 2603635 w 4242337"/>
                  <a:gd name="connsiteY1405" fmla="*/ 1769846 h 1823987"/>
                  <a:gd name="connsiteX1406" fmla="*/ 2603635 w 4242337"/>
                  <a:gd name="connsiteY1406" fmla="*/ 1769846 h 1823987"/>
                  <a:gd name="connsiteX1407" fmla="*/ 2651762 w 4242337"/>
                  <a:gd name="connsiteY1407" fmla="*/ 1768643 h 1823987"/>
                  <a:gd name="connsiteX1408" fmla="*/ 2627699 w 4242337"/>
                  <a:gd name="connsiteY1408" fmla="*/ 1768643 h 1823987"/>
                  <a:gd name="connsiteX1409" fmla="*/ 2627699 w 4242337"/>
                  <a:gd name="connsiteY1409" fmla="*/ 1780674 h 1823987"/>
                  <a:gd name="connsiteX1410" fmla="*/ 2642136 w 4242337"/>
                  <a:gd name="connsiteY1410" fmla="*/ 1780674 h 1823987"/>
                  <a:gd name="connsiteX1411" fmla="*/ 2651762 w 4242337"/>
                  <a:gd name="connsiteY1411" fmla="*/ 1780674 h 1823987"/>
                  <a:gd name="connsiteX1412" fmla="*/ 2651762 w 4242337"/>
                  <a:gd name="connsiteY1412" fmla="*/ 1768643 h 1823987"/>
                  <a:gd name="connsiteX1413" fmla="*/ 2651762 w 4242337"/>
                  <a:gd name="connsiteY1413" fmla="*/ 1768643 h 1823987"/>
                  <a:gd name="connsiteX1414" fmla="*/ 2699888 w 4242337"/>
                  <a:gd name="connsiteY1414" fmla="*/ 1768643 h 1823987"/>
                  <a:gd name="connsiteX1415" fmla="*/ 2675825 w 4242337"/>
                  <a:gd name="connsiteY1415" fmla="*/ 1768643 h 1823987"/>
                  <a:gd name="connsiteX1416" fmla="*/ 2675825 w 4242337"/>
                  <a:gd name="connsiteY1416" fmla="*/ 1780674 h 1823987"/>
                  <a:gd name="connsiteX1417" fmla="*/ 2681841 w 4242337"/>
                  <a:gd name="connsiteY1417" fmla="*/ 1780674 h 1823987"/>
                  <a:gd name="connsiteX1418" fmla="*/ 2681841 w 4242337"/>
                  <a:gd name="connsiteY1418" fmla="*/ 1780674 h 1823987"/>
                  <a:gd name="connsiteX1419" fmla="*/ 2683044 w 4242337"/>
                  <a:gd name="connsiteY1419" fmla="*/ 1780674 h 1823987"/>
                  <a:gd name="connsiteX1420" fmla="*/ 2683044 w 4242337"/>
                  <a:gd name="connsiteY1420" fmla="*/ 1780674 h 1823987"/>
                  <a:gd name="connsiteX1421" fmla="*/ 2683044 w 4242337"/>
                  <a:gd name="connsiteY1421" fmla="*/ 1780674 h 1823987"/>
                  <a:gd name="connsiteX1422" fmla="*/ 2683044 w 4242337"/>
                  <a:gd name="connsiteY1422" fmla="*/ 1780674 h 1823987"/>
                  <a:gd name="connsiteX1423" fmla="*/ 2683044 w 4242337"/>
                  <a:gd name="connsiteY1423" fmla="*/ 1780674 h 1823987"/>
                  <a:gd name="connsiteX1424" fmla="*/ 2683044 w 4242337"/>
                  <a:gd name="connsiteY1424" fmla="*/ 1780674 h 1823987"/>
                  <a:gd name="connsiteX1425" fmla="*/ 2683044 w 4242337"/>
                  <a:gd name="connsiteY1425" fmla="*/ 1780674 h 1823987"/>
                  <a:gd name="connsiteX1426" fmla="*/ 2683044 w 4242337"/>
                  <a:gd name="connsiteY1426" fmla="*/ 1780674 h 1823987"/>
                  <a:gd name="connsiteX1427" fmla="*/ 2683044 w 4242337"/>
                  <a:gd name="connsiteY1427" fmla="*/ 1780674 h 1823987"/>
                  <a:gd name="connsiteX1428" fmla="*/ 2683044 w 4242337"/>
                  <a:gd name="connsiteY1428" fmla="*/ 1780674 h 1823987"/>
                  <a:gd name="connsiteX1429" fmla="*/ 2683044 w 4242337"/>
                  <a:gd name="connsiteY1429" fmla="*/ 1780674 h 1823987"/>
                  <a:gd name="connsiteX1430" fmla="*/ 2699888 w 4242337"/>
                  <a:gd name="connsiteY1430" fmla="*/ 1780674 h 1823987"/>
                  <a:gd name="connsiteX1431" fmla="*/ 2699888 w 4242337"/>
                  <a:gd name="connsiteY1431" fmla="*/ 1768643 h 1823987"/>
                  <a:gd name="connsiteX1432" fmla="*/ 2699888 w 4242337"/>
                  <a:gd name="connsiteY1432" fmla="*/ 1768643 h 1823987"/>
                  <a:gd name="connsiteX1433" fmla="*/ 2748014 w 4242337"/>
                  <a:gd name="connsiteY1433" fmla="*/ 1767440 h 1823987"/>
                  <a:gd name="connsiteX1434" fmla="*/ 2723951 w 4242337"/>
                  <a:gd name="connsiteY1434" fmla="*/ 1767440 h 1823987"/>
                  <a:gd name="connsiteX1435" fmla="*/ 2723951 w 4242337"/>
                  <a:gd name="connsiteY1435" fmla="*/ 1779471 h 1823987"/>
                  <a:gd name="connsiteX1436" fmla="*/ 2737186 w 4242337"/>
                  <a:gd name="connsiteY1436" fmla="*/ 1779471 h 1823987"/>
                  <a:gd name="connsiteX1437" fmla="*/ 2737186 w 4242337"/>
                  <a:gd name="connsiteY1437" fmla="*/ 1779471 h 1823987"/>
                  <a:gd name="connsiteX1438" fmla="*/ 2737186 w 4242337"/>
                  <a:gd name="connsiteY1438" fmla="*/ 1779471 h 1823987"/>
                  <a:gd name="connsiteX1439" fmla="*/ 2748014 w 4242337"/>
                  <a:gd name="connsiteY1439" fmla="*/ 1779471 h 1823987"/>
                  <a:gd name="connsiteX1440" fmla="*/ 2748014 w 4242337"/>
                  <a:gd name="connsiteY1440" fmla="*/ 1767440 h 1823987"/>
                  <a:gd name="connsiteX1441" fmla="*/ 2748014 w 4242337"/>
                  <a:gd name="connsiteY1441" fmla="*/ 1767440 h 1823987"/>
                  <a:gd name="connsiteX1442" fmla="*/ 2796141 w 4242337"/>
                  <a:gd name="connsiteY1442" fmla="*/ 1766236 h 1823987"/>
                  <a:gd name="connsiteX1443" fmla="*/ 2772078 w 4242337"/>
                  <a:gd name="connsiteY1443" fmla="*/ 1766236 h 1823987"/>
                  <a:gd name="connsiteX1444" fmla="*/ 2772078 w 4242337"/>
                  <a:gd name="connsiteY1444" fmla="*/ 1778268 h 1823987"/>
                  <a:gd name="connsiteX1445" fmla="*/ 2782906 w 4242337"/>
                  <a:gd name="connsiteY1445" fmla="*/ 1778268 h 1823987"/>
                  <a:gd name="connsiteX1446" fmla="*/ 2782906 w 4242337"/>
                  <a:gd name="connsiteY1446" fmla="*/ 1778268 h 1823987"/>
                  <a:gd name="connsiteX1447" fmla="*/ 2784109 w 4242337"/>
                  <a:gd name="connsiteY1447" fmla="*/ 1778268 h 1823987"/>
                  <a:gd name="connsiteX1448" fmla="*/ 2784109 w 4242337"/>
                  <a:gd name="connsiteY1448" fmla="*/ 1778268 h 1823987"/>
                  <a:gd name="connsiteX1449" fmla="*/ 2784109 w 4242337"/>
                  <a:gd name="connsiteY1449" fmla="*/ 1778268 h 1823987"/>
                  <a:gd name="connsiteX1450" fmla="*/ 2784109 w 4242337"/>
                  <a:gd name="connsiteY1450" fmla="*/ 1778268 h 1823987"/>
                  <a:gd name="connsiteX1451" fmla="*/ 2784109 w 4242337"/>
                  <a:gd name="connsiteY1451" fmla="*/ 1778268 h 1823987"/>
                  <a:gd name="connsiteX1452" fmla="*/ 2784109 w 4242337"/>
                  <a:gd name="connsiteY1452" fmla="*/ 1778268 h 1823987"/>
                  <a:gd name="connsiteX1453" fmla="*/ 2784109 w 4242337"/>
                  <a:gd name="connsiteY1453" fmla="*/ 1778268 h 1823987"/>
                  <a:gd name="connsiteX1454" fmla="*/ 2784109 w 4242337"/>
                  <a:gd name="connsiteY1454" fmla="*/ 1778268 h 1823987"/>
                  <a:gd name="connsiteX1455" fmla="*/ 2784109 w 4242337"/>
                  <a:gd name="connsiteY1455" fmla="*/ 1778268 h 1823987"/>
                  <a:gd name="connsiteX1456" fmla="*/ 2796141 w 4242337"/>
                  <a:gd name="connsiteY1456" fmla="*/ 1778268 h 1823987"/>
                  <a:gd name="connsiteX1457" fmla="*/ 2796141 w 4242337"/>
                  <a:gd name="connsiteY1457" fmla="*/ 1766236 h 1823987"/>
                  <a:gd name="connsiteX1458" fmla="*/ 2796141 w 4242337"/>
                  <a:gd name="connsiteY1458" fmla="*/ 1766236 h 1823987"/>
                  <a:gd name="connsiteX1459" fmla="*/ 2844267 w 4242337"/>
                  <a:gd name="connsiteY1459" fmla="*/ 1766236 h 1823987"/>
                  <a:gd name="connsiteX1460" fmla="*/ 2820204 w 4242337"/>
                  <a:gd name="connsiteY1460" fmla="*/ 1766236 h 1823987"/>
                  <a:gd name="connsiteX1461" fmla="*/ 2820204 w 4242337"/>
                  <a:gd name="connsiteY1461" fmla="*/ 1778268 h 1823987"/>
                  <a:gd name="connsiteX1462" fmla="*/ 2831032 w 4242337"/>
                  <a:gd name="connsiteY1462" fmla="*/ 1778268 h 1823987"/>
                  <a:gd name="connsiteX1463" fmla="*/ 2831032 w 4242337"/>
                  <a:gd name="connsiteY1463" fmla="*/ 1778268 h 1823987"/>
                  <a:gd name="connsiteX1464" fmla="*/ 2831032 w 4242337"/>
                  <a:gd name="connsiteY1464" fmla="*/ 1778268 h 1823987"/>
                  <a:gd name="connsiteX1465" fmla="*/ 2844267 w 4242337"/>
                  <a:gd name="connsiteY1465" fmla="*/ 1778268 h 1823987"/>
                  <a:gd name="connsiteX1466" fmla="*/ 2844267 w 4242337"/>
                  <a:gd name="connsiteY1466" fmla="*/ 1766236 h 1823987"/>
                  <a:gd name="connsiteX1467" fmla="*/ 2844267 w 4242337"/>
                  <a:gd name="connsiteY1467" fmla="*/ 1766236 h 1823987"/>
                  <a:gd name="connsiteX1468" fmla="*/ 2892393 w 4242337"/>
                  <a:gd name="connsiteY1468" fmla="*/ 1765033 h 1823987"/>
                  <a:gd name="connsiteX1469" fmla="*/ 2868330 w 4242337"/>
                  <a:gd name="connsiteY1469" fmla="*/ 1765033 h 1823987"/>
                  <a:gd name="connsiteX1470" fmla="*/ 2868330 w 4242337"/>
                  <a:gd name="connsiteY1470" fmla="*/ 1777065 h 1823987"/>
                  <a:gd name="connsiteX1471" fmla="*/ 2885175 w 4242337"/>
                  <a:gd name="connsiteY1471" fmla="*/ 1777065 h 1823987"/>
                  <a:gd name="connsiteX1472" fmla="*/ 2885175 w 4242337"/>
                  <a:gd name="connsiteY1472" fmla="*/ 1777065 h 1823987"/>
                  <a:gd name="connsiteX1473" fmla="*/ 2885175 w 4242337"/>
                  <a:gd name="connsiteY1473" fmla="*/ 1777065 h 1823987"/>
                  <a:gd name="connsiteX1474" fmla="*/ 2885175 w 4242337"/>
                  <a:gd name="connsiteY1474" fmla="*/ 1777065 h 1823987"/>
                  <a:gd name="connsiteX1475" fmla="*/ 2885175 w 4242337"/>
                  <a:gd name="connsiteY1475" fmla="*/ 1777065 h 1823987"/>
                  <a:gd name="connsiteX1476" fmla="*/ 2885175 w 4242337"/>
                  <a:gd name="connsiteY1476" fmla="*/ 1777065 h 1823987"/>
                  <a:gd name="connsiteX1477" fmla="*/ 2885175 w 4242337"/>
                  <a:gd name="connsiteY1477" fmla="*/ 1777065 h 1823987"/>
                  <a:gd name="connsiteX1478" fmla="*/ 2885175 w 4242337"/>
                  <a:gd name="connsiteY1478" fmla="*/ 1777065 h 1823987"/>
                  <a:gd name="connsiteX1479" fmla="*/ 2885175 w 4242337"/>
                  <a:gd name="connsiteY1479" fmla="*/ 1777065 h 1823987"/>
                  <a:gd name="connsiteX1480" fmla="*/ 2885175 w 4242337"/>
                  <a:gd name="connsiteY1480" fmla="*/ 1777065 h 1823987"/>
                  <a:gd name="connsiteX1481" fmla="*/ 2885175 w 4242337"/>
                  <a:gd name="connsiteY1481" fmla="*/ 1777065 h 1823987"/>
                  <a:gd name="connsiteX1482" fmla="*/ 2885175 w 4242337"/>
                  <a:gd name="connsiteY1482" fmla="*/ 1777065 h 1823987"/>
                  <a:gd name="connsiteX1483" fmla="*/ 2885175 w 4242337"/>
                  <a:gd name="connsiteY1483" fmla="*/ 1777065 h 1823987"/>
                  <a:gd name="connsiteX1484" fmla="*/ 2891190 w 4242337"/>
                  <a:gd name="connsiteY1484" fmla="*/ 1777065 h 1823987"/>
                  <a:gd name="connsiteX1485" fmla="*/ 2892393 w 4242337"/>
                  <a:gd name="connsiteY1485" fmla="*/ 1765033 h 1823987"/>
                  <a:gd name="connsiteX1486" fmla="*/ 2892393 w 4242337"/>
                  <a:gd name="connsiteY1486" fmla="*/ 1765033 h 1823987"/>
                  <a:gd name="connsiteX1487" fmla="*/ 2940520 w 4242337"/>
                  <a:gd name="connsiteY1487" fmla="*/ 1763830 h 1823987"/>
                  <a:gd name="connsiteX1488" fmla="*/ 2916456 w 4242337"/>
                  <a:gd name="connsiteY1488" fmla="*/ 1763830 h 1823987"/>
                  <a:gd name="connsiteX1489" fmla="*/ 2916456 w 4242337"/>
                  <a:gd name="connsiteY1489" fmla="*/ 1775862 h 1823987"/>
                  <a:gd name="connsiteX1490" fmla="*/ 2926082 w 4242337"/>
                  <a:gd name="connsiteY1490" fmla="*/ 1775862 h 1823987"/>
                  <a:gd name="connsiteX1491" fmla="*/ 2926082 w 4242337"/>
                  <a:gd name="connsiteY1491" fmla="*/ 1775862 h 1823987"/>
                  <a:gd name="connsiteX1492" fmla="*/ 2926082 w 4242337"/>
                  <a:gd name="connsiteY1492" fmla="*/ 1775862 h 1823987"/>
                  <a:gd name="connsiteX1493" fmla="*/ 2926082 w 4242337"/>
                  <a:gd name="connsiteY1493" fmla="*/ 1775862 h 1823987"/>
                  <a:gd name="connsiteX1494" fmla="*/ 2926082 w 4242337"/>
                  <a:gd name="connsiteY1494" fmla="*/ 1775862 h 1823987"/>
                  <a:gd name="connsiteX1495" fmla="*/ 2940520 w 4242337"/>
                  <a:gd name="connsiteY1495" fmla="*/ 1775862 h 1823987"/>
                  <a:gd name="connsiteX1496" fmla="*/ 2940520 w 4242337"/>
                  <a:gd name="connsiteY1496" fmla="*/ 1763830 h 1823987"/>
                  <a:gd name="connsiteX1497" fmla="*/ 2940520 w 4242337"/>
                  <a:gd name="connsiteY1497" fmla="*/ 1763830 h 1823987"/>
                  <a:gd name="connsiteX1498" fmla="*/ 2988646 w 4242337"/>
                  <a:gd name="connsiteY1498" fmla="*/ 1763830 h 1823987"/>
                  <a:gd name="connsiteX1499" fmla="*/ 2964583 w 4242337"/>
                  <a:gd name="connsiteY1499" fmla="*/ 1763830 h 1823987"/>
                  <a:gd name="connsiteX1500" fmla="*/ 2964583 w 4242337"/>
                  <a:gd name="connsiteY1500" fmla="*/ 1775862 h 1823987"/>
                  <a:gd name="connsiteX1501" fmla="*/ 2985037 w 4242337"/>
                  <a:gd name="connsiteY1501" fmla="*/ 1775862 h 1823987"/>
                  <a:gd name="connsiteX1502" fmla="*/ 2985037 w 4242337"/>
                  <a:gd name="connsiteY1502" fmla="*/ 1775862 h 1823987"/>
                  <a:gd name="connsiteX1503" fmla="*/ 2985037 w 4242337"/>
                  <a:gd name="connsiteY1503" fmla="*/ 1775862 h 1823987"/>
                  <a:gd name="connsiteX1504" fmla="*/ 2985037 w 4242337"/>
                  <a:gd name="connsiteY1504" fmla="*/ 1775862 h 1823987"/>
                  <a:gd name="connsiteX1505" fmla="*/ 2985037 w 4242337"/>
                  <a:gd name="connsiteY1505" fmla="*/ 1775862 h 1823987"/>
                  <a:gd name="connsiteX1506" fmla="*/ 2985037 w 4242337"/>
                  <a:gd name="connsiteY1506" fmla="*/ 1775862 h 1823987"/>
                  <a:gd name="connsiteX1507" fmla="*/ 2985037 w 4242337"/>
                  <a:gd name="connsiteY1507" fmla="*/ 1775862 h 1823987"/>
                  <a:gd name="connsiteX1508" fmla="*/ 2988646 w 4242337"/>
                  <a:gd name="connsiteY1508" fmla="*/ 1775862 h 1823987"/>
                  <a:gd name="connsiteX1509" fmla="*/ 2988646 w 4242337"/>
                  <a:gd name="connsiteY1509" fmla="*/ 1763830 h 1823987"/>
                  <a:gd name="connsiteX1510" fmla="*/ 2988646 w 4242337"/>
                  <a:gd name="connsiteY1510" fmla="*/ 1763830 h 1823987"/>
                  <a:gd name="connsiteX1511" fmla="*/ 3036772 w 4242337"/>
                  <a:gd name="connsiteY1511" fmla="*/ 1762627 h 1823987"/>
                  <a:gd name="connsiteX1512" fmla="*/ 3012709 w 4242337"/>
                  <a:gd name="connsiteY1512" fmla="*/ 1762627 h 1823987"/>
                  <a:gd name="connsiteX1513" fmla="*/ 3012709 w 4242337"/>
                  <a:gd name="connsiteY1513" fmla="*/ 1774658 h 1823987"/>
                  <a:gd name="connsiteX1514" fmla="*/ 3036772 w 4242337"/>
                  <a:gd name="connsiteY1514" fmla="*/ 1774658 h 1823987"/>
                  <a:gd name="connsiteX1515" fmla="*/ 3036772 w 4242337"/>
                  <a:gd name="connsiteY1515" fmla="*/ 1762627 h 1823987"/>
                  <a:gd name="connsiteX1516" fmla="*/ 3036772 w 4242337"/>
                  <a:gd name="connsiteY1516" fmla="*/ 1762627 h 1823987"/>
                  <a:gd name="connsiteX1517" fmla="*/ 3084899 w 4242337"/>
                  <a:gd name="connsiteY1517" fmla="*/ 1761424 h 1823987"/>
                  <a:gd name="connsiteX1518" fmla="*/ 3060836 w 4242337"/>
                  <a:gd name="connsiteY1518" fmla="*/ 1761424 h 1823987"/>
                  <a:gd name="connsiteX1519" fmla="*/ 3060836 w 4242337"/>
                  <a:gd name="connsiteY1519" fmla="*/ 1773455 h 1823987"/>
                  <a:gd name="connsiteX1520" fmla="*/ 3084899 w 4242337"/>
                  <a:gd name="connsiteY1520" fmla="*/ 1773455 h 1823987"/>
                  <a:gd name="connsiteX1521" fmla="*/ 3084899 w 4242337"/>
                  <a:gd name="connsiteY1521" fmla="*/ 1761424 h 1823987"/>
                  <a:gd name="connsiteX1522" fmla="*/ 3084899 w 4242337"/>
                  <a:gd name="connsiteY1522" fmla="*/ 1761424 h 1823987"/>
                  <a:gd name="connsiteX1523" fmla="*/ 3133025 w 4242337"/>
                  <a:gd name="connsiteY1523" fmla="*/ 1761424 h 1823987"/>
                  <a:gd name="connsiteX1524" fmla="*/ 3108962 w 4242337"/>
                  <a:gd name="connsiteY1524" fmla="*/ 1761424 h 1823987"/>
                  <a:gd name="connsiteX1525" fmla="*/ 3108962 w 4242337"/>
                  <a:gd name="connsiteY1525" fmla="*/ 1773455 h 1823987"/>
                  <a:gd name="connsiteX1526" fmla="*/ 3133025 w 4242337"/>
                  <a:gd name="connsiteY1526" fmla="*/ 1773455 h 1823987"/>
                  <a:gd name="connsiteX1527" fmla="*/ 3133025 w 4242337"/>
                  <a:gd name="connsiteY1527" fmla="*/ 1761424 h 1823987"/>
                  <a:gd name="connsiteX1528" fmla="*/ 3133025 w 4242337"/>
                  <a:gd name="connsiteY1528" fmla="*/ 1761424 h 1823987"/>
                  <a:gd name="connsiteX1529" fmla="*/ 3181151 w 4242337"/>
                  <a:gd name="connsiteY1529" fmla="*/ 1760221 h 1823987"/>
                  <a:gd name="connsiteX1530" fmla="*/ 3157088 w 4242337"/>
                  <a:gd name="connsiteY1530" fmla="*/ 1760221 h 1823987"/>
                  <a:gd name="connsiteX1531" fmla="*/ 3157088 w 4242337"/>
                  <a:gd name="connsiteY1531" fmla="*/ 1772252 h 1823987"/>
                  <a:gd name="connsiteX1532" fmla="*/ 3181151 w 4242337"/>
                  <a:gd name="connsiteY1532" fmla="*/ 1772252 h 1823987"/>
                  <a:gd name="connsiteX1533" fmla="*/ 3181151 w 4242337"/>
                  <a:gd name="connsiteY1533" fmla="*/ 1760221 h 1823987"/>
                  <a:gd name="connsiteX1534" fmla="*/ 3181151 w 4242337"/>
                  <a:gd name="connsiteY1534" fmla="*/ 1760221 h 1823987"/>
                  <a:gd name="connsiteX1535" fmla="*/ 3229278 w 4242337"/>
                  <a:gd name="connsiteY1535" fmla="*/ 1759017 h 1823987"/>
                  <a:gd name="connsiteX1536" fmla="*/ 3205215 w 4242337"/>
                  <a:gd name="connsiteY1536" fmla="*/ 1759017 h 1823987"/>
                  <a:gd name="connsiteX1537" fmla="*/ 3205215 w 4242337"/>
                  <a:gd name="connsiteY1537" fmla="*/ 1771049 h 1823987"/>
                  <a:gd name="connsiteX1538" fmla="*/ 3229278 w 4242337"/>
                  <a:gd name="connsiteY1538" fmla="*/ 1771049 h 1823987"/>
                  <a:gd name="connsiteX1539" fmla="*/ 3229278 w 4242337"/>
                  <a:gd name="connsiteY1539" fmla="*/ 1759017 h 1823987"/>
                  <a:gd name="connsiteX1540" fmla="*/ 3229278 w 4242337"/>
                  <a:gd name="connsiteY1540" fmla="*/ 1759017 h 1823987"/>
                  <a:gd name="connsiteX1541" fmla="*/ 3277404 w 4242337"/>
                  <a:gd name="connsiteY1541" fmla="*/ 1759017 h 1823987"/>
                  <a:gd name="connsiteX1542" fmla="*/ 3253341 w 4242337"/>
                  <a:gd name="connsiteY1542" fmla="*/ 1759017 h 1823987"/>
                  <a:gd name="connsiteX1543" fmla="*/ 3253341 w 4242337"/>
                  <a:gd name="connsiteY1543" fmla="*/ 1771049 h 1823987"/>
                  <a:gd name="connsiteX1544" fmla="*/ 3277404 w 4242337"/>
                  <a:gd name="connsiteY1544" fmla="*/ 1771049 h 1823987"/>
                  <a:gd name="connsiteX1545" fmla="*/ 3277404 w 4242337"/>
                  <a:gd name="connsiteY1545" fmla="*/ 1759017 h 1823987"/>
                  <a:gd name="connsiteX1546" fmla="*/ 3277404 w 4242337"/>
                  <a:gd name="connsiteY1546" fmla="*/ 1759017 h 1823987"/>
                  <a:gd name="connsiteX1547" fmla="*/ 3325530 w 4242337"/>
                  <a:gd name="connsiteY1547" fmla="*/ 1757814 h 1823987"/>
                  <a:gd name="connsiteX1548" fmla="*/ 3301467 w 4242337"/>
                  <a:gd name="connsiteY1548" fmla="*/ 1757814 h 1823987"/>
                  <a:gd name="connsiteX1549" fmla="*/ 3301467 w 4242337"/>
                  <a:gd name="connsiteY1549" fmla="*/ 1769846 h 1823987"/>
                  <a:gd name="connsiteX1550" fmla="*/ 3325530 w 4242337"/>
                  <a:gd name="connsiteY1550" fmla="*/ 1769846 h 1823987"/>
                  <a:gd name="connsiteX1551" fmla="*/ 3325530 w 4242337"/>
                  <a:gd name="connsiteY1551" fmla="*/ 1757814 h 1823987"/>
                  <a:gd name="connsiteX1552" fmla="*/ 3325530 w 4242337"/>
                  <a:gd name="connsiteY1552" fmla="*/ 1757814 h 1823987"/>
                  <a:gd name="connsiteX1553" fmla="*/ 3373657 w 4242337"/>
                  <a:gd name="connsiteY1553" fmla="*/ 1756611 h 1823987"/>
                  <a:gd name="connsiteX1554" fmla="*/ 3349594 w 4242337"/>
                  <a:gd name="connsiteY1554" fmla="*/ 1756611 h 1823987"/>
                  <a:gd name="connsiteX1555" fmla="*/ 3349594 w 4242337"/>
                  <a:gd name="connsiteY1555" fmla="*/ 1768643 h 1823987"/>
                  <a:gd name="connsiteX1556" fmla="*/ 3373657 w 4242337"/>
                  <a:gd name="connsiteY1556" fmla="*/ 1768643 h 1823987"/>
                  <a:gd name="connsiteX1557" fmla="*/ 3373657 w 4242337"/>
                  <a:gd name="connsiteY1557" fmla="*/ 1756611 h 1823987"/>
                  <a:gd name="connsiteX1558" fmla="*/ 3373657 w 4242337"/>
                  <a:gd name="connsiteY1558" fmla="*/ 1756611 h 1823987"/>
                  <a:gd name="connsiteX1559" fmla="*/ 3421783 w 4242337"/>
                  <a:gd name="connsiteY1559" fmla="*/ 1756611 h 1823987"/>
                  <a:gd name="connsiteX1560" fmla="*/ 3397720 w 4242337"/>
                  <a:gd name="connsiteY1560" fmla="*/ 1756611 h 1823987"/>
                  <a:gd name="connsiteX1561" fmla="*/ 3397720 w 4242337"/>
                  <a:gd name="connsiteY1561" fmla="*/ 1768643 h 1823987"/>
                  <a:gd name="connsiteX1562" fmla="*/ 3421783 w 4242337"/>
                  <a:gd name="connsiteY1562" fmla="*/ 1768643 h 1823987"/>
                  <a:gd name="connsiteX1563" fmla="*/ 3421783 w 4242337"/>
                  <a:gd name="connsiteY1563" fmla="*/ 1756611 h 1823987"/>
                  <a:gd name="connsiteX1564" fmla="*/ 3421783 w 4242337"/>
                  <a:gd name="connsiteY1564" fmla="*/ 1756611 h 1823987"/>
                  <a:gd name="connsiteX1565" fmla="*/ 3469909 w 4242337"/>
                  <a:gd name="connsiteY1565" fmla="*/ 1755408 h 1823987"/>
                  <a:gd name="connsiteX1566" fmla="*/ 3445846 w 4242337"/>
                  <a:gd name="connsiteY1566" fmla="*/ 1755408 h 1823987"/>
                  <a:gd name="connsiteX1567" fmla="*/ 3445846 w 4242337"/>
                  <a:gd name="connsiteY1567" fmla="*/ 1767440 h 1823987"/>
                  <a:gd name="connsiteX1568" fmla="*/ 3469909 w 4242337"/>
                  <a:gd name="connsiteY1568" fmla="*/ 1767440 h 1823987"/>
                  <a:gd name="connsiteX1569" fmla="*/ 3469909 w 4242337"/>
                  <a:gd name="connsiteY1569" fmla="*/ 1755408 h 1823987"/>
                  <a:gd name="connsiteX1570" fmla="*/ 3469909 w 4242337"/>
                  <a:gd name="connsiteY1570" fmla="*/ 1755408 h 1823987"/>
                  <a:gd name="connsiteX1571" fmla="*/ 3518036 w 4242337"/>
                  <a:gd name="connsiteY1571" fmla="*/ 1754205 h 1823987"/>
                  <a:gd name="connsiteX1572" fmla="*/ 3493973 w 4242337"/>
                  <a:gd name="connsiteY1572" fmla="*/ 1754205 h 1823987"/>
                  <a:gd name="connsiteX1573" fmla="*/ 3493973 w 4242337"/>
                  <a:gd name="connsiteY1573" fmla="*/ 1766236 h 1823987"/>
                  <a:gd name="connsiteX1574" fmla="*/ 3518036 w 4242337"/>
                  <a:gd name="connsiteY1574" fmla="*/ 1766236 h 1823987"/>
                  <a:gd name="connsiteX1575" fmla="*/ 3518036 w 4242337"/>
                  <a:gd name="connsiteY1575" fmla="*/ 1754205 h 1823987"/>
                  <a:gd name="connsiteX1576" fmla="*/ 3518036 w 4242337"/>
                  <a:gd name="connsiteY1576" fmla="*/ 1754205 h 1823987"/>
                  <a:gd name="connsiteX1577" fmla="*/ 3566162 w 4242337"/>
                  <a:gd name="connsiteY1577" fmla="*/ 1754205 h 1823987"/>
                  <a:gd name="connsiteX1578" fmla="*/ 3542099 w 4242337"/>
                  <a:gd name="connsiteY1578" fmla="*/ 1754205 h 1823987"/>
                  <a:gd name="connsiteX1579" fmla="*/ 3542099 w 4242337"/>
                  <a:gd name="connsiteY1579" fmla="*/ 1766236 h 1823987"/>
                  <a:gd name="connsiteX1580" fmla="*/ 3566162 w 4242337"/>
                  <a:gd name="connsiteY1580" fmla="*/ 1766236 h 1823987"/>
                  <a:gd name="connsiteX1581" fmla="*/ 3566162 w 4242337"/>
                  <a:gd name="connsiteY1581" fmla="*/ 1754205 h 1823987"/>
                  <a:gd name="connsiteX1582" fmla="*/ 3566162 w 4242337"/>
                  <a:gd name="connsiteY1582" fmla="*/ 1754205 h 1823987"/>
                  <a:gd name="connsiteX1583" fmla="*/ 3614288 w 4242337"/>
                  <a:gd name="connsiteY1583" fmla="*/ 1753002 h 1823987"/>
                  <a:gd name="connsiteX1584" fmla="*/ 3590225 w 4242337"/>
                  <a:gd name="connsiteY1584" fmla="*/ 1753002 h 1823987"/>
                  <a:gd name="connsiteX1585" fmla="*/ 3590225 w 4242337"/>
                  <a:gd name="connsiteY1585" fmla="*/ 1765033 h 1823987"/>
                  <a:gd name="connsiteX1586" fmla="*/ 3590225 w 4242337"/>
                  <a:gd name="connsiteY1586" fmla="*/ 1765033 h 1823987"/>
                  <a:gd name="connsiteX1587" fmla="*/ 3590225 w 4242337"/>
                  <a:gd name="connsiteY1587" fmla="*/ 1765033 h 1823987"/>
                  <a:gd name="connsiteX1588" fmla="*/ 3590225 w 4242337"/>
                  <a:gd name="connsiteY1588" fmla="*/ 1765033 h 1823987"/>
                  <a:gd name="connsiteX1589" fmla="*/ 3590225 w 4242337"/>
                  <a:gd name="connsiteY1589" fmla="*/ 1765033 h 1823987"/>
                  <a:gd name="connsiteX1590" fmla="*/ 3590225 w 4242337"/>
                  <a:gd name="connsiteY1590" fmla="*/ 1765033 h 1823987"/>
                  <a:gd name="connsiteX1591" fmla="*/ 3614288 w 4242337"/>
                  <a:gd name="connsiteY1591" fmla="*/ 1765033 h 1823987"/>
                  <a:gd name="connsiteX1592" fmla="*/ 3614288 w 4242337"/>
                  <a:gd name="connsiteY1592" fmla="*/ 1753002 h 1823987"/>
                  <a:gd name="connsiteX1593" fmla="*/ 3614288 w 4242337"/>
                  <a:gd name="connsiteY1593" fmla="*/ 1753002 h 1823987"/>
                  <a:gd name="connsiteX1594" fmla="*/ 3662415 w 4242337"/>
                  <a:gd name="connsiteY1594" fmla="*/ 1751798 h 1823987"/>
                  <a:gd name="connsiteX1595" fmla="*/ 3638352 w 4242337"/>
                  <a:gd name="connsiteY1595" fmla="*/ 1751798 h 1823987"/>
                  <a:gd name="connsiteX1596" fmla="*/ 3638352 w 4242337"/>
                  <a:gd name="connsiteY1596" fmla="*/ 1763830 h 1823987"/>
                  <a:gd name="connsiteX1597" fmla="*/ 3653993 w 4242337"/>
                  <a:gd name="connsiteY1597" fmla="*/ 1763830 h 1823987"/>
                  <a:gd name="connsiteX1598" fmla="*/ 3653993 w 4242337"/>
                  <a:gd name="connsiteY1598" fmla="*/ 1763830 h 1823987"/>
                  <a:gd name="connsiteX1599" fmla="*/ 3653993 w 4242337"/>
                  <a:gd name="connsiteY1599" fmla="*/ 1763830 h 1823987"/>
                  <a:gd name="connsiteX1600" fmla="*/ 3662415 w 4242337"/>
                  <a:gd name="connsiteY1600" fmla="*/ 1763830 h 1823987"/>
                  <a:gd name="connsiteX1601" fmla="*/ 3662415 w 4242337"/>
                  <a:gd name="connsiteY1601" fmla="*/ 1751798 h 1823987"/>
                  <a:gd name="connsiteX1602" fmla="*/ 3662415 w 4242337"/>
                  <a:gd name="connsiteY1602" fmla="*/ 1751798 h 1823987"/>
                  <a:gd name="connsiteX1603" fmla="*/ 3710541 w 4242337"/>
                  <a:gd name="connsiteY1603" fmla="*/ 1751798 h 1823987"/>
                  <a:gd name="connsiteX1604" fmla="*/ 3686478 w 4242337"/>
                  <a:gd name="connsiteY1604" fmla="*/ 1751798 h 1823987"/>
                  <a:gd name="connsiteX1605" fmla="*/ 3686478 w 4242337"/>
                  <a:gd name="connsiteY1605" fmla="*/ 1763830 h 1823987"/>
                  <a:gd name="connsiteX1606" fmla="*/ 3691291 w 4242337"/>
                  <a:gd name="connsiteY1606" fmla="*/ 1763830 h 1823987"/>
                  <a:gd name="connsiteX1607" fmla="*/ 3691291 w 4242337"/>
                  <a:gd name="connsiteY1607" fmla="*/ 1763830 h 1823987"/>
                  <a:gd name="connsiteX1608" fmla="*/ 3691291 w 4242337"/>
                  <a:gd name="connsiteY1608" fmla="*/ 1763830 h 1823987"/>
                  <a:gd name="connsiteX1609" fmla="*/ 3691291 w 4242337"/>
                  <a:gd name="connsiteY1609" fmla="*/ 1763830 h 1823987"/>
                  <a:gd name="connsiteX1610" fmla="*/ 3691291 w 4242337"/>
                  <a:gd name="connsiteY1610" fmla="*/ 1763830 h 1823987"/>
                  <a:gd name="connsiteX1611" fmla="*/ 3691291 w 4242337"/>
                  <a:gd name="connsiteY1611" fmla="*/ 1763830 h 1823987"/>
                  <a:gd name="connsiteX1612" fmla="*/ 3691291 w 4242337"/>
                  <a:gd name="connsiteY1612" fmla="*/ 1763830 h 1823987"/>
                  <a:gd name="connsiteX1613" fmla="*/ 3691291 w 4242337"/>
                  <a:gd name="connsiteY1613" fmla="*/ 1763830 h 1823987"/>
                  <a:gd name="connsiteX1614" fmla="*/ 3691291 w 4242337"/>
                  <a:gd name="connsiteY1614" fmla="*/ 1763830 h 1823987"/>
                  <a:gd name="connsiteX1615" fmla="*/ 3691291 w 4242337"/>
                  <a:gd name="connsiteY1615" fmla="*/ 1763830 h 1823987"/>
                  <a:gd name="connsiteX1616" fmla="*/ 3691291 w 4242337"/>
                  <a:gd name="connsiteY1616" fmla="*/ 1763830 h 1823987"/>
                  <a:gd name="connsiteX1617" fmla="*/ 3691291 w 4242337"/>
                  <a:gd name="connsiteY1617" fmla="*/ 1763830 h 1823987"/>
                  <a:gd name="connsiteX1618" fmla="*/ 3691291 w 4242337"/>
                  <a:gd name="connsiteY1618" fmla="*/ 1763830 h 1823987"/>
                  <a:gd name="connsiteX1619" fmla="*/ 3710541 w 4242337"/>
                  <a:gd name="connsiteY1619" fmla="*/ 1763830 h 1823987"/>
                  <a:gd name="connsiteX1620" fmla="*/ 3710541 w 4242337"/>
                  <a:gd name="connsiteY1620" fmla="*/ 1751798 h 1823987"/>
                  <a:gd name="connsiteX1621" fmla="*/ 3710541 w 4242337"/>
                  <a:gd name="connsiteY1621" fmla="*/ 1751798 h 1823987"/>
                  <a:gd name="connsiteX1622" fmla="*/ 3758668 w 4242337"/>
                  <a:gd name="connsiteY1622" fmla="*/ 1750595 h 1823987"/>
                  <a:gd name="connsiteX1623" fmla="*/ 3734604 w 4242337"/>
                  <a:gd name="connsiteY1623" fmla="*/ 1750595 h 1823987"/>
                  <a:gd name="connsiteX1624" fmla="*/ 3734604 w 4242337"/>
                  <a:gd name="connsiteY1624" fmla="*/ 1762627 h 1823987"/>
                  <a:gd name="connsiteX1625" fmla="*/ 3747839 w 4242337"/>
                  <a:gd name="connsiteY1625" fmla="*/ 1762627 h 1823987"/>
                  <a:gd name="connsiteX1626" fmla="*/ 3758668 w 4242337"/>
                  <a:gd name="connsiteY1626" fmla="*/ 1762627 h 1823987"/>
                  <a:gd name="connsiteX1627" fmla="*/ 3758668 w 4242337"/>
                  <a:gd name="connsiteY1627" fmla="*/ 1750595 h 1823987"/>
                  <a:gd name="connsiteX1628" fmla="*/ 3758668 w 4242337"/>
                  <a:gd name="connsiteY1628" fmla="*/ 1750595 h 1823987"/>
                  <a:gd name="connsiteX1629" fmla="*/ 3806794 w 4242337"/>
                  <a:gd name="connsiteY1629" fmla="*/ 1749392 h 1823987"/>
                  <a:gd name="connsiteX1630" fmla="*/ 3782731 w 4242337"/>
                  <a:gd name="connsiteY1630" fmla="*/ 1749392 h 1823987"/>
                  <a:gd name="connsiteX1631" fmla="*/ 3782731 w 4242337"/>
                  <a:gd name="connsiteY1631" fmla="*/ 1761424 h 1823987"/>
                  <a:gd name="connsiteX1632" fmla="*/ 3791153 w 4242337"/>
                  <a:gd name="connsiteY1632" fmla="*/ 1761424 h 1823987"/>
                  <a:gd name="connsiteX1633" fmla="*/ 3791153 w 4242337"/>
                  <a:gd name="connsiteY1633" fmla="*/ 1761424 h 1823987"/>
                  <a:gd name="connsiteX1634" fmla="*/ 3791153 w 4242337"/>
                  <a:gd name="connsiteY1634" fmla="*/ 1761424 h 1823987"/>
                  <a:gd name="connsiteX1635" fmla="*/ 3791153 w 4242337"/>
                  <a:gd name="connsiteY1635" fmla="*/ 1761424 h 1823987"/>
                  <a:gd name="connsiteX1636" fmla="*/ 3791153 w 4242337"/>
                  <a:gd name="connsiteY1636" fmla="*/ 1761424 h 1823987"/>
                  <a:gd name="connsiteX1637" fmla="*/ 3791153 w 4242337"/>
                  <a:gd name="connsiteY1637" fmla="*/ 1761424 h 1823987"/>
                  <a:gd name="connsiteX1638" fmla="*/ 3791153 w 4242337"/>
                  <a:gd name="connsiteY1638" fmla="*/ 1761424 h 1823987"/>
                  <a:gd name="connsiteX1639" fmla="*/ 3806794 w 4242337"/>
                  <a:gd name="connsiteY1639" fmla="*/ 1761424 h 1823987"/>
                  <a:gd name="connsiteX1640" fmla="*/ 3806794 w 4242337"/>
                  <a:gd name="connsiteY1640" fmla="*/ 1749392 h 1823987"/>
                  <a:gd name="connsiteX1641" fmla="*/ 3806794 w 4242337"/>
                  <a:gd name="connsiteY1641" fmla="*/ 1749392 h 1823987"/>
                  <a:gd name="connsiteX1642" fmla="*/ 3854920 w 4242337"/>
                  <a:gd name="connsiteY1642" fmla="*/ 1749392 h 1823987"/>
                  <a:gd name="connsiteX1643" fmla="*/ 3830857 w 4242337"/>
                  <a:gd name="connsiteY1643" fmla="*/ 1749392 h 1823987"/>
                  <a:gd name="connsiteX1644" fmla="*/ 3830857 w 4242337"/>
                  <a:gd name="connsiteY1644" fmla="*/ 1761424 h 1823987"/>
                  <a:gd name="connsiteX1645" fmla="*/ 3842889 w 4242337"/>
                  <a:gd name="connsiteY1645" fmla="*/ 1761424 h 1823987"/>
                  <a:gd name="connsiteX1646" fmla="*/ 3842889 w 4242337"/>
                  <a:gd name="connsiteY1646" fmla="*/ 1761424 h 1823987"/>
                  <a:gd name="connsiteX1647" fmla="*/ 3842889 w 4242337"/>
                  <a:gd name="connsiteY1647" fmla="*/ 1761424 h 1823987"/>
                  <a:gd name="connsiteX1648" fmla="*/ 3842889 w 4242337"/>
                  <a:gd name="connsiteY1648" fmla="*/ 1761424 h 1823987"/>
                  <a:gd name="connsiteX1649" fmla="*/ 3842889 w 4242337"/>
                  <a:gd name="connsiteY1649" fmla="*/ 1761424 h 1823987"/>
                  <a:gd name="connsiteX1650" fmla="*/ 3854920 w 4242337"/>
                  <a:gd name="connsiteY1650" fmla="*/ 1761424 h 1823987"/>
                  <a:gd name="connsiteX1651" fmla="*/ 3854920 w 4242337"/>
                  <a:gd name="connsiteY1651" fmla="*/ 1749392 h 1823987"/>
                  <a:gd name="connsiteX1652" fmla="*/ 3854920 w 4242337"/>
                  <a:gd name="connsiteY1652" fmla="*/ 1749392 h 1823987"/>
                  <a:gd name="connsiteX1653" fmla="*/ 3903047 w 4242337"/>
                  <a:gd name="connsiteY1653" fmla="*/ 1748189 h 1823987"/>
                  <a:gd name="connsiteX1654" fmla="*/ 3878983 w 4242337"/>
                  <a:gd name="connsiteY1654" fmla="*/ 1748189 h 1823987"/>
                  <a:gd name="connsiteX1655" fmla="*/ 3878983 w 4242337"/>
                  <a:gd name="connsiteY1655" fmla="*/ 1760221 h 1823987"/>
                  <a:gd name="connsiteX1656" fmla="*/ 3892218 w 4242337"/>
                  <a:gd name="connsiteY1656" fmla="*/ 1760221 h 1823987"/>
                  <a:gd name="connsiteX1657" fmla="*/ 3892218 w 4242337"/>
                  <a:gd name="connsiteY1657" fmla="*/ 1760221 h 1823987"/>
                  <a:gd name="connsiteX1658" fmla="*/ 3892218 w 4242337"/>
                  <a:gd name="connsiteY1658" fmla="*/ 1760221 h 1823987"/>
                  <a:gd name="connsiteX1659" fmla="*/ 3892218 w 4242337"/>
                  <a:gd name="connsiteY1659" fmla="*/ 1760221 h 1823987"/>
                  <a:gd name="connsiteX1660" fmla="*/ 3892218 w 4242337"/>
                  <a:gd name="connsiteY1660" fmla="*/ 1760221 h 1823987"/>
                  <a:gd name="connsiteX1661" fmla="*/ 3892218 w 4242337"/>
                  <a:gd name="connsiteY1661" fmla="*/ 1760221 h 1823987"/>
                  <a:gd name="connsiteX1662" fmla="*/ 3892218 w 4242337"/>
                  <a:gd name="connsiteY1662" fmla="*/ 1760221 h 1823987"/>
                  <a:gd name="connsiteX1663" fmla="*/ 3903047 w 4242337"/>
                  <a:gd name="connsiteY1663" fmla="*/ 1760221 h 1823987"/>
                  <a:gd name="connsiteX1664" fmla="*/ 3903047 w 4242337"/>
                  <a:gd name="connsiteY1664" fmla="*/ 1748189 h 1823987"/>
                  <a:gd name="connsiteX1665" fmla="*/ 3903047 w 4242337"/>
                  <a:gd name="connsiteY1665" fmla="*/ 1748189 h 1823987"/>
                  <a:gd name="connsiteX1666" fmla="*/ 3951173 w 4242337"/>
                  <a:gd name="connsiteY1666" fmla="*/ 1746986 h 1823987"/>
                  <a:gd name="connsiteX1667" fmla="*/ 3927110 w 4242337"/>
                  <a:gd name="connsiteY1667" fmla="*/ 1746986 h 1823987"/>
                  <a:gd name="connsiteX1668" fmla="*/ 3927110 w 4242337"/>
                  <a:gd name="connsiteY1668" fmla="*/ 1759017 h 1823987"/>
                  <a:gd name="connsiteX1669" fmla="*/ 3937938 w 4242337"/>
                  <a:gd name="connsiteY1669" fmla="*/ 1759017 h 1823987"/>
                  <a:gd name="connsiteX1670" fmla="*/ 3951173 w 4242337"/>
                  <a:gd name="connsiteY1670" fmla="*/ 1759017 h 1823987"/>
                  <a:gd name="connsiteX1671" fmla="*/ 3951173 w 4242337"/>
                  <a:gd name="connsiteY1671" fmla="*/ 1746986 h 1823987"/>
                  <a:gd name="connsiteX1672" fmla="*/ 3951173 w 4242337"/>
                  <a:gd name="connsiteY1672" fmla="*/ 1746986 h 1823987"/>
                  <a:gd name="connsiteX1673" fmla="*/ 3999299 w 4242337"/>
                  <a:gd name="connsiteY1673" fmla="*/ 1746986 h 1823987"/>
                  <a:gd name="connsiteX1674" fmla="*/ 3975236 w 4242337"/>
                  <a:gd name="connsiteY1674" fmla="*/ 1746986 h 1823987"/>
                  <a:gd name="connsiteX1675" fmla="*/ 3975236 w 4242337"/>
                  <a:gd name="connsiteY1675" fmla="*/ 1759017 h 1823987"/>
                  <a:gd name="connsiteX1676" fmla="*/ 3993283 w 4242337"/>
                  <a:gd name="connsiteY1676" fmla="*/ 1759017 h 1823987"/>
                  <a:gd name="connsiteX1677" fmla="*/ 3993283 w 4242337"/>
                  <a:gd name="connsiteY1677" fmla="*/ 1759017 h 1823987"/>
                  <a:gd name="connsiteX1678" fmla="*/ 3993283 w 4242337"/>
                  <a:gd name="connsiteY1678" fmla="*/ 1759017 h 1823987"/>
                  <a:gd name="connsiteX1679" fmla="*/ 3993283 w 4242337"/>
                  <a:gd name="connsiteY1679" fmla="*/ 1759017 h 1823987"/>
                  <a:gd name="connsiteX1680" fmla="*/ 3993283 w 4242337"/>
                  <a:gd name="connsiteY1680" fmla="*/ 1759017 h 1823987"/>
                  <a:gd name="connsiteX1681" fmla="*/ 3993283 w 4242337"/>
                  <a:gd name="connsiteY1681" fmla="*/ 1759017 h 1823987"/>
                  <a:gd name="connsiteX1682" fmla="*/ 3993283 w 4242337"/>
                  <a:gd name="connsiteY1682" fmla="*/ 1759017 h 1823987"/>
                  <a:gd name="connsiteX1683" fmla="*/ 3993283 w 4242337"/>
                  <a:gd name="connsiteY1683" fmla="*/ 1759017 h 1823987"/>
                  <a:gd name="connsiteX1684" fmla="*/ 3993283 w 4242337"/>
                  <a:gd name="connsiteY1684" fmla="*/ 1759017 h 1823987"/>
                  <a:gd name="connsiteX1685" fmla="*/ 3998096 w 4242337"/>
                  <a:gd name="connsiteY1685" fmla="*/ 1759017 h 1823987"/>
                  <a:gd name="connsiteX1686" fmla="*/ 3999299 w 4242337"/>
                  <a:gd name="connsiteY1686" fmla="*/ 1746986 h 1823987"/>
                  <a:gd name="connsiteX1687" fmla="*/ 3999299 w 4242337"/>
                  <a:gd name="connsiteY1687" fmla="*/ 1746986 h 1823987"/>
                  <a:gd name="connsiteX1688" fmla="*/ 4047426 w 4242337"/>
                  <a:gd name="connsiteY1688" fmla="*/ 1745783 h 1823987"/>
                  <a:gd name="connsiteX1689" fmla="*/ 4023362 w 4242337"/>
                  <a:gd name="connsiteY1689" fmla="*/ 1745783 h 1823987"/>
                  <a:gd name="connsiteX1690" fmla="*/ 4023362 w 4242337"/>
                  <a:gd name="connsiteY1690" fmla="*/ 1757814 h 1823987"/>
                  <a:gd name="connsiteX1691" fmla="*/ 4032988 w 4242337"/>
                  <a:gd name="connsiteY1691" fmla="*/ 1757814 h 1823987"/>
                  <a:gd name="connsiteX1692" fmla="*/ 4032988 w 4242337"/>
                  <a:gd name="connsiteY1692" fmla="*/ 1757814 h 1823987"/>
                  <a:gd name="connsiteX1693" fmla="*/ 4032988 w 4242337"/>
                  <a:gd name="connsiteY1693" fmla="*/ 1757814 h 1823987"/>
                  <a:gd name="connsiteX1694" fmla="*/ 4032988 w 4242337"/>
                  <a:gd name="connsiteY1694" fmla="*/ 1757814 h 1823987"/>
                  <a:gd name="connsiteX1695" fmla="*/ 4032988 w 4242337"/>
                  <a:gd name="connsiteY1695" fmla="*/ 1757814 h 1823987"/>
                  <a:gd name="connsiteX1696" fmla="*/ 4047426 w 4242337"/>
                  <a:gd name="connsiteY1696" fmla="*/ 1757814 h 1823987"/>
                  <a:gd name="connsiteX1697" fmla="*/ 4047426 w 4242337"/>
                  <a:gd name="connsiteY1697" fmla="*/ 1745783 h 1823987"/>
                  <a:gd name="connsiteX1698" fmla="*/ 4047426 w 4242337"/>
                  <a:gd name="connsiteY1698" fmla="*/ 1745783 h 1823987"/>
                  <a:gd name="connsiteX1699" fmla="*/ 4089536 w 4242337"/>
                  <a:gd name="connsiteY1699" fmla="*/ 1744579 h 1823987"/>
                  <a:gd name="connsiteX1700" fmla="*/ 4089536 w 4242337"/>
                  <a:gd name="connsiteY1700" fmla="*/ 1749392 h 1823987"/>
                  <a:gd name="connsiteX1701" fmla="*/ 4089536 w 4242337"/>
                  <a:gd name="connsiteY1701" fmla="*/ 1749392 h 1823987"/>
                  <a:gd name="connsiteX1702" fmla="*/ 4089536 w 4242337"/>
                  <a:gd name="connsiteY1702" fmla="*/ 1744579 h 1823987"/>
                  <a:gd name="connsiteX1703" fmla="*/ 4070286 w 4242337"/>
                  <a:gd name="connsiteY1703" fmla="*/ 1744579 h 1823987"/>
                  <a:gd name="connsiteX1704" fmla="*/ 4070286 w 4242337"/>
                  <a:gd name="connsiteY1704" fmla="*/ 1756611 h 1823987"/>
                  <a:gd name="connsiteX1705" fmla="*/ 4088333 w 4242337"/>
                  <a:gd name="connsiteY1705" fmla="*/ 1756611 h 1823987"/>
                  <a:gd name="connsiteX1706" fmla="*/ 4088333 w 4242337"/>
                  <a:gd name="connsiteY1706" fmla="*/ 1756611 h 1823987"/>
                  <a:gd name="connsiteX1707" fmla="*/ 4088333 w 4242337"/>
                  <a:gd name="connsiteY1707" fmla="*/ 1756611 h 1823987"/>
                  <a:gd name="connsiteX1708" fmla="*/ 4088333 w 4242337"/>
                  <a:gd name="connsiteY1708" fmla="*/ 1756611 h 1823987"/>
                  <a:gd name="connsiteX1709" fmla="*/ 4088333 w 4242337"/>
                  <a:gd name="connsiteY1709" fmla="*/ 1756611 h 1823987"/>
                  <a:gd name="connsiteX1710" fmla="*/ 4088333 w 4242337"/>
                  <a:gd name="connsiteY1710" fmla="*/ 1756611 h 1823987"/>
                  <a:gd name="connsiteX1711" fmla="*/ 4088333 w 4242337"/>
                  <a:gd name="connsiteY1711" fmla="*/ 1756611 h 1823987"/>
                  <a:gd name="connsiteX1712" fmla="*/ 4088333 w 4242337"/>
                  <a:gd name="connsiteY1712" fmla="*/ 1756611 h 1823987"/>
                  <a:gd name="connsiteX1713" fmla="*/ 4088333 w 4242337"/>
                  <a:gd name="connsiteY1713" fmla="*/ 1756611 h 1823987"/>
                  <a:gd name="connsiteX1714" fmla="*/ 4088333 w 4242337"/>
                  <a:gd name="connsiteY1714" fmla="*/ 1756611 h 1823987"/>
                  <a:gd name="connsiteX1715" fmla="*/ 4088333 w 4242337"/>
                  <a:gd name="connsiteY1715" fmla="*/ 1756611 h 1823987"/>
                  <a:gd name="connsiteX1716" fmla="*/ 4088333 w 4242337"/>
                  <a:gd name="connsiteY1716" fmla="*/ 1756611 h 1823987"/>
                  <a:gd name="connsiteX1717" fmla="*/ 4088333 w 4242337"/>
                  <a:gd name="connsiteY1717" fmla="*/ 1756611 h 1823987"/>
                  <a:gd name="connsiteX1718" fmla="*/ 4088333 w 4242337"/>
                  <a:gd name="connsiteY1718" fmla="*/ 1756611 h 1823987"/>
                  <a:gd name="connsiteX1719" fmla="*/ 4088333 w 4242337"/>
                  <a:gd name="connsiteY1719" fmla="*/ 1756611 h 1823987"/>
                  <a:gd name="connsiteX1720" fmla="*/ 4088333 w 4242337"/>
                  <a:gd name="connsiteY1720" fmla="*/ 1756611 h 1823987"/>
                  <a:gd name="connsiteX1721" fmla="*/ 4088333 w 4242337"/>
                  <a:gd name="connsiteY1721" fmla="*/ 1756611 h 1823987"/>
                  <a:gd name="connsiteX1722" fmla="*/ 4088333 w 4242337"/>
                  <a:gd name="connsiteY1722" fmla="*/ 1756611 h 1823987"/>
                  <a:gd name="connsiteX1723" fmla="*/ 4088333 w 4242337"/>
                  <a:gd name="connsiteY1723" fmla="*/ 1756611 h 1823987"/>
                  <a:gd name="connsiteX1724" fmla="*/ 4088333 w 4242337"/>
                  <a:gd name="connsiteY1724" fmla="*/ 1756611 h 1823987"/>
                  <a:gd name="connsiteX1725" fmla="*/ 4088333 w 4242337"/>
                  <a:gd name="connsiteY1725" fmla="*/ 1756611 h 1823987"/>
                  <a:gd name="connsiteX1726" fmla="*/ 4088333 w 4242337"/>
                  <a:gd name="connsiteY1726" fmla="*/ 1756611 h 1823987"/>
                  <a:gd name="connsiteX1727" fmla="*/ 4088333 w 4242337"/>
                  <a:gd name="connsiteY1727" fmla="*/ 1756611 h 1823987"/>
                  <a:gd name="connsiteX1728" fmla="*/ 4088333 w 4242337"/>
                  <a:gd name="connsiteY1728" fmla="*/ 1756611 h 1823987"/>
                  <a:gd name="connsiteX1729" fmla="*/ 4088333 w 4242337"/>
                  <a:gd name="connsiteY1729" fmla="*/ 1756611 h 1823987"/>
                  <a:gd name="connsiteX1730" fmla="*/ 4088333 w 4242337"/>
                  <a:gd name="connsiteY1730" fmla="*/ 1756611 h 1823987"/>
                  <a:gd name="connsiteX1731" fmla="*/ 4088333 w 4242337"/>
                  <a:gd name="connsiteY1731" fmla="*/ 1756611 h 1823987"/>
                  <a:gd name="connsiteX1732" fmla="*/ 4088333 w 4242337"/>
                  <a:gd name="connsiteY1732" fmla="*/ 1756611 h 1823987"/>
                  <a:gd name="connsiteX1733" fmla="*/ 4088333 w 4242337"/>
                  <a:gd name="connsiteY1733" fmla="*/ 1756611 h 1823987"/>
                  <a:gd name="connsiteX1734" fmla="*/ 4088333 w 4242337"/>
                  <a:gd name="connsiteY1734" fmla="*/ 1756611 h 1823987"/>
                  <a:gd name="connsiteX1735" fmla="*/ 4088333 w 4242337"/>
                  <a:gd name="connsiteY1735" fmla="*/ 1756611 h 1823987"/>
                  <a:gd name="connsiteX1736" fmla="*/ 4088333 w 4242337"/>
                  <a:gd name="connsiteY1736" fmla="*/ 1756611 h 1823987"/>
                  <a:gd name="connsiteX1737" fmla="*/ 4088333 w 4242337"/>
                  <a:gd name="connsiteY1737" fmla="*/ 1756611 h 1823987"/>
                  <a:gd name="connsiteX1738" fmla="*/ 4088333 w 4242337"/>
                  <a:gd name="connsiteY1738" fmla="*/ 1756611 h 1823987"/>
                  <a:gd name="connsiteX1739" fmla="*/ 4089536 w 4242337"/>
                  <a:gd name="connsiteY1739" fmla="*/ 1755408 h 1823987"/>
                  <a:gd name="connsiteX1740" fmla="*/ 4089536 w 4242337"/>
                  <a:gd name="connsiteY1740" fmla="*/ 1755408 h 1823987"/>
                  <a:gd name="connsiteX1741" fmla="*/ 4089536 w 4242337"/>
                  <a:gd name="connsiteY1741" fmla="*/ 1755408 h 1823987"/>
                  <a:gd name="connsiteX1742" fmla="*/ 4089536 w 4242337"/>
                  <a:gd name="connsiteY1742" fmla="*/ 1755408 h 1823987"/>
                  <a:gd name="connsiteX1743" fmla="*/ 4089536 w 4242337"/>
                  <a:gd name="connsiteY1743" fmla="*/ 1755408 h 1823987"/>
                  <a:gd name="connsiteX1744" fmla="*/ 4089536 w 4242337"/>
                  <a:gd name="connsiteY1744" fmla="*/ 1755408 h 1823987"/>
                  <a:gd name="connsiteX1745" fmla="*/ 4089536 w 4242337"/>
                  <a:gd name="connsiteY1745" fmla="*/ 1755408 h 1823987"/>
                  <a:gd name="connsiteX1746" fmla="*/ 4089536 w 4242337"/>
                  <a:gd name="connsiteY1746" fmla="*/ 1755408 h 1823987"/>
                  <a:gd name="connsiteX1747" fmla="*/ 4089536 w 4242337"/>
                  <a:gd name="connsiteY1747" fmla="*/ 1755408 h 1823987"/>
                  <a:gd name="connsiteX1748" fmla="*/ 4089536 w 4242337"/>
                  <a:gd name="connsiteY1748" fmla="*/ 1755408 h 1823987"/>
                  <a:gd name="connsiteX1749" fmla="*/ 4089536 w 4242337"/>
                  <a:gd name="connsiteY1749" fmla="*/ 1755408 h 1823987"/>
                  <a:gd name="connsiteX1750" fmla="*/ 4089536 w 4242337"/>
                  <a:gd name="connsiteY1750" fmla="*/ 1755408 h 1823987"/>
                  <a:gd name="connsiteX1751" fmla="*/ 4089536 w 4242337"/>
                  <a:gd name="connsiteY1751" fmla="*/ 1755408 h 1823987"/>
                  <a:gd name="connsiteX1752" fmla="*/ 4089536 w 4242337"/>
                  <a:gd name="connsiteY1752" fmla="*/ 1755408 h 1823987"/>
                  <a:gd name="connsiteX1753" fmla="*/ 4089536 w 4242337"/>
                  <a:gd name="connsiteY1753" fmla="*/ 1755408 h 1823987"/>
                  <a:gd name="connsiteX1754" fmla="*/ 4089536 w 4242337"/>
                  <a:gd name="connsiteY1754" fmla="*/ 1755408 h 1823987"/>
                  <a:gd name="connsiteX1755" fmla="*/ 4089536 w 4242337"/>
                  <a:gd name="connsiteY1755" fmla="*/ 1755408 h 1823987"/>
                  <a:gd name="connsiteX1756" fmla="*/ 4089536 w 4242337"/>
                  <a:gd name="connsiteY1756" fmla="*/ 1755408 h 1823987"/>
                  <a:gd name="connsiteX1757" fmla="*/ 4089536 w 4242337"/>
                  <a:gd name="connsiteY1757" fmla="*/ 1755408 h 1823987"/>
                  <a:gd name="connsiteX1758" fmla="*/ 4089536 w 4242337"/>
                  <a:gd name="connsiteY1758" fmla="*/ 1755408 h 1823987"/>
                  <a:gd name="connsiteX1759" fmla="*/ 4089536 w 4242337"/>
                  <a:gd name="connsiteY1759" fmla="*/ 1755408 h 1823987"/>
                  <a:gd name="connsiteX1760" fmla="*/ 4089536 w 4242337"/>
                  <a:gd name="connsiteY1760" fmla="*/ 1755408 h 1823987"/>
                  <a:gd name="connsiteX1761" fmla="*/ 4089536 w 4242337"/>
                  <a:gd name="connsiteY1761" fmla="*/ 1755408 h 1823987"/>
                  <a:gd name="connsiteX1762" fmla="*/ 4090739 w 4242337"/>
                  <a:gd name="connsiteY1762" fmla="*/ 1754205 h 1823987"/>
                  <a:gd name="connsiteX1763" fmla="*/ 4090739 w 4242337"/>
                  <a:gd name="connsiteY1763" fmla="*/ 1754205 h 1823987"/>
                  <a:gd name="connsiteX1764" fmla="*/ 4090739 w 4242337"/>
                  <a:gd name="connsiteY1764" fmla="*/ 1754205 h 1823987"/>
                  <a:gd name="connsiteX1765" fmla="*/ 4090739 w 4242337"/>
                  <a:gd name="connsiteY1765" fmla="*/ 1754205 h 1823987"/>
                  <a:gd name="connsiteX1766" fmla="*/ 4090739 w 4242337"/>
                  <a:gd name="connsiteY1766" fmla="*/ 1754205 h 1823987"/>
                  <a:gd name="connsiteX1767" fmla="*/ 4090739 w 4242337"/>
                  <a:gd name="connsiteY1767" fmla="*/ 1754205 h 1823987"/>
                  <a:gd name="connsiteX1768" fmla="*/ 4090739 w 4242337"/>
                  <a:gd name="connsiteY1768" fmla="*/ 1754205 h 1823987"/>
                  <a:gd name="connsiteX1769" fmla="*/ 4090739 w 4242337"/>
                  <a:gd name="connsiteY1769" fmla="*/ 1754205 h 1823987"/>
                  <a:gd name="connsiteX1770" fmla="*/ 4090739 w 4242337"/>
                  <a:gd name="connsiteY1770" fmla="*/ 1754205 h 1823987"/>
                  <a:gd name="connsiteX1771" fmla="*/ 4090739 w 4242337"/>
                  <a:gd name="connsiteY1771" fmla="*/ 1754205 h 1823987"/>
                  <a:gd name="connsiteX1772" fmla="*/ 4090739 w 4242337"/>
                  <a:gd name="connsiteY1772" fmla="*/ 1754205 h 1823987"/>
                  <a:gd name="connsiteX1773" fmla="*/ 4090739 w 4242337"/>
                  <a:gd name="connsiteY1773" fmla="*/ 1754205 h 1823987"/>
                  <a:gd name="connsiteX1774" fmla="*/ 4090739 w 4242337"/>
                  <a:gd name="connsiteY1774" fmla="*/ 1754205 h 1823987"/>
                  <a:gd name="connsiteX1775" fmla="*/ 4090739 w 4242337"/>
                  <a:gd name="connsiteY1775" fmla="*/ 1754205 h 1823987"/>
                  <a:gd name="connsiteX1776" fmla="*/ 4087130 w 4242337"/>
                  <a:gd name="connsiteY1776" fmla="*/ 1750595 h 1823987"/>
                  <a:gd name="connsiteX1777" fmla="*/ 4089536 w 4242337"/>
                  <a:gd name="connsiteY1777" fmla="*/ 1744579 h 1823987"/>
                  <a:gd name="connsiteX1778" fmla="*/ 4089536 w 4242337"/>
                  <a:gd name="connsiteY1778" fmla="*/ 1744579 h 1823987"/>
                  <a:gd name="connsiteX1779" fmla="*/ 4103974 w 4242337"/>
                  <a:gd name="connsiteY1779" fmla="*/ 1706078 h 1823987"/>
                  <a:gd name="connsiteX1780" fmla="*/ 4095552 w 4242337"/>
                  <a:gd name="connsiteY1780" fmla="*/ 1727735 h 1823987"/>
                  <a:gd name="connsiteX1781" fmla="*/ 4106381 w 4242337"/>
                  <a:gd name="connsiteY1781" fmla="*/ 1732548 h 1823987"/>
                  <a:gd name="connsiteX1782" fmla="*/ 4114803 w 4242337"/>
                  <a:gd name="connsiteY1782" fmla="*/ 1709688 h 1823987"/>
                  <a:gd name="connsiteX1783" fmla="*/ 4103974 w 4242337"/>
                  <a:gd name="connsiteY1783" fmla="*/ 1706078 h 1823987"/>
                  <a:gd name="connsiteX1784" fmla="*/ 4103974 w 4242337"/>
                  <a:gd name="connsiteY1784" fmla="*/ 1706078 h 1823987"/>
                  <a:gd name="connsiteX1785" fmla="*/ 4116006 w 4242337"/>
                  <a:gd name="connsiteY1785" fmla="*/ 1661562 h 1823987"/>
                  <a:gd name="connsiteX1786" fmla="*/ 4109990 w 4242337"/>
                  <a:gd name="connsiteY1786" fmla="*/ 1684422 h 1823987"/>
                  <a:gd name="connsiteX1787" fmla="*/ 4122022 w 4242337"/>
                  <a:gd name="connsiteY1787" fmla="*/ 1688031 h 1823987"/>
                  <a:gd name="connsiteX1788" fmla="*/ 4128037 w 4242337"/>
                  <a:gd name="connsiteY1788" fmla="*/ 1665171 h 1823987"/>
                  <a:gd name="connsiteX1789" fmla="*/ 4116006 w 4242337"/>
                  <a:gd name="connsiteY1789" fmla="*/ 1661562 h 1823987"/>
                  <a:gd name="connsiteX1790" fmla="*/ 4116006 w 4242337"/>
                  <a:gd name="connsiteY1790" fmla="*/ 1661562 h 1823987"/>
                  <a:gd name="connsiteX1791" fmla="*/ 4125631 w 4242337"/>
                  <a:gd name="connsiteY1791" fmla="*/ 1614639 h 1823987"/>
                  <a:gd name="connsiteX1792" fmla="*/ 4120818 w 4242337"/>
                  <a:gd name="connsiteY1792" fmla="*/ 1637498 h 1823987"/>
                  <a:gd name="connsiteX1793" fmla="*/ 4132850 w 4242337"/>
                  <a:gd name="connsiteY1793" fmla="*/ 1639905 h 1823987"/>
                  <a:gd name="connsiteX1794" fmla="*/ 4137662 w 4242337"/>
                  <a:gd name="connsiteY1794" fmla="*/ 1615842 h 1823987"/>
                  <a:gd name="connsiteX1795" fmla="*/ 4125631 w 4242337"/>
                  <a:gd name="connsiteY1795" fmla="*/ 1614639 h 1823987"/>
                  <a:gd name="connsiteX1796" fmla="*/ 4125631 w 4242337"/>
                  <a:gd name="connsiteY1796" fmla="*/ 1614639 h 1823987"/>
                  <a:gd name="connsiteX1797" fmla="*/ 4134053 w 4242337"/>
                  <a:gd name="connsiteY1797" fmla="*/ 1567715 h 1823987"/>
                  <a:gd name="connsiteX1798" fmla="*/ 4130444 w 4242337"/>
                  <a:gd name="connsiteY1798" fmla="*/ 1591778 h 1823987"/>
                  <a:gd name="connsiteX1799" fmla="*/ 4142475 w 4242337"/>
                  <a:gd name="connsiteY1799" fmla="*/ 1594185 h 1823987"/>
                  <a:gd name="connsiteX1800" fmla="*/ 4142475 w 4242337"/>
                  <a:gd name="connsiteY1800" fmla="*/ 1591778 h 1823987"/>
                  <a:gd name="connsiteX1801" fmla="*/ 4146085 w 4242337"/>
                  <a:gd name="connsiteY1801" fmla="*/ 1571325 h 1823987"/>
                  <a:gd name="connsiteX1802" fmla="*/ 4134053 w 4242337"/>
                  <a:gd name="connsiteY1802" fmla="*/ 1567715 h 1823987"/>
                  <a:gd name="connsiteX1803" fmla="*/ 4134053 w 4242337"/>
                  <a:gd name="connsiteY1803" fmla="*/ 1567715 h 1823987"/>
                  <a:gd name="connsiteX1804" fmla="*/ 4141272 w 4242337"/>
                  <a:gd name="connsiteY1804" fmla="*/ 1519589 h 1823987"/>
                  <a:gd name="connsiteX1805" fmla="*/ 4137662 w 4242337"/>
                  <a:gd name="connsiteY1805" fmla="*/ 1543652 h 1823987"/>
                  <a:gd name="connsiteX1806" fmla="*/ 4149694 w 4242337"/>
                  <a:gd name="connsiteY1806" fmla="*/ 1544855 h 1823987"/>
                  <a:gd name="connsiteX1807" fmla="*/ 4149694 w 4242337"/>
                  <a:gd name="connsiteY1807" fmla="*/ 1542449 h 1823987"/>
                  <a:gd name="connsiteX1808" fmla="*/ 4149694 w 4242337"/>
                  <a:gd name="connsiteY1808" fmla="*/ 1542449 h 1823987"/>
                  <a:gd name="connsiteX1809" fmla="*/ 4149694 w 4242337"/>
                  <a:gd name="connsiteY1809" fmla="*/ 1542449 h 1823987"/>
                  <a:gd name="connsiteX1810" fmla="*/ 4150897 w 4242337"/>
                  <a:gd name="connsiteY1810" fmla="*/ 1531620 h 1823987"/>
                  <a:gd name="connsiteX1811" fmla="*/ 4150897 w 4242337"/>
                  <a:gd name="connsiteY1811" fmla="*/ 1531620 h 1823987"/>
                  <a:gd name="connsiteX1812" fmla="*/ 4150897 w 4242337"/>
                  <a:gd name="connsiteY1812" fmla="*/ 1531620 h 1823987"/>
                  <a:gd name="connsiteX1813" fmla="*/ 4152101 w 4242337"/>
                  <a:gd name="connsiteY1813" fmla="*/ 1520792 h 1823987"/>
                  <a:gd name="connsiteX1814" fmla="*/ 4141272 w 4242337"/>
                  <a:gd name="connsiteY1814" fmla="*/ 1519589 h 1823987"/>
                  <a:gd name="connsiteX1815" fmla="*/ 4141272 w 4242337"/>
                  <a:gd name="connsiteY1815" fmla="*/ 1519589 h 1823987"/>
                  <a:gd name="connsiteX1816" fmla="*/ 4147288 w 4242337"/>
                  <a:gd name="connsiteY1816" fmla="*/ 1472666 h 1823987"/>
                  <a:gd name="connsiteX1817" fmla="*/ 4143678 w 4242337"/>
                  <a:gd name="connsiteY1817" fmla="*/ 1496729 h 1823987"/>
                  <a:gd name="connsiteX1818" fmla="*/ 4155710 w 4242337"/>
                  <a:gd name="connsiteY1818" fmla="*/ 1497932 h 1823987"/>
                  <a:gd name="connsiteX1819" fmla="*/ 4156913 w 4242337"/>
                  <a:gd name="connsiteY1819" fmla="*/ 1490713 h 1823987"/>
                  <a:gd name="connsiteX1820" fmla="*/ 4156913 w 4242337"/>
                  <a:gd name="connsiteY1820" fmla="*/ 1490713 h 1823987"/>
                  <a:gd name="connsiteX1821" fmla="*/ 4156913 w 4242337"/>
                  <a:gd name="connsiteY1821" fmla="*/ 1490713 h 1823987"/>
                  <a:gd name="connsiteX1822" fmla="*/ 4159320 w 4242337"/>
                  <a:gd name="connsiteY1822" fmla="*/ 1473869 h 1823987"/>
                  <a:gd name="connsiteX1823" fmla="*/ 4147288 w 4242337"/>
                  <a:gd name="connsiteY1823" fmla="*/ 1472666 h 1823987"/>
                  <a:gd name="connsiteX1824" fmla="*/ 4147288 w 4242337"/>
                  <a:gd name="connsiteY1824" fmla="*/ 1472666 h 1823987"/>
                  <a:gd name="connsiteX1825" fmla="*/ 4153304 w 4242337"/>
                  <a:gd name="connsiteY1825" fmla="*/ 1424539 h 1823987"/>
                  <a:gd name="connsiteX1826" fmla="*/ 4150897 w 4242337"/>
                  <a:gd name="connsiteY1826" fmla="*/ 1448603 h 1823987"/>
                  <a:gd name="connsiteX1827" fmla="*/ 4162929 w 4242337"/>
                  <a:gd name="connsiteY1827" fmla="*/ 1449806 h 1823987"/>
                  <a:gd name="connsiteX1828" fmla="*/ 4164132 w 4242337"/>
                  <a:gd name="connsiteY1828" fmla="*/ 1437774 h 1823987"/>
                  <a:gd name="connsiteX1829" fmla="*/ 4164132 w 4242337"/>
                  <a:gd name="connsiteY1829" fmla="*/ 1437774 h 1823987"/>
                  <a:gd name="connsiteX1830" fmla="*/ 4164132 w 4242337"/>
                  <a:gd name="connsiteY1830" fmla="*/ 1437774 h 1823987"/>
                  <a:gd name="connsiteX1831" fmla="*/ 4164132 w 4242337"/>
                  <a:gd name="connsiteY1831" fmla="*/ 1437774 h 1823987"/>
                  <a:gd name="connsiteX1832" fmla="*/ 4164132 w 4242337"/>
                  <a:gd name="connsiteY1832" fmla="*/ 1437774 h 1823987"/>
                  <a:gd name="connsiteX1833" fmla="*/ 4164132 w 4242337"/>
                  <a:gd name="connsiteY1833" fmla="*/ 1437774 h 1823987"/>
                  <a:gd name="connsiteX1834" fmla="*/ 4164132 w 4242337"/>
                  <a:gd name="connsiteY1834" fmla="*/ 1437774 h 1823987"/>
                  <a:gd name="connsiteX1835" fmla="*/ 4164132 w 4242337"/>
                  <a:gd name="connsiteY1835" fmla="*/ 1437774 h 1823987"/>
                  <a:gd name="connsiteX1836" fmla="*/ 4164132 w 4242337"/>
                  <a:gd name="connsiteY1836" fmla="*/ 1437774 h 1823987"/>
                  <a:gd name="connsiteX1837" fmla="*/ 4164132 w 4242337"/>
                  <a:gd name="connsiteY1837" fmla="*/ 1437774 h 1823987"/>
                  <a:gd name="connsiteX1838" fmla="*/ 4164132 w 4242337"/>
                  <a:gd name="connsiteY1838" fmla="*/ 1437774 h 1823987"/>
                  <a:gd name="connsiteX1839" fmla="*/ 4164132 w 4242337"/>
                  <a:gd name="connsiteY1839" fmla="*/ 1437774 h 1823987"/>
                  <a:gd name="connsiteX1840" fmla="*/ 4164132 w 4242337"/>
                  <a:gd name="connsiteY1840" fmla="*/ 1437774 h 1823987"/>
                  <a:gd name="connsiteX1841" fmla="*/ 4164132 w 4242337"/>
                  <a:gd name="connsiteY1841" fmla="*/ 1437774 h 1823987"/>
                  <a:gd name="connsiteX1842" fmla="*/ 4164132 w 4242337"/>
                  <a:gd name="connsiteY1842" fmla="*/ 1437774 h 1823987"/>
                  <a:gd name="connsiteX1843" fmla="*/ 4164132 w 4242337"/>
                  <a:gd name="connsiteY1843" fmla="*/ 1437774 h 1823987"/>
                  <a:gd name="connsiteX1844" fmla="*/ 4164132 w 4242337"/>
                  <a:gd name="connsiteY1844" fmla="*/ 1437774 h 1823987"/>
                  <a:gd name="connsiteX1845" fmla="*/ 4164132 w 4242337"/>
                  <a:gd name="connsiteY1845" fmla="*/ 1437774 h 1823987"/>
                  <a:gd name="connsiteX1846" fmla="*/ 4164132 w 4242337"/>
                  <a:gd name="connsiteY1846" fmla="*/ 1437774 h 1823987"/>
                  <a:gd name="connsiteX1847" fmla="*/ 4164132 w 4242337"/>
                  <a:gd name="connsiteY1847" fmla="*/ 1437774 h 1823987"/>
                  <a:gd name="connsiteX1848" fmla="*/ 4165335 w 4242337"/>
                  <a:gd name="connsiteY1848" fmla="*/ 1429352 h 1823987"/>
                  <a:gd name="connsiteX1849" fmla="*/ 4153304 w 4242337"/>
                  <a:gd name="connsiteY1849" fmla="*/ 1424539 h 1823987"/>
                  <a:gd name="connsiteX1850" fmla="*/ 4153304 w 4242337"/>
                  <a:gd name="connsiteY1850" fmla="*/ 1424539 h 1823987"/>
                  <a:gd name="connsiteX1851" fmla="*/ 4158116 w 4242337"/>
                  <a:gd name="connsiteY1851" fmla="*/ 1377616 h 1823987"/>
                  <a:gd name="connsiteX1852" fmla="*/ 4155710 w 4242337"/>
                  <a:gd name="connsiteY1852" fmla="*/ 1401679 h 1823987"/>
                  <a:gd name="connsiteX1853" fmla="*/ 4167741 w 4242337"/>
                  <a:gd name="connsiteY1853" fmla="*/ 1402883 h 1823987"/>
                  <a:gd name="connsiteX1854" fmla="*/ 4168945 w 4242337"/>
                  <a:gd name="connsiteY1854" fmla="*/ 1390851 h 1823987"/>
                  <a:gd name="connsiteX1855" fmla="*/ 4168945 w 4242337"/>
                  <a:gd name="connsiteY1855" fmla="*/ 1390851 h 1823987"/>
                  <a:gd name="connsiteX1856" fmla="*/ 4168945 w 4242337"/>
                  <a:gd name="connsiteY1856" fmla="*/ 1390851 h 1823987"/>
                  <a:gd name="connsiteX1857" fmla="*/ 4170148 w 4242337"/>
                  <a:gd name="connsiteY1857" fmla="*/ 1383632 h 1823987"/>
                  <a:gd name="connsiteX1858" fmla="*/ 4170148 w 4242337"/>
                  <a:gd name="connsiteY1858" fmla="*/ 1383632 h 1823987"/>
                  <a:gd name="connsiteX1859" fmla="*/ 4170148 w 4242337"/>
                  <a:gd name="connsiteY1859" fmla="*/ 1383632 h 1823987"/>
                  <a:gd name="connsiteX1860" fmla="*/ 4170148 w 4242337"/>
                  <a:gd name="connsiteY1860" fmla="*/ 1381226 h 1823987"/>
                  <a:gd name="connsiteX1861" fmla="*/ 4158116 w 4242337"/>
                  <a:gd name="connsiteY1861" fmla="*/ 1377616 h 1823987"/>
                  <a:gd name="connsiteX1862" fmla="*/ 4158116 w 4242337"/>
                  <a:gd name="connsiteY1862" fmla="*/ 1377616 h 1823987"/>
                  <a:gd name="connsiteX1863" fmla="*/ 4162929 w 4242337"/>
                  <a:gd name="connsiteY1863" fmla="*/ 1329490 h 1823987"/>
                  <a:gd name="connsiteX1864" fmla="*/ 4160523 w 4242337"/>
                  <a:gd name="connsiteY1864" fmla="*/ 1353553 h 1823987"/>
                  <a:gd name="connsiteX1865" fmla="*/ 4172554 w 4242337"/>
                  <a:gd name="connsiteY1865" fmla="*/ 1354756 h 1823987"/>
                  <a:gd name="connsiteX1866" fmla="*/ 4173757 w 4242337"/>
                  <a:gd name="connsiteY1866" fmla="*/ 1347537 h 1823987"/>
                  <a:gd name="connsiteX1867" fmla="*/ 4173757 w 4242337"/>
                  <a:gd name="connsiteY1867" fmla="*/ 1346334 h 1823987"/>
                  <a:gd name="connsiteX1868" fmla="*/ 4173757 w 4242337"/>
                  <a:gd name="connsiteY1868" fmla="*/ 1346334 h 1823987"/>
                  <a:gd name="connsiteX1869" fmla="*/ 4173757 w 4242337"/>
                  <a:gd name="connsiteY1869" fmla="*/ 1345131 h 1823987"/>
                  <a:gd name="connsiteX1870" fmla="*/ 4173757 w 4242337"/>
                  <a:gd name="connsiteY1870" fmla="*/ 1345131 h 1823987"/>
                  <a:gd name="connsiteX1871" fmla="*/ 4173757 w 4242337"/>
                  <a:gd name="connsiteY1871" fmla="*/ 1343928 h 1823987"/>
                  <a:gd name="connsiteX1872" fmla="*/ 4173757 w 4242337"/>
                  <a:gd name="connsiteY1872" fmla="*/ 1343928 h 1823987"/>
                  <a:gd name="connsiteX1873" fmla="*/ 4173757 w 4242337"/>
                  <a:gd name="connsiteY1873" fmla="*/ 1342725 h 1823987"/>
                  <a:gd name="connsiteX1874" fmla="*/ 4173757 w 4242337"/>
                  <a:gd name="connsiteY1874" fmla="*/ 1342725 h 1823987"/>
                  <a:gd name="connsiteX1875" fmla="*/ 4173757 w 4242337"/>
                  <a:gd name="connsiteY1875" fmla="*/ 1342725 h 1823987"/>
                  <a:gd name="connsiteX1876" fmla="*/ 4173757 w 4242337"/>
                  <a:gd name="connsiteY1876" fmla="*/ 1342725 h 1823987"/>
                  <a:gd name="connsiteX1877" fmla="*/ 4173757 w 4242337"/>
                  <a:gd name="connsiteY1877" fmla="*/ 1342725 h 1823987"/>
                  <a:gd name="connsiteX1878" fmla="*/ 4173757 w 4242337"/>
                  <a:gd name="connsiteY1878" fmla="*/ 1342725 h 1823987"/>
                  <a:gd name="connsiteX1879" fmla="*/ 4173757 w 4242337"/>
                  <a:gd name="connsiteY1879" fmla="*/ 1342725 h 1823987"/>
                  <a:gd name="connsiteX1880" fmla="*/ 4174960 w 4242337"/>
                  <a:gd name="connsiteY1880" fmla="*/ 1330693 h 1823987"/>
                  <a:gd name="connsiteX1881" fmla="*/ 4162929 w 4242337"/>
                  <a:gd name="connsiteY1881" fmla="*/ 1329490 h 1823987"/>
                  <a:gd name="connsiteX1882" fmla="*/ 4162929 w 4242337"/>
                  <a:gd name="connsiteY1882" fmla="*/ 1329490 h 1823987"/>
                  <a:gd name="connsiteX1883" fmla="*/ 4167741 w 4242337"/>
                  <a:gd name="connsiteY1883" fmla="*/ 1281364 h 1823987"/>
                  <a:gd name="connsiteX1884" fmla="*/ 4165335 w 4242337"/>
                  <a:gd name="connsiteY1884" fmla="*/ 1305427 h 1823987"/>
                  <a:gd name="connsiteX1885" fmla="*/ 4177367 w 4242337"/>
                  <a:gd name="connsiteY1885" fmla="*/ 1306630 h 1823987"/>
                  <a:gd name="connsiteX1886" fmla="*/ 4177367 w 4242337"/>
                  <a:gd name="connsiteY1886" fmla="*/ 1306630 h 1823987"/>
                  <a:gd name="connsiteX1887" fmla="*/ 4177367 w 4242337"/>
                  <a:gd name="connsiteY1887" fmla="*/ 1306630 h 1823987"/>
                  <a:gd name="connsiteX1888" fmla="*/ 4179773 w 4242337"/>
                  <a:gd name="connsiteY1888" fmla="*/ 1283770 h 1823987"/>
                  <a:gd name="connsiteX1889" fmla="*/ 4179773 w 4242337"/>
                  <a:gd name="connsiteY1889" fmla="*/ 1282567 h 1823987"/>
                  <a:gd name="connsiteX1890" fmla="*/ 4167741 w 4242337"/>
                  <a:gd name="connsiteY1890" fmla="*/ 1281364 h 1823987"/>
                  <a:gd name="connsiteX1891" fmla="*/ 4167741 w 4242337"/>
                  <a:gd name="connsiteY1891" fmla="*/ 1281364 h 1823987"/>
                  <a:gd name="connsiteX1892" fmla="*/ 4171351 w 4242337"/>
                  <a:gd name="connsiteY1892" fmla="*/ 1233237 h 1823987"/>
                  <a:gd name="connsiteX1893" fmla="*/ 4168945 w 4242337"/>
                  <a:gd name="connsiteY1893" fmla="*/ 1257300 h 1823987"/>
                  <a:gd name="connsiteX1894" fmla="*/ 4180976 w 4242337"/>
                  <a:gd name="connsiteY1894" fmla="*/ 1258504 h 1823987"/>
                  <a:gd name="connsiteX1895" fmla="*/ 4183383 w 4242337"/>
                  <a:gd name="connsiteY1895" fmla="*/ 1234440 h 1823987"/>
                  <a:gd name="connsiteX1896" fmla="*/ 4171351 w 4242337"/>
                  <a:gd name="connsiteY1896" fmla="*/ 1233237 h 1823987"/>
                  <a:gd name="connsiteX1897" fmla="*/ 4171351 w 4242337"/>
                  <a:gd name="connsiteY1897" fmla="*/ 1233237 h 1823987"/>
                  <a:gd name="connsiteX1898" fmla="*/ 4174960 w 4242337"/>
                  <a:gd name="connsiteY1898" fmla="*/ 1186314 h 1823987"/>
                  <a:gd name="connsiteX1899" fmla="*/ 4172554 w 4242337"/>
                  <a:gd name="connsiteY1899" fmla="*/ 1210377 h 1823987"/>
                  <a:gd name="connsiteX1900" fmla="*/ 4184586 w 4242337"/>
                  <a:gd name="connsiteY1900" fmla="*/ 1211580 h 1823987"/>
                  <a:gd name="connsiteX1901" fmla="*/ 4185789 w 4242337"/>
                  <a:gd name="connsiteY1901" fmla="*/ 1199549 h 1823987"/>
                  <a:gd name="connsiteX1902" fmla="*/ 4186992 w 4242337"/>
                  <a:gd name="connsiteY1902" fmla="*/ 1187517 h 1823987"/>
                  <a:gd name="connsiteX1903" fmla="*/ 4174960 w 4242337"/>
                  <a:gd name="connsiteY1903" fmla="*/ 1186314 h 1823987"/>
                  <a:gd name="connsiteX1904" fmla="*/ 4174960 w 4242337"/>
                  <a:gd name="connsiteY1904" fmla="*/ 1186314 h 1823987"/>
                  <a:gd name="connsiteX1905" fmla="*/ 4179773 w 4242337"/>
                  <a:gd name="connsiteY1905" fmla="*/ 1138188 h 1823987"/>
                  <a:gd name="connsiteX1906" fmla="*/ 4177367 w 4242337"/>
                  <a:gd name="connsiteY1906" fmla="*/ 1162251 h 1823987"/>
                  <a:gd name="connsiteX1907" fmla="*/ 4189399 w 4242337"/>
                  <a:gd name="connsiteY1907" fmla="*/ 1163454 h 1823987"/>
                  <a:gd name="connsiteX1908" fmla="*/ 4191805 w 4242337"/>
                  <a:gd name="connsiteY1908" fmla="*/ 1139391 h 1823987"/>
                  <a:gd name="connsiteX1909" fmla="*/ 4179773 w 4242337"/>
                  <a:gd name="connsiteY1909" fmla="*/ 1138188 h 1823987"/>
                  <a:gd name="connsiteX1910" fmla="*/ 4179773 w 4242337"/>
                  <a:gd name="connsiteY1910" fmla="*/ 1138188 h 1823987"/>
                  <a:gd name="connsiteX1911" fmla="*/ 4182179 w 4242337"/>
                  <a:gd name="connsiteY1911" fmla="*/ 1090061 h 1823987"/>
                  <a:gd name="connsiteX1912" fmla="*/ 4180976 w 4242337"/>
                  <a:gd name="connsiteY1912" fmla="*/ 1114125 h 1823987"/>
                  <a:gd name="connsiteX1913" fmla="*/ 4193008 w 4242337"/>
                  <a:gd name="connsiteY1913" fmla="*/ 1115328 h 1823987"/>
                  <a:gd name="connsiteX1914" fmla="*/ 4194211 w 4242337"/>
                  <a:gd name="connsiteY1914" fmla="*/ 1091265 h 1823987"/>
                  <a:gd name="connsiteX1915" fmla="*/ 4182179 w 4242337"/>
                  <a:gd name="connsiteY1915" fmla="*/ 1090061 h 1823987"/>
                  <a:gd name="connsiteX1916" fmla="*/ 4182179 w 4242337"/>
                  <a:gd name="connsiteY1916" fmla="*/ 1090061 h 1823987"/>
                  <a:gd name="connsiteX1917" fmla="*/ 4185789 w 4242337"/>
                  <a:gd name="connsiteY1917" fmla="*/ 1041935 h 1823987"/>
                  <a:gd name="connsiteX1918" fmla="*/ 4184586 w 4242337"/>
                  <a:gd name="connsiteY1918" fmla="*/ 1065998 h 1823987"/>
                  <a:gd name="connsiteX1919" fmla="*/ 4196618 w 4242337"/>
                  <a:gd name="connsiteY1919" fmla="*/ 1067201 h 1823987"/>
                  <a:gd name="connsiteX1920" fmla="*/ 4196618 w 4242337"/>
                  <a:gd name="connsiteY1920" fmla="*/ 1061186 h 1823987"/>
                  <a:gd name="connsiteX1921" fmla="*/ 4196618 w 4242337"/>
                  <a:gd name="connsiteY1921" fmla="*/ 1055170 h 1823987"/>
                  <a:gd name="connsiteX1922" fmla="*/ 4196618 w 4242337"/>
                  <a:gd name="connsiteY1922" fmla="*/ 1055170 h 1823987"/>
                  <a:gd name="connsiteX1923" fmla="*/ 4196618 w 4242337"/>
                  <a:gd name="connsiteY1923" fmla="*/ 1053967 h 1823987"/>
                  <a:gd name="connsiteX1924" fmla="*/ 4197821 w 4242337"/>
                  <a:gd name="connsiteY1924" fmla="*/ 1043138 h 1823987"/>
                  <a:gd name="connsiteX1925" fmla="*/ 4185789 w 4242337"/>
                  <a:gd name="connsiteY1925" fmla="*/ 1041935 h 1823987"/>
                  <a:gd name="connsiteX1926" fmla="*/ 4185789 w 4242337"/>
                  <a:gd name="connsiteY1926" fmla="*/ 1041935 h 1823987"/>
                  <a:gd name="connsiteX1927" fmla="*/ 4189399 w 4242337"/>
                  <a:gd name="connsiteY1927" fmla="*/ 993809 h 1823987"/>
                  <a:gd name="connsiteX1928" fmla="*/ 4188195 w 4242337"/>
                  <a:gd name="connsiteY1928" fmla="*/ 1017872 h 1823987"/>
                  <a:gd name="connsiteX1929" fmla="*/ 4200227 w 4242337"/>
                  <a:gd name="connsiteY1929" fmla="*/ 1019075 h 1823987"/>
                  <a:gd name="connsiteX1930" fmla="*/ 4200227 w 4242337"/>
                  <a:gd name="connsiteY1930" fmla="*/ 1019075 h 1823987"/>
                  <a:gd name="connsiteX1931" fmla="*/ 4200227 w 4242337"/>
                  <a:gd name="connsiteY1931" fmla="*/ 1019075 h 1823987"/>
                  <a:gd name="connsiteX1932" fmla="*/ 4201430 w 4242337"/>
                  <a:gd name="connsiteY1932" fmla="*/ 1008247 h 1823987"/>
                  <a:gd name="connsiteX1933" fmla="*/ 4201430 w 4242337"/>
                  <a:gd name="connsiteY1933" fmla="*/ 1007043 h 1823987"/>
                  <a:gd name="connsiteX1934" fmla="*/ 4201430 w 4242337"/>
                  <a:gd name="connsiteY1934" fmla="*/ 1007043 h 1823987"/>
                  <a:gd name="connsiteX1935" fmla="*/ 4202633 w 4242337"/>
                  <a:gd name="connsiteY1935" fmla="*/ 995012 h 1823987"/>
                  <a:gd name="connsiteX1936" fmla="*/ 4189399 w 4242337"/>
                  <a:gd name="connsiteY1936" fmla="*/ 993809 h 1823987"/>
                  <a:gd name="connsiteX1937" fmla="*/ 4189399 w 4242337"/>
                  <a:gd name="connsiteY1937" fmla="*/ 993809 h 1823987"/>
                  <a:gd name="connsiteX1938" fmla="*/ 4191805 w 4242337"/>
                  <a:gd name="connsiteY1938" fmla="*/ 945682 h 1823987"/>
                  <a:gd name="connsiteX1939" fmla="*/ 4190602 w 4242337"/>
                  <a:gd name="connsiteY1939" fmla="*/ 969746 h 1823987"/>
                  <a:gd name="connsiteX1940" fmla="*/ 4202633 w 4242337"/>
                  <a:gd name="connsiteY1940" fmla="*/ 970949 h 1823987"/>
                  <a:gd name="connsiteX1941" fmla="*/ 4202633 w 4242337"/>
                  <a:gd name="connsiteY1941" fmla="*/ 968542 h 1823987"/>
                  <a:gd name="connsiteX1942" fmla="*/ 4202633 w 4242337"/>
                  <a:gd name="connsiteY1942" fmla="*/ 967339 h 1823987"/>
                  <a:gd name="connsiteX1943" fmla="*/ 4202633 w 4242337"/>
                  <a:gd name="connsiteY1943" fmla="*/ 967339 h 1823987"/>
                  <a:gd name="connsiteX1944" fmla="*/ 4202633 w 4242337"/>
                  <a:gd name="connsiteY1944" fmla="*/ 961324 h 1823987"/>
                  <a:gd name="connsiteX1945" fmla="*/ 4202633 w 4242337"/>
                  <a:gd name="connsiteY1945" fmla="*/ 961324 h 1823987"/>
                  <a:gd name="connsiteX1946" fmla="*/ 4202633 w 4242337"/>
                  <a:gd name="connsiteY1946" fmla="*/ 960120 h 1823987"/>
                  <a:gd name="connsiteX1947" fmla="*/ 4203836 w 4242337"/>
                  <a:gd name="connsiteY1947" fmla="*/ 949292 h 1823987"/>
                  <a:gd name="connsiteX1948" fmla="*/ 4203836 w 4242337"/>
                  <a:gd name="connsiteY1948" fmla="*/ 946886 h 1823987"/>
                  <a:gd name="connsiteX1949" fmla="*/ 4191805 w 4242337"/>
                  <a:gd name="connsiteY1949" fmla="*/ 945682 h 1823987"/>
                  <a:gd name="connsiteX1950" fmla="*/ 4191805 w 4242337"/>
                  <a:gd name="connsiteY1950" fmla="*/ 945682 h 1823987"/>
                  <a:gd name="connsiteX1951" fmla="*/ 4195414 w 4242337"/>
                  <a:gd name="connsiteY1951" fmla="*/ 897556 h 1823987"/>
                  <a:gd name="connsiteX1952" fmla="*/ 4194211 w 4242337"/>
                  <a:gd name="connsiteY1952" fmla="*/ 921619 h 1823987"/>
                  <a:gd name="connsiteX1953" fmla="*/ 4206243 w 4242337"/>
                  <a:gd name="connsiteY1953" fmla="*/ 922822 h 1823987"/>
                  <a:gd name="connsiteX1954" fmla="*/ 4207446 w 4242337"/>
                  <a:gd name="connsiteY1954" fmla="*/ 898759 h 1823987"/>
                  <a:gd name="connsiteX1955" fmla="*/ 4195414 w 4242337"/>
                  <a:gd name="connsiteY1955" fmla="*/ 897556 h 1823987"/>
                  <a:gd name="connsiteX1956" fmla="*/ 4195414 w 4242337"/>
                  <a:gd name="connsiteY1956" fmla="*/ 897556 h 1823987"/>
                  <a:gd name="connsiteX1957" fmla="*/ 4197821 w 4242337"/>
                  <a:gd name="connsiteY1957" fmla="*/ 849430 h 1823987"/>
                  <a:gd name="connsiteX1958" fmla="*/ 4196618 w 4242337"/>
                  <a:gd name="connsiteY1958" fmla="*/ 873493 h 1823987"/>
                  <a:gd name="connsiteX1959" fmla="*/ 4208649 w 4242337"/>
                  <a:gd name="connsiteY1959" fmla="*/ 874696 h 1823987"/>
                  <a:gd name="connsiteX1960" fmla="*/ 4208649 w 4242337"/>
                  <a:gd name="connsiteY1960" fmla="*/ 867477 h 1823987"/>
                  <a:gd name="connsiteX1961" fmla="*/ 4208649 w 4242337"/>
                  <a:gd name="connsiteY1961" fmla="*/ 865071 h 1823987"/>
                  <a:gd name="connsiteX1962" fmla="*/ 4208649 w 4242337"/>
                  <a:gd name="connsiteY1962" fmla="*/ 865071 h 1823987"/>
                  <a:gd name="connsiteX1963" fmla="*/ 4209852 w 4242337"/>
                  <a:gd name="connsiteY1963" fmla="*/ 850633 h 1823987"/>
                  <a:gd name="connsiteX1964" fmla="*/ 4197821 w 4242337"/>
                  <a:gd name="connsiteY1964" fmla="*/ 849430 h 1823987"/>
                  <a:gd name="connsiteX1965" fmla="*/ 4197821 w 4242337"/>
                  <a:gd name="connsiteY1965" fmla="*/ 849430 h 1823987"/>
                  <a:gd name="connsiteX1966" fmla="*/ 4200227 w 4242337"/>
                  <a:gd name="connsiteY1966" fmla="*/ 801303 h 1823987"/>
                  <a:gd name="connsiteX1967" fmla="*/ 4199024 w 4242337"/>
                  <a:gd name="connsiteY1967" fmla="*/ 825367 h 1823987"/>
                  <a:gd name="connsiteX1968" fmla="*/ 4211055 w 4242337"/>
                  <a:gd name="connsiteY1968" fmla="*/ 826570 h 1823987"/>
                  <a:gd name="connsiteX1969" fmla="*/ 4211055 w 4242337"/>
                  <a:gd name="connsiteY1969" fmla="*/ 826570 h 1823987"/>
                  <a:gd name="connsiteX1970" fmla="*/ 4212259 w 4242337"/>
                  <a:gd name="connsiteY1970" fmla="*/ 809725 h 1823987"/>
                  <a:gd name="connsiteX1971" fmla="*/ 4212259 w 4242337"/>
                  <a:gd name="connsiteY1971" fmla="*/ 803710 h 1823987"/>
                  <a:gd name="connsiteX1972" fmla="*/ 4200227 w 4242337"/>
                  <a:gd name="connsiteY1972" fmla="*/ 801303 h 1823987"/>
                  <a:gd name="connsiteX1973" fmla="*/ 4200227 w 4242337"/>
                  <a:gd name="connsiteY1973" fmla="*/ 801303 h 1823987"/>
                  <a:gd name="connsiteX1974" fmla="*/ 4202633 w 4242337"/>
                  <a:gd name="connsiteY1974" fmla="*/ 753177 h 1823987"/>
                  <a:gd name="connsiteX1975" fmla="*/ 4201430 w 4242337"/>
                  <a:gd name="connsiteY1975" fmla="*/ 777240 h 1823987"/>
                  <a:gd name="connsiteX1976" fmla="*/ 4213462 w 4242337"/>
                  <a:gd name="connsiteY1976" fmla="*/ 778443 h 1823987"/>
                  <a:gd name="connsiteX1977" fmla="*/ 4214665 w 4242337"/>
                  <a:gd name="connsiteY1977" fmla="*/ 757990 h 1823987"/>
                  <a:gd name="connsiteX1978" fmla="*/ 4214665 w 4242337"/>
                  <a:gd name="connsiteY1978" fmla="*/ 754380 h 1823987"/>
                  <a:gd name="connsiteX1979" fmla="*/ 4202633 w 4242337"/>
                  <a:gd name="connsiteY1979" fmla="*/ 753177 h 1823987"/>
                  <a:gd name="connsiteX1980" fmla="*/ 4202633 w 4242337"/>
                  <a:gd name="connsiteY1980" fmla="*/ 753177 h 1823987"/>
                  <a:gd name="connsiteX1981" fmla="*/ 4205040 w 4242337"/>
                  <a:gd name="connsiteY1981" fmla="*/ 706254 h 1823987"/>
                  <a:gd name="connsiteX1982" fmla="*/ 4203836 w 4242337"/>
                  <a:gd name="connsiteY1982" fmla="*/ 730317 h 1823987"/>
                  <a:gd name="connsiteX1983" fmla="*/ 4215868 w 4242337"/>
                  <a:gd name="connsiteY1983" fmla="*/ 730317 h 1823987"/>
                  <a:gd name="connsiteX1984" fmla="*/ 4215868 w 4242337"/>
                  <a:gd name="connsiteY1984" fmla="*/ 729114 h 1823987"/>
                  <a:gd name="connsiteX1985" fmla="*/ 4217071 w 4242337"/>
                  <a:gd name="connsiteY1985" fmla="*/ 706254 h 1823987"/>
                  <a:gd name="connsiteX1986" fmla="*/ 4205040 w 4242337"/>
                  <a:gd name="connsiteY1986" fmla="*/ 706254 h 1823987"/>
                  <a:gd name="connsiteX1987" fmla="*/ 4205040 w 4242337"/>
                  <a:gd name="connsiteY1987" fmla="*/ 706254 h 1823987"/>
                  <a:gd name="connsiteX1988" fmla="*/ 4207446 w 4242337"/>
                  <a:gd name="connsiteY1988" fmla="*/ 658128 h 1823987"/>
                  <a:gd name="connsiteX1989" fmla="*/ 4206243 w 4242337"/>
                  <a:gd name="connsiteY1989" fmla="*/ 682191 h 1823987"/>
                  <a:gd name="connsiteX1990" fmla="*/ 4218274 w 4242337"/>
                  <a:gd name="connsiteY1990" fmla="*/ 682191 h 1823987"/>
                  <a:gd name="connsiteX1991" fmla="*/ 4218274 w 4242337"/>
                  <a:gd name="connsiteY1991" fmla="*/ 678581 h 1823987"/>
                  <a:gd name="connsiteX1992" fmla="*/ 4219478 w 4242337"/>
                  <a:gd name="connsiteY1992" fmla="*/ 658128 h 1823987"/>
                  <a:gd name="connsiteX1993" fmla="*/ 4219478 w 4242337"/>
                  <a:gd name="connsiteY1993" fmla="*/ 656924 h 1823987"/>
                  <a:gd name="connsiteX1994" fmla="*/ 4207446 w 4242337"/>
                  <a:gd name="connsiteY1994" fmla="*/ 658128 h 1823987"/>
                  <a:gd name="connsiteX1995" fmla="*/ 4207446 w 4242337"/>
                  <a:gd name="connsiteY1995" fmla="*/ 658128 h 1823987"/>
                  <a:gd name="connsiteX1996" fmla="*/ 4209852 w 4242337"/>
                  <a:gd name="connsiteY1996" fmla="*/ 610001 h 1823987"/>
                  <a:gd name="connsiteX1997" fmla="*/ 4208649 w 4242337"/>
                  <a:gd name="connsiteY1997" fmla="*/ 634064 h 1823987"/>
                  <a:gd name="connsiteX1998" fmla="*/ 4220681 w 4242337"/>
                  <a:gd name="connsiteY1998" fmla="*/ 634064 h 1823987"/>
                  <a:gd name="connsiteX1999" fmla="*/ 4221884 w 4242337"/>
                  <a:gd name="connsiteY1999" fmla="*/ 619627 h 1823987"/>
                  <a:gd name="connsiteX2000" fmla="*/ 4221884 w 4242337"/>
                  <a:gd name="connsiteY2000" fmla="*/ 610001 h 1823987"/>
                  <a:gd name="connsiteX2001" fmla="*/ 4209852 w 4242337"/>
                  <a:gd name="connsiteY2001" fmla="*/ 610001 h 1823987"/>
                  <a:gd name="connsiteX2002" fmla="*/ 4209852 w 4242337"/>
                  <a:gd name="connsiteY2002" fmla="*/ 610001 h 1823987"/>
                  <a:gd name="connsiteX2003" fmla="*/ 4211055 w 4242337"/>
                  <a:gd name="connsiteY2003" fmla="*/ 561875 h 1823987"/>
                  <a:gd name="connsiteX2004" fmla="*/ 4209852 w 4242337"/>
                  <a:gd name="connsiteY2004" fmla="*/ 585938 h 1823987"/>
                  <a:gd name="connsiteX2005" fmla="*/ 4221884 w 4242337"/>
                  <a:gd name="connsiteY2005" fmla="*/ 585938 h 1823987"/>
                  <a:gd name="connsiteX2006" fmla="*/ 4221884 w 4242337"/>
                  <a:gd name="connsiteY2006" fmla="*/ 575110 h 1823987"/>
                  <a:gd name="connsiteX2007" fmla="*/ 4221884 w 4242337"/>
                  <a:gd name="connsiteY2007" fmla="*/ 561875 h 1823987"/>
                  <a:gd name="connsiteX2008" fmla="*/ 4211055 w 4242337"/>
                  <a:gd name="connsiteY2008" fmla="*/ 561875 h 1823987"/>
                  <a:gd name="connsiteX2009" fmla="*/ 4211055 w 4242337"/>
                  <a:gd name="connsiteY2009" fmla="*/ 561875 h 1823987"/>
                  <a:gd name="connsiteX2010" fmla="*/ 4213462 w 4242337"/>
                  <a:gd name="connsiteY2010" fmla="*/ 513749 h 1823987"/>
                  <a:gd name="connsiteX2011" fmla="*/ 4212259 w 4242337"/>
                  <a:gd name="connsiteY2011" fmla="*/ 537812 h 1823987"/>
                  <a:gd name="connsiteX2012" fmla="*/ 4224290 w 4242337"/>
                  <a:gd name="connsiteY2012" fmla="*/ 537812 h 1823987"/>
                  <a:gd name="connsiteX2013" fmla="*/ 4224290 w 4242337"/>
                  <a:gd name="connsiteY2013" fmla="*/ 528187 h 1823987"/>
                  <a:gd name="connsiteX2014" fmla="*/ 4224290 w 4242337"/>
                  <a:gd name="connsiteY2014" fmla="*/ 513749 h 1823987"/>
                  <a:gd name="connsiteX2015" fmla="*/ 4213462 w 4242337"/>
                  <a:gd name="connsiteY2015" fmla="*/ 513749 h 1823987"/>
                  <a:gd name="connsiteX2016" fmla="*/ 4213462 w 4242337"/>
                  <a:gd name="connsiteY2016" fmla="*/ 513749 h 1823987"/>
                  <a:gd name="connsiteX2017" fmla="*/ 4215868 w 4242337"/>
                  <a:gd name="connsiteY2017" fmla="*/ 465622 h 1823987"/>
                  <a:gd name="connsiteX2018" fmla="*/ 4214665 w 4242337"/>
                  <a:gd name="connsiteY2018" fmla="*/ 489685 h 1823987"/>
                  <a:gd name="connsiteX2019" fmla="*/ 4226697 w 4242337"/>
                  <a:gd name="connsiteY2019" fmla="*/ 489685 h 1823987"/>
                  <a:gd name="connsiteX2020" fmla="*/ 4227900 w 4242337"/>
                  <a:gd name="connsiteY2020" fmla="*/ 465622 h 1823987"/>
                  <a:gd name="connsiteX2021" fmla="*/ 4215868 w 4242337"/>
                  <a:gd name="connsiteY2021" fmla="*/ 465622 h 1823987"/>
                  <a:gd name="connsiteX2022" fmla="*/ 4215868 w 4242337"/>
                  <a:gd name="connsiteY2022" fmla="*/ 465622 h 1823987"/>
                  <a:gd name="connsiteX2023" fmla="*/ 4217071 w 4242337"/>
                  <a:gd name="connsiteY2023" fmla="*/ 417496 h 1823987"/>
                  <a:gd name="connsiteX2024" fmla="*/ 4215868 w 4242337"/>
                  <a:gd name="connsiteY2024" fmla="*/ 441559 h 1823987"/>
                  <a:gd name="connsiteX2025" fmla="*/ 4227900 w 4242337"/>
                  <a:gd name="connsiteY2025" fmla="*/ 441559 h 1823987"/>
                  <a:gd name="connsiteX2026" fmla="*/ 4229103 w 4242337"/>
                  <a:gd name="connsiteY2026" fmla="*/ 417496 h 1823987"/>
                  <a:gd name="connsiteX2027" fmla="*/ 4217071 w 4242337"/>
                  <a:gd name="connsiteY2027" fmla="*/ 417496 h 1823987"/>
                  <a:gd name="connsiteX2028" fmla="*/ 4217071 w 4242337"/>
                  <a:gd name="connsiteY2028" fmla="*/ 417496 h 1823987"/>
                  <a:gd name="connsiteX2029" fmla="*/ 4219478 w 4242337"/>
                  <a:gd name="connsiteY2029" fmla="*/ 369370 h 1823987"/>
                  <a:gd name="connsiteX2030" fmla="*/ 4218274 w 4242337"/>
                  <a:gd name="connsiteY2030" fmla="*/ 393433 h 1823987"/>
                  <a:gd name="connsiteX2031" fmla="*/ 4230306 w 4242337"/>
                  <a:gd name="connsiteY2031" fmla="*/ 393433 h 1823987"/>
                  <a:gd name="connsiteX2032" fmla="*/ 4230306 w 4242337"/>
                  <a:gd name="connsiteY2032" fmla="*/ 392230 h 1823987"/>
                  <a:gd name="connsiteX2033" fmla="*/ 4231509 w 4242337"/>
                  <a:gd name="connsiteY2033" fmla="*/ 374182 h 1823987"/>
                  <a:gd name="connsiteX2034" fmla="*/ 4231509 w 4242337"/>
                  <a:gd name="connsiteY2034" fmla="*/ 369370 h 1823987"/>
                  <a:gd name="connsiteX2035" fmla="*/ 4219478 w 4242337"/>
                  <a:gd name="connsiteY2035" fmla="*/ 369370 h 1823987"/>
                  <a:gd name="connsiteX2036" fmla="*/ 4219478 w 4242337"/>
                  <a:gd name="connsiteY2036" fmla="*/ 369370 h 1823987"/>
                  <a:gd name="connsiteX2037" fmla="*/ 4220681 w 4242337"/>
                  <a:gd name="connsiteY2037" fmla="*/ 321243 h 1823987"/>
                  <a:gd name="connsiteX2038" fmla="*/ 4219478 w 4242337"/>
                  <a:gd name="connsiteY2038" fmla="*/ 345306 h 1823987"/>
                  <a:gd name="connsiteX2039" fmla="*/ 4231509 w 4242337"/>
                  <a:gd name="connsiteY2039" fmla="*/ 345306 h 1823987"/>
                  <a:gd name="connsiteX2040" fmla="*/ 4231509 w 4242337"/>
                  <a:gd name="connsiteY2040" fmla="*/ 329665 h 1823987"/>
                  <a:gd name="connsiteX2041" fmla="*/ 4231509 w 4242337"/>
                  <a:gd name="connsiteY2041" fmla="*/ 321243 h 1823987"/>
                  <a:gd name="connsiteX2042" fmla="*/ 4220681 w 4242337"/>
                  <a:gd name="connsiteY2042" fmla="*/ 321243 h 1823987"/>
                  <a:gd name="connsiteX2043" fmla="*/ 4220681 w 4242337"/>
                  <a:gd name="connsiteY2043" fmla="*/ 321243 h 1823987"/>
                  <a:gd name="connsiteX2044" fmla="*/ 4221884 w 4242337"/>
                  <a:gd name="connsiteY2044" fmla="*/ 273117 h 1823987"/>
                  <a:gd name="connsiteX2045" fmla="*/ 4220681 w 4242337"/>
                  <a:gd name="connsiteY2045" fmla="*/ 297180 h 1823987"/>
                  <a:gd name="connsiteX2046" fmla="*/ 4232712 w 4242337"/>
                  <a:gd name="connsiteY2046" fmla="*/ 297180 h 1823987"/>
                  <a:gd name="connsiteX2047" fmla="*/ 4232712 w 4242337"/>
                  <a:gd name="connsiteY2047" fmla="*/ 286352 h 1823987"/>
                  <a:gd name="connsiteX2048" fmla="*/ 4232712 w 4242337"/>
                  <a:gd name="connsiteY2048" fmla="*/ 286352 h 1823987"/>
                  <a:gd name="connsiteX2049" fmla="*/ 4232712 w 4242337"/>
                  <a:gd name="connsiteY2049" fmla="*/ 286352 h 1823987"/>
                  <a:gd name="connsiteX2050" fmla="*/ 4232712 w 4242337"/>
                  <a:gd name="connsiteY2050" fmla="*/ 274320 h 1823987"/>
                  <a:gd name="connsiteX2051" fmla="*/ 4232712 w 4242337"/>
                  <a:gd name="connsiteY2051" fmla="*/ 273117 h 1823987"/>
                  <a:gd name="connsiteX2052" fmla="*/ 4221884 w 4242337"/>
                  <a:gd name="connsiteY2052" fmla="*/ 273117 h 1823987"/>
                  <a:gd name="connsiteX2053" fmla="*/ 4221884 w 4242337"/>
                  <a:gd name="connsiteY2053" fmla="*/ 273117 h 1823987"/>
                  <a:gd name="connsiteX2054" fmla="*/ 4224290 w 4242337"/>
                  <a:gd name="connsiteY2054" fmla="*/ 224991 h 1823987"/>
                  <a:gd name="connsiteX2055" fmla="*/ 4223087 w 4242337"/>
                  <a:gd name="connsiteY2055" fmla="*/ 249054 h 1823987"/>
                  <a:gd name="connsiteX2056" fmla="*/ 4235119 w 4242337"/>
                  <a:gd name="connsiteY2056" fmla="*/ 249054 h 1823987"/>
                  <a:gd name="connsiteX2057" fmla="*/ 4236322 w 4242337"/>
                  <a:gd name="connsiteY2057" fmla="*/ 224991 h 1823987"/>
                  <a:gd name="connsiteX2058" fmla="*/ 4224290 w 4242337"/>
                  <a:gd name="connsiteY2058" fmla="*/ 224991 h 1823987"/>
                  <a:gd name="connsiteX2059" fmla="*/ 4224290 w 4242337"/>
                  <a:gd name="connsiteY2059" fmla="*/ 224991 h 1823987"/>
                  <a:gd name="connsiteX2060" fmla="*/ 4225493 w 4242337"/>
                  <a:gd name="connsiteY2060" fmla="*/ 176864 h 1823987"/>
                  <a:gd name="connsiteX2061" fmla="*/ 4224290 w 4242337"/>
                  <a:gd name="connsiteY2061" fmla="*/ 200927 h 1823987"/>
                  <a:gd name="connsiteX2062" fmla="*/ 4236322 w 4242337"/>
                  <a:gd name="connsiteY2062" fmla="*/ 200927 h 1823987"/>
                  <a:gd name="connsiteX2063" fmla="*/ 4236322 w 4242337"/>
                  <a:gd name="connsiteY2063" fmla="*/ 185286 h 1823987"/>
                  <a:gd name="connsiteX2064" fmla="*/ 4236322 w 4242337"/>
                  <a:gd name="connsiteY2064" fmla="*/ 185286 h 1823987"/>
                  <a:gd name="connsiteX2065" fmla="*/ 4236322 w 4242337"/>
                  <a:gd name="connsiteY2065" fmla="*/ 185286 h 1823987"/>
                  <a:gd name="connsiteX2066" fmla="*/ 4236322 w 4242337"/>
                  <a:gd name="connsiteY2066" fmla="*/ 179271 h 1823987"/>
                  <a:gd name="connsiteX2067" fmla="*/ 4236322 w 4242337"/>
                  <a:gd name="connsiteY2067" fmla="*/ 179271 h 1823987"/>
                  <a:gd name="connsiteX2068" fmla="*/ 4236322 w 4242337"/>
                  <a:gd name="connsiteY2068" fmla="*/ 179271 h 1823987"/>
                  <a:gd name="connsiteX2069" fmla="*/ 4236322 w 4242337"/>
                  <a:gd name="connsiteY2069" fmla="*/ 176864 h 1823987"/>
                  <a:gd name="connsiteX2070" fmla="*/ 4225493 w 4242337"/>
                  <a:gd name="connsiteY2070" fmla="*/ 176864 h 1823987"/>
                  <a:gd name="connsiteX2071" fmla="*/ 4225493 w 4242337"/>
                  <a:gd name="connsiteY2071" fmla="*/ 176864 h 1823987"/>
                  <a:gd name="connsiteX2072" fmla="*/ 4226697 w 4242337"/>
                  <a:gd name="connsiteY2072" fmla="*/ 128738 h 1823987"/>
                  <a:gd name="connsiteX2073" fmla="*/ 4225493 w 4242337"/>
                  <a:gd name="connsiteY2073" fmla="*/ 152801 h 1823987"/>
                  <a:gd name="connsiteX2074" fmla="*/ 4237525 w 4242337"/>
                  <a:gd name="connsiteY2074" fmla="*/ 152801 h 1823987"/>
                  <a:gd name="connsiteX2075" fmla="*/ 4237525 w 4242337"/>
                  <a:gd name="connsiteY2075" fmla="*/ 150395 h 1823987"/>
                  <a:gd name="connsiteX2076" fmla="*/ 4237525 w 4242337"/>
                  <a:gd name="connsiteY2076" fmla="*/ 135957 h 1823987"/>
                  <a:gd name="connsiteX2077" fmla="*/ 4237525 w 4242337"/>
                  <a:gd name="connsiteY2077" fmla="*/ 135957 h 1823987"/>
                  <a:gd name="connsiteX2078" fmla="*/ 4237525 w 4242337"/>
                  <a:gd name="connsiteY2078" fmla="*/ 135957 h 1823987"/>
                  <a:gd name="connsiteX2079" fmla="*/ 4237525 w 4242337"/>
                  <a:gd name="connsiteY2079" fmla="*/ 129941 h 1823987"/>
                  <a:gd name="connsiteX2080" fmla="*/ 4226697 w 4242337"/>
                  <a:gd name="connsiteY2080" fmla="*/ 128738 h 1823987"/>
                  <a:gd name="connsiteX2081" fmla="*/ 4226697 w 4242337"/>
                  <a:gd name="connsiteY2081" fmla="*/ 128738 h 1823987"/>
                  <a:gd name="connsiteX2082" fmla="*/ 4227900 w 4242337"/>
                  <a:gd name="connsiteY2082" fmla="*/ 80612 h 1823987"/>
                  <a:gd name="connsiteX2083" fmla="*/ 4226697 w 4242337"/>
                  <a:gd name="connsiteY2083" fmla="*/ 104675 h 1823987"/>
                  <a:gd name="connsiteX2084" fmla="*/ 4238728 w 4242337"/>
                  <a:gd name="connsiteY2084" fmla="*/ 104675 h 1823987"/>
                  <a:gd name="connsiteX2085" fmla="*/ 4239931 w 4242337"/>
                  <a:gd name="connsiteY2085" fmla="*/ 80612 h 1823987"/>
                  <a:gd name="connsiteX2086" fmla="*/ 4227900 w 4242337"/>
                  <a:gd name="connsiteY2086" fmla="*/ 80612 h 1823987"/>
                  <a:gd name="connsiteX2087" fmla="*/ 4227900 w 4242337"/>
                  <a:gd name="connsiteY2087" fmla="*/ 80612 h 1823987"/>
                  <a:gd name="connsiteX2088" fmla="*/ 4229103 w 4242337"/>
                  <a:gd name="connsiteY2088" fmla="*/ 32485 h 1823987"/>
                  <a:gd name="connsiteX2089" fmla="*/ 4229103 w 4242337"/>
                  <a:gd name="connsiteY2089" fmla="*/ 56548 h 1823987"/>
                  <a:gd name="connsiteX2090" fmla="*/ 4241134 w 4242337"/>
                  <a:gd name="connsiteY2090" fmla="*/ 56548 h 1823987"/>
                  <a:gd name="connsiteX2091" fmla="*/ 4241134 w 4242337"/>
                  <a:gd name="connsiteY2091" fmla="*/ 51736 h 1823987"/>
                  <a:gd name="connsiteX2092" fmla="*/ 4241134 w 4242337"/>
                  <a:gd name="connsiteY2092" fmla="*/ 51736 h 1823987"/>
                  <a:gd name="connsiteX2093" fmla="*/ 4241134 w 4242337"/>
                  <a:gd name="connsiteY2093" fmla="*/ 51736 h 1823987"/>
                  <a:gd name="connsiteX2094" fmla="*/ 4241134 w 4242337"/>
                  <a:gd name="connsiteY2094" fmla="*/ 32485 h 1823987"/>
                  <a:gd name="connsiteX2095" fmla="*/ 4229103 w 4242337"/>
                  <a:gd name="connsiteY2095" fmla="*/ 32485 h 1823987"/>
                  <a:gd name="connsiteX2096" fmla="*/ 4229103 w 4242337"/>
                  <a:gd name="connsiteY2096" fmla="*/ 32485 h 182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Lst>
                <a:rect l="l" t="t" r="r" b="b"/>
                <a:pathLst>
                  <a:path w="4242337" h="1823987">
                    <a:moveTo>
                      <a:pt x="4242338" y="0"/>
                    </a:moveTo>
                    <a:lnTo>
                      <a:pt x="4218274" y="0"/>
                    </a:lnTo>
                    <a:lnTo>
                      <a:pt x="4218274" y="12032"/>
                    </a:lnTo>
                    <a:lnTo>
                      <a:pt x="4242338" y="12032"/>
                    </a:lnTo>
                    <a:cubicBezTo>
                      <a:pt x="4242338" y="3609"/>
                      <a:pt x="4242338" y="0"/>
                      <a:pt x="4242338" y="0"/>
                    </a:cubicBezTo>
                    <a:lnTo>
                      <a:pt x="4242338" y="0"/>
                    </a:lnTo>
                    <a:close/>
                    <a:moveTo>
                      <a:pt x="4194211" y="0"/>
                    </a:moveTo>
                    <a:lnTo>
                      <a:pt x="4170148" y="0"/>
                    </a:lnTo>
                    <a:lnTo>
                      <a:pt x="4170148" y="12032"/>
                    </a:lnTo>
                    <a:lnTo>
                      <a:pt x="4194211" y="12032"/>
                    </a:lnTo>
                    <a:lnTo>
                      <a:pt x="4194211" y="0"/>
                    </a:lnTo>
                    <a:lnTo>
                      <a:pt x="4194211" y="0"/>
                    </a:lnTo>
                    <a:close/>
                    <a:moveTo>
                      <a:pt x="4146085" y="0"/>
                    </a:moveTo>
                    <a:lnTo>
                      <a:pt x="4122022" y="0"/>
                    </a:lnTo>
                    <a:lnTo>
                      <a:pt x="4122022" y="12032"/>
                    </a:lnTo>
                    <a:lnTo>
                      <a:pt x="4146085" y="12032"/>
                    </a:lnTo>
                    <a:lnTo>
                      <a:pt x="4146085" y="0"/>
                    </a:lnTo>
                    <a:lnTo>
                      <a:pt x="4146085" y="0"/>
                    </a:lnTo>
                    <a:close/>
                    <a:moveTo>
                      <a:pt x="4097958" y="0"/>
                    </a:moveTo>
                    <a:lnTo>
                      <a:pt x="4073895" y="0"/>
                    </a:lnTo>
                    <a:lnTo>
                      <a:pt x="4073895" y="12032"/>
                    </a:lnTo>
                    <a:lnTo>
                      <a:pt x="4097958" y="12032"/>
                    </a:lnTo>
                    <a:lnTo>
                      <a:pt x="4097958" y="0"/>
                    </a:lnTo>
                    <a:lnTo>
                      <a:pt x="4097958" y="0"/>
                    </a:lnTo>
                    <a:close/>
                    <a:moveTo>
                      <a:pt x="4049832" y="0"/>
                    </a:moveTo>
                    <a:lnTo>
                      <a:pt x="4025769" y="0"/>
                    </a:lnTo>
                    <a:lnTo>
                      <a:pt x="4025769" y="12032"/>
                    </a:lnTo>
                    <a:lnTo>
                      <a:pt x="4049832" y="12032"/>
                    </a:lnTo>
                    <a:lnTo>
                      <a:pt x="4049832" y="0"/>
                    </a:lnTo>
                    <a:lnTo>
                      <a:pt x="4049832" y="0"/>
                    </a:lnTo>
                    <a:close/>
                    <a:moveTo>
                      <a:pt x="4001706" y="0"/>
                    </a:moveTo>
                    <a:lnTo>
                      <a:pt x="3977643" y="0"/>
                    </a:lnTo>
                    <a:lnTo>
                      <a:pt x="3977643" y="12032"/>
                    </a:lnTo>
                    <a:lnTo>
                      <a:pt x="4001706" y="12032"/>
                    </a:lnTo>
                    <a:lnTo>
                      <a:pt x="4001706" y="0"/>
                    </a:lnTo>
                    <a:lnTo>
                      <a:pt x="4001706" y="0"/>
                    </a:lnTo>
                    <a:close/>
                    <a:moveTo>
                      <a:pt x="3953579" y="0"/>
                    </a:moveTo>
                    <a:lnTo>
                      <a:pt x="3929516" y="0"/>
                    </a:lnTo>
                    <a:lnTo>
                      <a:pt x="3929516" y="12032"/>
                    </a:lnTo>
                    <a:lnTo>
                      <a:pt x="3953579" y="12032"/>
                    </a:lnTo>
                    <a:lnTo>
                      <a:pt x="3953579" y="0"/>
                    </a:lnTo>
                    <a:lnTo>
                      <a:pt x="3953579" y="0"/>
                    </a:lnTo>
                    <a:close/>
                    <a:moveTo>
                      <a:pt x="3905453" y="0"/>
                    </a:moveTo>
                    <a:lnTo>
                      <a:pt x="3881390" y="0"/>
                    </a:lnTo>
                    <a:lnTo>
                      <a:pt x="3881390" y="12032"/>
                    </a:lnTo>
                    <a:lnTo>
                      <a:pt x="3905453" y="12032"/>
                    </a:lnTo>
                    <a:lnTo>
                      <a:pt x="3905453" y="0"/>
                    </a:lnTo>
                    <a:lnTo>
                      <a:pt x="3905453" y="0"/>
                    </a:lnTo>
                    <a:close/>
                    <a:moveTo>
                      <a:pt x="3857327" y="0"/>
                    </a:moveTo>
                    <a:lnTo>
                      <a:pt x="3833263" y="0"/>
                    </a:lnTo>
                    <a:lnTo>
                      <a:pt x="3833263" y="12032"/>
                    </a:lnTo>
                    <a:lnTo>
                      <a:pt x="3857327" y="12032"/>
                    </a:lnTo>
                    <a:lnTo>
                      <a:pt x="3857327" y="0"/>
                    </a:lnTo>
                    <a:lnTo>
                      <a:pt x="3857327" y="0"/>
                    </a:lnTo>
                    <a:close/>
                    <a:moveTo>
                      <a:pt x="3809200" y="0"/>
                    </a:moveTo>
                    <a:lnTo>
                      <a:pt x="3785137" y="0"/>
                    </a:lnTo>
                    <a:lnTo>
                      <a:pt x="3785137" y="12032"/>
                    </a:lnTo>
                    <a:lnTo>
                      <a:pt x="3809200" y="12032"/>
                    </a:lnTo>
                    <a:lnTo>
                      <a:pt x="3809200" y="0"/>
                    </a:lnTo>
                    <a:lnTo>
                      <a:pt x="3809200" y="0"/>
                    </a:lnTo>
                    <a:close/>
                    <a:moveTo>
                      <a:pt x="3761074" y="0"/>
                    </a:moveTo>
                    <a:lnTo>
                      <a:pt x="3737011" y="0"/>
                    </a:lnTo>
                    <a:lnTo>
                      <a:pt x="3737011" y="12032"/>
                    </a:lnTo>
                    <a:lnTo>
                      <a:pt x="3761074" y="12032"/>
                    </a:lnTo>
                    <a:lnTo>
                      <a:pt x="3761074" y="0"/>
                    </a:lnTo>
                    <a:lnTo>
                      <a:pt x="3761074" y="0"/>
                    </a:lnTo>
                    <a:close/>
                    <a:moveTo>
                      <a:pt x="3712948" y="0"/>
                    </a:moveTo>
                    <a:lnTo>
                      <a:pt x="3688884" y="0"/>
                    </a:lnTo>
                    <a:lnTo>
                      <a:pt x="3688884" y="12032"/>
                    </a:lnTo>
                    <a:lnTo>
                      <a:pt x="3712948" y="12032"/>
                    </a:lnTo>
                    <a:lnTo>
                      <a:pt x="3712948" y="0"/>
                    </a:lnTo>
                    <a:lnTo>
                      <a:pt x="3712948" y="0"/>
                    </a:lnTo>
                    <a:close/>
                    <a:moveTo>
                      <a:pt x="3664821" y="0"/>
                    </a:moveTo>
                    <a:lnTo>
                      <a:pt x="3640758" y="0"/>
                    </a:lnTo>
                    <a:lnTo>
                      <a:pt x="3640758" y="12032"/>
                    </a:lnTo>
                    <a:lnTo>
                      <a:pt x="3664821" y="12032"/>
                    </a:lnTo>
                    <a:lnTo>
                      <a:pt x="3664821" y="0"/>
                    </a:lnTo>
                    <a:lnTo>
                      <a:pt x="3664821" y="0"/>
                    </a:lnTo>
                    <a:close/>
                    <a:moveTo>
                      <a:pt x="3616695" y="0"/>
                    </a:moveTo>
                    <a:lnTo>
                      <a:pt x="3592632" y="0"/>
                    </a:lnTo>
                    <a:lnTo>
                      <a:pt x="3592632" y="12032"/>
                    </a:lnTo>
                    <a:lnTo>
                      <a:pt x="3616695" y="12032"/>
                    </a:lnTo>
                    <a:lnTo>
                      <a:pt x="3616695" y="0"/>
                    </a:lnTo>
                    <a:lnTo>
                      <a:pt x="3616695" y="0"/>
                    </a:lnTo>
                    <a:close/>
                    <a:moveTo>
                      <a:pt x="3568569" y="0"/>
                    </a:moveTo>
                    <a:lnTo>
                      <a:pt x="3544505" y="0"/>
                    </a:lnTo>
                    <a:lnTo>
                      <a:pt x="3544505" y="12032"/>
                    </a:lnTo>
                    <a:lnTo>
                      <a:pt x="3568569" y="12032"/>
                    </a:lnTo>
                    <a:lnTo>
                      <a:pt x="3568569" y="0"/>
                    </a:lnTo>
                    <a:lnTo>
                      <a:pt x="3568569" y="0"/>
                    </a:lnTo>
                    <a:close/>
                    <a:moveTo>
                      <a:pt x="3520442" y="0"/>
                    </a:moveTo>
                    <a:lnTo>
                      <a:pt x="3496379" y="0"/>
                    </a:lnTo>
                    <a:lnTo>
                      <a:pt x="3496379" y="12032"/>
                    </a:lnTo>
                    <a:lnTo>
                      <a:pt x="3520442" y="12032"/>
                    </a:lnTo>
                    <a:lnTo>
                      <a:pt x="3520442" y="0"/>
                    </a:lnTo>
                    <a:lnTo>
                      <a:pt x="3520442" y="0"/>
                    </a:lnTo>
                    <a:close/>
                    <a:moveTo>
                      <a:pt x="3472316" y="0"/>
                    </a:moveTo>
                    <a:lnTo>
                      <a:pt x="3448253" y="0"/>
                    </a:lnTo>
                    <a:lnTo>
                      <a:pt x="3448253" y="12032"/>
                    </a:lnTo>
                    <a:lnTo>
                      <a:pt x="3472316" y="12032"/>
                    </a:lnTo>
                    <a:lnTo>
                      <a:pt x="3472316" y="0"/>
                    </a:lnTo>
                    <a:lnTo>
                      <a:pt x="3472316" y="0"/>
                    </a:lnTo>
                    <a:close/>
                    <a:moveTo>
                      <a:pt x="3424190" y="0"/>
                    </a:moveTo>
                    <a:lnTo>
                      <a:pt x="3400126" y="0"/>
                    </a:lnTo>
                    <a:lnTo>
                      <a:pt x="3400126" y="12032"/>
                    </a:lnTo>
                    <a:lnTo>
                      <a:pt x="3424190" y="12032"/>
                    </a:lnTo>
                    <a:lnTo>
                      <a:pt x="3424190" y="0"/>
                    </a:lnTo>
                    <a:lnTo>
                      <a:pt x="3424190" y="0"/>
                    </a:lnTo>
                    <a:close/>
                    <a:moveTo>
                      <a:pt x="3376063" y="0"/>
                    </a:moveTo>
                    <a:lnTo>
                      <a:pt x="3352000" y="0"/>
                    </a:lnTo>
                    <a:lnTo>
                      <a:pt x="3352000" y="12032"/>
                    </a:lnTo>
                    <a:lnTo>
                      <a:pt x="3376063" y="12032"/>
                    </a:lnTo>
                    <a:lnTo>
                      <a:pt x="3376063" y="0"/>
                    </a:lnTo>
                    <a:lnTo>
                      <a:pt x="3376063" y="0"/>
                    </a:lnTo>
                    <a:close/>
                    <a:moveTo>
                      <a:pt x="3327937" y="0"/>
                    </a:moveTo>
                    <a:lnTo>
                      <a:pt x="3303874" y="0"/>
                    </a:lnTo>
                    <a:lnTo>
                      <a:pt x="3303874" y="12032"/>
                    </a:lnTo>
                    <a:lnTo>
                      <a:pt x="3327937" y="12032"/>
                    </a:lnTo>
                    <a:lnTo>
                      <a:pt x="3327937" y="0"/>
                    </a:lnTo>
                    <a:lnTo>
                      <a:pt x="3327937" y="0"/>
                    </a:lnTo>
                    <a:close/>
                    <a:moveTo>
                      <a:pt x="3279811" y="0"/>
                    </a:moveTo>
                    <a:lnTo>
                      <a:pt x="3255747" y="0"/>
                    </a:lnTo>
                    <a:lnTo>
                      <a:pt x="3255747" y="12032"/>
                    </a:lnTo>
                    <a:lnTo>
                      <a:pt x="3279811" y="12032"/>
                    </a:lnTo>
                    <a:lnTo>
                      <a:pt x="3279811" y="0"/>
                    </a:lnTo>
                    <a:lnTo>
                      <a:pt x="3279811" y="0"/>
                    </a:lnTo>
                    <a:close/>
                    <a:moveTo>
                      <a:pt x="3231684" y="0"/>
                    </a:moveTo>
                    <a:lnTo>
                      <a:pt x="3207621" y="0"/>
                    </a:lnTo>
                    <a:lnTo>
                      <a:pt x="3207621" y="12032"/>
                    </a:lnTo>
                    <a:lnTo>
                      <a:pt x="3231684" y="12032"/>
                    </a:lnTo>
                    <a:lnTo>
                      <a:pt x="3231684" y="0"/>
                    </a:lnTo>
                    <a:lnTo>
                      <a:pt x="3231684" y="0"/>
                    </a:lnTo>
                    <a:close/>
                    <a:moveTo>
                      <a:pt x="3183558" y="0"/>
                    </a:moveTo>
                    <a:lnTo>
                      <a:pt x="3159495" y="0"/>
                    </a:lnTo>
                    <a:lnTo>
                      <a:pt x="3159495" y="12032"/>
                    </a:lnTo>
                    <a:lnTo>
                      <a:pt x="3183558" y="12032"/>
                    </a:lnTo>
                    <a:lnTo>
                      <a:pt x="3183558" y="0"/>
                    </a:lnTo>
                    <a:lnTo>
                      <a:pt x="3183558" y="0"/>
                    </a:lnTo>
                    <a:close/>
                    <a:moveTo>
                      <a:pt x="3135431" y="0"/>
                    </a:moveTo>
                    <a:lnTo>
                      <a:pt x="3111368" y="0"/>
                    </a:lnTo>
                    <a:lnTo>
                      <a:pt x="3111368" y="12032"/>
                    </a:lnTo>
                    <a:lnTo>
                      <a:pt x="3135431" y="12032"/>
                    </a:lnTo>
                    <a:lnTo>
                      <a:pt x="3135431" y="0"/>
                    </a:lnTo>
                    <a:lnTo>
                      <a:pt x="3135431" y="0"/>
                    </a:lnTo>
                    <a:close/>
                    <a:moveTo>
                      <a:pt x="3087305" y="0"/>
                    </a:moveTo>
                    <a:lnTo>
                      <a:pt x="3063242" y="0"/>
                    </a:lnTo>
                    <a:lnTo>
                      <a:pt x="3063242" y="12032"/>
                    </a:lnTo>
                    <a:lnTo>
                      <a:pt x="3087305" y="12032"/>
                    </a:lnTo>
                    <a:lnTo>
                      <a:pt x="3087305" y="0"/>
                    </a:lnTo>
                    <a:lnTo>
                      <a:pt x="3087305" y="0"/>
                    </a:lnTo>
                    <a:close/>
                    <a:moveTo>
                      <a:pt x="3039179" y="0"/>
                    </a:moveTo>
                    <a:lnTo>
                      <a:pt x="3015116" y="0"/>
                    </a:lnTo>
                    <a:lnTo>
                      <a:pt x="3015116" y="12032"/>
                    </a:lnTo>
                    <a:lnTo>
                      <a:pt x="3039179" y="12032"/>
                    </a:lnTo>
                    <a:lnTo>
                      <a:pt x="3039179" y="0"/>
                    </a:lnTo>
                    <a:lnTo>
                      <a:pt x="3039179" y="0"/>
                    </a:lnTo>
                    <a:close/>
                    <a:moveTo>
                      <a:pt x="2991052" y="0"/>
                    </a:moveTo>
                    <a:lnTo>
                      <a:pt x="2966989" y="0"/>
                    </a:lnTo>
                    <a:lnTo>
                      <a:pt x="2966989" y="12032"/>
                    </a:lnTo>
                    <a:lnTo>
                      <a:pt x="2991052" y="12032"/>
                    </a:lnTo>
                    <a:lnTo>
                      <a:pt x="2991052" y="0"/>
                    </a:lnTo>
                    <a:lnTo>
                      <a:pt x="2991052" y="0"/>
                    </a:lnTo>
                    <a:close/>
                    <a:moveTo>
                      <a:pt x="2942926" y="0"/>
                    </a:moveTo>
                    <a:lnTo>
                      <a:pt x="2918863" y="0"/>
                    </a:lnTo>
                    <a:lnTo>
                      <a:pt x="2918863" y="12032"/>
                    </a:lnTo>
                    <a:lnTo>
                      <a:pt x="2942926" y="12032"/>
                    </a:lnTo>
                    <a:lnTo>
                      <a:pt x="2942926" y="0"/>
                    </a:lnTo>
                    <a:lnTo>
                      <a:pt x="2942926" y="0"/>
                    </a:lnTo>
                    <a:close/>
                    <a:moveTo>
                      <a:pt x="2894800" y="0"/>
                    </a:moveTo>
                    <a:lnTo>
                      <a:pt x="2870737" y="0"/>
                    </a:lnTo>
                    <a:lnTo>
                      <a:pt x="2870737" y="12032"/>
                    </a:lnTo>
                    <a:lnTo>
                      <a:pt x="2894800" y="12032"/>
                    </a:lnTo>
                    <a:lnTo>
                      <a:pt x="2894800" y="0"/>
                    </a:lnTo>
                    <a:lnTo>
                      <a:pt x="2894800" y="0"/>
                    </a:lnTo>
                    <a:close/>
                    <a:moveTo>
                      <a:pt x="2846673" y="0"/>
                    </a:moveTo>
                    <a:lnTo>
                      <a:pt x="2822610" y="0"/>
                    </a:lnTo>
                    <a:lnTo>
                      <a:pt x="2822610" y="12032"/>
                    </a:lnTo>
                    <a:lnTo>
                      <a:pt x="2846673" y="12032"/>
                    </a:lnTo>
                    <a:lnTo>
                      <a:pt x="2846673" y="0"/>
                    </a:lnTo>
                    <a:lnTo>
                      <a:pt x="2846673" y="0"/>
                    </a:lnTo>
                    <a:close/>
                    <a:moveTo>
                      <a:pt x="2798547" y="0"/>
                    </a:moveTo>
                    <a:lnTo>
                      <a:pt x="2774484" y="0"/>
                    </a:lnTo>
                    <a:lnTo>
                      <a:pt x="2774484" y="12032"/>
                    </a:lnTo>
                    <a:lnTo>
                      <a:pt x="2798547" y="12032"/>
                    </a:lnTo>
                    <a:lnTo>
                      <a:pt x="2798547" y="0"/>
                    </a:lnTo>
                    <a:lnTo>
                      <a:pt x="2798547" y="0"/>
                    </a:lnTo>
                    <a:close/>
                    <a:moveTo>
                      <a:pt x="2750421" y="0"/>
                    </a:moveTo>
                    <a:lnTo>
                      <a:pt x="2726358" y="0"/>
                    </a:lnTo>
                    <a:lnTo>
                      <a:pt x="2726358" y="12032"/>
                    </a:lnTo>
                    <a:lnTo>
                      <a:pt x="2750421" y="12032"/>
                    </a:lnTo>
                    <a:lnTo>
                      <a:pt x="2750421" y="0"/>
                    </a:lnTo>
                    <a:lnTo>
                      <a:pt x="2750421" y="0"/>
                    </a:lnTo>
                    <a:close/>
                    <a:moveTo>
                      <a:pt x="2702294" y="0"/>
                    </a:moveTo>
                    <a:lnTo>
                      <a:pt x="2678231" y="0"/>
                    </a:lnTo>
                    <a:lnTo>
                      <a:pt x="2678231" y="12032"/>
                    </a:lnTo>
                    <a:lnTo>
                      <a:pt x="2702294" y="12032"/>
                    </a:lnTo>
                    <a:lnTo>
                      <a:pt x="2702294" y="0"/>
                    </a:lnTo>
                    <a:lnTo>
                      <a:pt x="2702294" y="0"/>
                    </a:lnTo>
                    <a:close/>
                    <a:moveTo>
                      <a:pt x="2654168" y="0"/>
                    </a:moveTo>
                    <a:lnTo>
                      <a:pt x="2630105" y="0"/>
                    </a:lnTo>
                    <a:lnTo>
                      <a:pt x="2630105" y="12032"/>
                    </a:lnTo>
                    <a:lnTo>
                      <a:pt x="2654168" y="12032"/>
                    </a:lnTo>
                    <a:lnTo>
                      <a:pt x="2654168" y="0"/>
                    </a:lnTo>
                    <a:lnTo>
                      <a:pt x="2654168" y="0"/>
                    </a:lnTo>
                    <a:close/>
                    <a:moveTo>
                      <a:pt x="2606042" y="0"/>
                    </a:moveTo>
                    <a:lnTo>
                      <a:pt x="2581979" y="0"/>
                    </a:lnTo>
                    <a:lnTo>
                      <a:pt x="2581979" y="12032"/>
                    </a:lnTo>
                    <a:lnTo>
                      <a:pt x="2606042" y="12032"/>
                    </a:lnTo>
                    <a:lnTo>
                      <a:pt x="2606042" y="0"/>
                    </a:lnTo>
                    <a:lnTo>
                      <a:pt x="2606042" y="0"/>
                    </a:lnTo>
                    <a:close/>
                    <a:moveTo>
                      <a:pt x="2557915" y="0"/>
                    </a:moveTo>
                    <a:lnTo>
                      <a:pt x="2533852" y="0"/>
                    </a:lnTo>
                    <a:lnTo>
                      <a:pt x="2533852" y="12032"/>
                    </a:lnTo>
                    <a:lnTo>
                      <a:pt x="2557915" y="12032"/>
                    </a:lnTo>
                    <a:lnTo>
                      <a:pt x="2557915" y="0"/>
                    </a:lnTo>
                    <a:lnTo>
                      <a:pt x="2557915" y="0"/>
                    </a:lnTo>
                    <a:close/>
                    <a:moveTo>
                      <a:pt x="2509789" y="0"/>
                    </a:moveTo>
                    <a:lnTo>
                      <a:pt x="2485726" y="0"/>
                    </a:lnTo>
                    <a:lnTo>
                      <a:pt x="2485726" y="12032"/>
                    </a:lnTo>
                    <a:lnTo>
                      <a:pt x="2509789" y="12032"/>
                    </a:lnTo>
                    <a:lnTo>
                      <a:pt x="2509789" y="0"/>
                    </a:lnTo>
                    <a:lnTo>
                      <a:pt x="2509789" y="0"/>
                    </a:lnTo>
                    <a:close/>
                    <a:moveTo>
                      <a:pt x="2461663" y="0"/>
                    </a:moveTo>
                    <a:lnTo>
                      <a:pt x="2437599" y="0"/>
                    </a:lnTo>
                    <a:lnTo>
                      <a:pt x="2437599" y="12032"/>
                    </a:lnTo>
                    <a:lnTo>
                      <a:pt x="2461663" y="12032"/>
                    </a:lnTo>
                    <a:lnTo>
                      <a:pt x="2461663" y="0"/>
                    </a:lnTo>
                    <a:lnTo>
                      <a:pt x="2461663" y="0"/>
                    </a:lnTo>
                    <a:close/>
                    <a:moveTo>
                      <a:pt x="2413536" y="0"/>
                    </a:moveTo>
                    <a:lnTo>
                      <a:pt x="2389473" y="0"/>
                    </a:lnTo>
                    <a:lnTo>
                      <a:pt x="2389473" y="12032"/>
                    </a:lnTo>
                    <a:lnTo>
                      <a:pt x="2413536" y="12032"/>
                    </a:lnTo>
                    <a:lnTo>
                      <a:pt x="2413536" y="0"/>
                    </a:lnTo>
                    <a:lnTo>
                      <a:pt x="2413536" y="0"/>
                    </a:lnTo>
                    <a:close/>
                    <a:moveTo>
                      <a:pt x="2365410" y="0"/>
                    </a:moveTo>
                    <a:lnTo>
                      <a:pt x="2341347" y="0"/>
                    </a:lnTo>
                    <a:lnTo>
                      <a:pt x="2341347" y="12032"/>
                    </a:lnTo>
                    <a:lnTo>
                      <a:pt x="2365410" y="12032"/>
                    </a:lnTo>
                    <a:lnTo>
                      <a:pt x="2365410" y="0"/>
                    </a:lnTo>
                    <a:lnTo>
                      <a:pt x="2365410" y="0"/>
                    </a:lnTo>
                    <a:close/>
                    <a:moveTo>
                      <a:pt x="2317284" y="0"/>
                    </a:moveTo>
                    <a:lnTo>
                      <a:pt x="2293220" y="0"/>
                    </a:lnTo>
                    <a:lnTo>
                      <a:pt x="2293220" y="12032"/>
                    </a:lnTo>
                    <a:lnTo>
                      <a:pt x="2317284" y="12032"/>
                    </a:lnTo>
                    <a:lnTo>
                      <a:pt x="2317284" y="0"/>
                    </a:lnTo>
                    <a:lnTo>
                      <a:pt x="2317284" y="0"/>
                    </a:lnTo>
                    <a:close/>
                    <a:moveTo>
                      <a:pt x="2269157" y="0"/>
                    </a:moveTo>
                    <a:lnTo>
                      <a:pt x="2245094" y="0"/>
                    </a:lnTo>
                    <a:lnTo>
                      <a:pt x="2245094" y="12032"/>
                    </a:lnTo>
                    <a:lnTo>
                      <a:pt x="2269157" y="12032"/>
                    </a:lnTo>
                    <a:lnTo>
                      <a:pt x="2269157" y="0"/>
                    </a:lnTo>
                    <a:lnTo>
                      <a:pt x="2269157" y="0"/>
                    </a:lnTo>
                    <a:close/>
                    <a:moveTo>
                      <a:pt x="2221031" y="0"/>
                    </a:moveTo>
                    <a:lnTo>
                      <a:pt x="2196968" y="0"/>
                    </a:lnTo>
                    <a:lnTo>
                      <a:pt x="2196968" y="12032"/>
                    </a:lnTo>
                    <a:lnTo>
                      <a:pt x="2221031" y="12032"/>
                    </a:lnTo>
                    <a:lnTo>
                      <a:pt x="2221031" y="0"/>
                    </a:lnTo>
                    <a:lnTo>
                      <a:pt x="2221031" y="0"/>
                    </a:lnTo>
                    <a:close/>
                    <a:moveTo>
                      <a:pt x="2172905" y="0"/>
                    </a:moveTo>
                    <a:lnTo>
                      <a:pt x="2148841" y="0"/>
                    </a:lnTo>
                    <a:lnTo>
                      <a:pt x="2148841" y="12032"/>
                    </a:lnTo>
                    <a:lnTo>
                      <a:pt x="2172905" y="12032"/>
                    </a:lnTo>
                    <a:lnTo>
                      <a:pt x="2172905" y="0"/>
                    </a:lnTo>
                    <a:lnTo>
                      <a:pt x="2172905" y="0"/>
                    </a:lnTo>
                    <a:close/>
                    <a:moveTo>
                      <a:pt x="2124778" y="0"/>
                    </a:moveTo>
                    <a:lnTo>
                      <a:pt x="2100715" y="0"/>
                    </a:lnTo>
                    <a:lnTo>
                      <a:pt x="2100715" y="12032"/>
                    </a:lnTo>
                    <a:lnTo>
                      <a:pt x="2124778" y="12032"/>
                    </a:lnTo>
                    <a:lnTo>
                      <a:pt x="2124778" y="0"/>
                    </a:lnTo>
                    <a:lnTo>
                      <a:pt x="2124778" y="0"/>
                    </a:lnTo>
                    <a:close/>
                    <a:moveTo>
                      <a:pt x="2076652" y="0"/>
                    </a:moveTo>
                    <a:lnTo>
                      <a:pt x="2052589" y="0"/>
                    </a:lnTo>
                    <a:lnTo>
                      <a:pt x="2052589" y="12032"/>
                    </a:lnTo>
                    <a:lnTo>
                      <a:pt x="2076652" y="12032"/>
                    </a:lnTo>
                    <a:lnTo>
                      <a:pt x="2076652" y="0"/>
                    </a:lnTo>
                    <a:lnTo>
                      <a:pt x="2076652" y="0"/>
                    </a:lnTo>
                    <a:close/>
                    <a:moveTo>
                      <a:pt x="2028526" y="0"/>
                    </a:moveTo>
                    <a:lnTo>
                      <a:pt x="2004462" y="0"/>
                    </a:lnTo>
                    <a:lnTo>
                      <a:pt x="2004462" y="12032"/>
                    </a:lnTo>
                    <a:lnTo>
                      <a:pt x="2028526" y="12032"/>
                    </a:lnTo>
                    <a:lnTo>
                      <a:pt x="2028526" y="0"/>
                    </a:lnTo>
                    <a:lnTo>
                      <a:pt x="2028526" y="0"/>
                    </a:lnTo>
                    <a:close/>
                    <a:moveTo>
                      <a:pt x="1980399" y="0"/>
                    </a:moveTo>
                    <a:lnTo>
                      <a:pt x="1956336" y="0"/>
                    </a:lnTo>
                    <a:lnTo>
                      <a:pt x="1956336" y="12032"/>
                    </a:lnTo>
                    <a:lnTo>
                      <a:pt x="1980399" y="12032"/>
                    </a:lnTo>
                    <a:lnTo>
                      <a:pt x="1980399" y="0"/>
                    </a:lnTo>
                    <a:lnTo>
                      <a:pt x="1980399" y="0"/>
                    </a:lnTo>
                    <a:close/>
                    <a:moveTo>
                      <a:pt x="1932273" y="0"/>
                    </a:moveTo>
                    <a:lnTo>
                      <a:pt x="1908210" y="0"/>
                    </a:lnTo>
                    <a:lnTo>
                      <a:pt x="1908210" y="12032"/>
                    </a:lnTo>
                    <a:lnTo>
                      <a:pt x="1932273" y="12032"/>
                    </a:lnTo>
                    <a:lnTo>
                      <a:pt x="1932273" y="0"/>
                    </a:lnTo>
                    <a:lnTo>
                      <a:pt x="1932273" y="0"/>
                    </a:lnTo>
                    <a:close/>
                    <a:moveTo>
                      <a:pt x="1884146" y="0"/>
                    </a:moveTo>
                    <a:lnTo>
                      <a:pt x="1860083" y="0"/>
                    </a:lnTo>
                    <a:lnTo>
                      <a:pt x="1860083" y="12032"/>
                    </a:lnTo>
                    <a:lnTo>
                      <a:pt x="1884146" y="12032"/>
                    </a:lnTo>
                    <a:lnTo>
                      <a:pt x="1884146" y="0"/>
                    </a:lnTo>
                    <a:lnTo>
                      <a:pt x="1884146" y="0"/>
                    </a:lnTo>
                    <a:close/>
                    <a:moveTo>
                      <a:pt x="1836020" y="0"/>
                    </a:moveTo>
                    <a:lnTo>
                      <a:pt x="1811957" y="0"/>
                    </a:lnTo>
                    <a:lnTo>
                      <a:pt x="1811957" y="12032"/>
                    </a:lnTo>
                    <a:lnTo>
                      <a:pt x="1836020" y="12032"/>
                    </a:lnTo>
                    <a:lnTo>
                      <a:pt x="1836020" y="0"/>
                    </a:lnTo>
                    <a:lnTo>
                      <a:pt x="1836020" y="0"/>
                    </a:lnTo>
                    <a:close/>
                    <a:moveTo>
                      <a:pt x="1787894" y="0"/>
                    </a:moveTo>
                    <a:lnTo>
                      <a:pt x="1763831" y="0"/>
                    </a:lnTo>
                    <a:lnTo>
                      <a:pt x="1763831" y="12032"/>
                    </a:lnTo>
                    <a:lnTo>
                      <a:pt x="1787894" y="12032"/>
                    </a:lnTo>
                    <a:lnTo>
                      <a:pt x="1787894" y="0"/>
                    </a:lnTo>
                    <a:lnTo>
                      <a:pt x="1787894" y="0"/>
                    </a:lnTo>
                    <a:close/>
                    <a:moveTo>
                      <a:pt x="1739767" y="0"/>
                    </a:moveTo>
                    <a:lnTo>
                      <a:pt x="1715704" y="0"/>
                    </a:lnTo>
                    <a:lnTo>
                      <a:pt x="1715704" y="12032"/>
                    </a:lnTo>
                    <a:lnTo>
                      <a:pt x="1739767" y="12032"/>
                    </a:lnTo>
                    <a:lnTo>
                      <a:pt x="1739767" y="0"/>
                    </a:lnTo>
                    <a:lnTo>
                      <a:pt x="1739767" y="0"/>
                    </a:lnTo>
                    <a:close/>
                    <a:moveTo>
                      <a:pt x="1691641" y="0"/>
                    </a:moveTo>
                    <a:lnTo>
                      <a:pt x="1667578" y="0"/>
                    </a:lnTo>
                    <a:lnTo>
                      <a:pt x="1667578" y="12032"/>
                    </a:lnTo>
                    <a:lnTo>
                      <a:pt x="1691641" y="12032"/>
                    </a:lnTo>
                    <a:lnTo>
                      <a:pt x="1691641" y="0"/>
                    </a:lnTo>
                    <a:lnTo>
                      <a:pt x="1691641" y="0"/>
                    </a:lnTo>
                    <a:close/>
                    <a:moveTo>
                      <a:pt x="1643515" y="0"/>
                    </a:moveTo>
                    <a:lnTo>
                      <a:pt x="1619452" y="0"/>
                    </a:lnTo>
                    <a:lnTo>
                      <a:pt x="1619452" y="12032"/>
                    </a:lnTo>
                    <a:lnTo>
                      <a:pt x="1643515" y="12032"/>
                    </a:lnTo>
                    <a:lnTo>
                      <a:pt x="1643515" y="0"/>
                    </a:lnTo>
                    <a:lnTo>
                      <a:pt x="1643515" y="0"/>
                    </a:lnTo>
                    <a:close/>
                    <a:moveTo>
                      <a:pt x="1595388" y="0"/>
                    </a:moveTo>
                    <a:lnTo>
                      <a:pt x="1571325" y="0"/>
                    </a:lnTo>
                    <a:lnTo>
                      <a:pt x="1571325" y="12032"/>
                    </a:lnTo>
                    <a:lnTo>
                      <a:pt x="1595388" y="12032"/>
                    </a:lnTo>
                    <a:lnTo>
                      <a:pt x="1595388" y="0"/>
                    </a:lnTo>
                    <a:lnTo>
                      <a:pt x="1595388" y="0"/>
                    </a:lnTo>
                    <a:close/>
                    <a:moveTo>
                      <a:pt x="1547262" y="0"/>
                    </a:moveTo>
                    <a:lnTo>
                      <a:pt x="1523199" y="0"/>
                    </a:lnTo>
                    <a:lnTo>
                      <a:pt x="1523199" y="12032"/>
                    </a:lnTo>
                    <a:lnTo>
                      <a:pt x="1547262" y="12032"/>
                    </a:lnTo>
                    <a:lnTo>
                      <a:pt x="1547262" y="0"/>
                    </a:lnTo>
                    <a:lnTo>
                      <a:pt x="1547262" y="0"/>
                    </a:lnTo>
                    <a:close/>
                    <a:moveTo>
                      <a:pt x="1499136" y="0"/>
                    </a:moveTo>
                    <a:lnTo>
                      <a:pt x="1475073" y="0"/>
                    </a:lnTo>
                    <a:lnTo>
                      <a:pt x="1475073" y="12032"/>
                    </a:lnTo>
                    <a:lnTo>
                      <a:pt x="1499136" y="12032"/>
                    </a:lnTo>
                    <a:lnTo>
                      <a:pt x="1499136" y="0"/>
                    </a:lnTo>
                    <a:lnTo>
                      <a:pt x="1499136" y="0"/>
                    </a:lnTo>
                    <a:close/>
                    <a:moveTo>
                      <a:pt x="1451009" y="0"/>
                    </a:moveTo>
                    <a:lnTo>
                      <a:pt x="1426946" y="0"/>
                    </a:lnTo>
                    <a:lnTo>
                      <a:pt x="1426946" y="12032"/>
                    </a:lnTo>
                    <a:lnTo>
                      <a:pt x="1451009" y="12032"/>
                    </a:lnTo>
                    <a:lnTo>
                      <a:pt x="1451009" y="0"/>
                    </a:lnTo>
                    <a:lnTo>
                      <a:pt x="1451009" y="0"/>
                    </a:lnTo>
                    <a:close/>
                    <a:moveTo>
                      <a:pt x="1402883" y="0"/>
                    </a:moveTo>
                    <a:lnTo>
                      <a:pt x="1378820" y="0"/>
                    </a:lnTo>
                    <a:lnTo>
                      <a:pt x="1378820" y="12032"/>
                    </a:lnTo>
                    <a:lnTo>
                      <a:pt x="1402883" y="12032"/>
                    </a:lnTo>
                    <a:lnTo>
                      <a:pt x="1402883" y="0"/>
                    </a:lnTo>
                    <a:lnTo>
                      <a:pt x="1402883" y="0"/>
                    </a:lnTo>
                    <a:close/>
                    <a:moveTo>
                      <a:pt x="1354757" y="0"/>
                    </a:moveTo>
                    <a:lnTo>
                      <a:pt x="1330694" y="0"/>
                    </a:lnTo>
                    <a:lnTo>
                      <a:pt x="1330694" y="12032"/>
                    </a:lnTo>
                    <a:lnTo>
                      <a:pt x="1354757" y="12032"/>
                    </a:lnTo>
                    <a:lnTo>
                      <a:pt x="1354757" y="0"/>
                    </a:lnTo>
                    <a:lnTo>
                      <a:pt x="1354757" y="0"/>
                    </a:lnTo>
                    <a:close/>
                    <a:moveTo>
                      <a:pt x="1306630" y="0"/>
                    </a:moveTo>
                    <a:lnTo>
                      <a:pt x="1282567" y="0"/>
                    </a:lnTo>
                    <a:lnTo>
                      <a:pt x="1282567" y="12032"/>
                    </a:lnTo>
                    <a:lnTo>
                      <a:pt x="1306630" y="12032"/>
                    </a:lnTo>
                    <a:lnTo>
                      <a:pt x="1306630" y="0"/>
                    </a:lnTo>
                    <a:lnTo>
                      <a:pt x="1306630" y="0"/>
                    </a:lnTo>
                    <a:close/>
                    <a:moveTo>
                      <a:pt x="1258504" y="0"/>
                    </a:moveTo>
                    <a:lnTo>
                      <a:pt x="1234441" y="0"/>
                    </a:lnTo>
                    <a:lnTo>
                      <a:pt x="1234441" y="12032"/>
                    </a:lnTo>
                    <a:lnTo>
                      <a:pt x="1258504" y="12032"/>
                    </a:lnTo>
                    <a:lnTo>
                      <a:pt x="1258504" y="0"/>
                    </a:lnTo>
                    <a:lnTo>
                      <a:pt x="1258504" y="0"/>
                    </a:lnTo>
                    <a:close/>
                    <a:moveTo>
                      <a:pt x="1210378" y="0"/>
                    </a:moveTo>
                    <a:lnTo>
                      <a:pt x="1186314" y="0"/>
                    </a:lnTo>
                    <a:lnTo>
                      <a:pt x="1186314" y="12032"/>
                    </a:lnTo>
                    <a:lnTo>
                      <a:pt x="1210378" y="12032"/>
                    </a:lnTo>
                    <a:lnTo>
                      <a:pt x="1210378" y="0"/>
                    </a:lnTo>
                    <a:lnTo>
                      <a:pt x="1210378" y="0"/>
                    </a:lnTo>
                    <a:close/>
                    <a:moveTo>
                      <a:pt x="1162251" y="0"/>
                    </a:moveTo>
                    <a:lnTo>
                      <a:pt x="1138188" y="0"/>
                    </a:lnTo>
                    <a:lnTo>
                      <a:pt x="1138188" y="12032"/>
                    </a:lnTo>
                    <a:lnTo>
                      <a:pt x="1162251" y="12032"/>
                    </a:lnTo>
                    <a:lnTo>
                      <a:pt x="1162251" y="0"/>
                    </a:lnTo>
                    <a:lnTo>
                      <a:pt x="1162251" y="0"/>
                    </a:lnTo>
                    <a:close/>
                    <a:moveTo>
                      <a:pt x="1114125" y="0"/>
                    </a:moveTo>
                    <a:lnTo>
                      <a:pt x="1090062" y="0"/>
                    </a:lnTo>
                    <a:lnTo>
                      <a:pt x="1090062" y="12032"/>
                    </a:lnTo>
                    <a:lnTo>
                      <a:pt x="1114125" y="12032"/>
                    </a:lnTo>
                    <a:lnTo>
                      <a:pt x="1114125" y="0"/>
                    </a:lnTo>
                    <a:lnTo>
                      <a:pt x="1114125" y="0"/>
                    </a:lnTo>
                    <a:close/>
                    <a:moveTo>
                      <a:pt x="1065999" y="0"/>
                    </a:moveTo>
                    <a:lnTo>
                      <a:pt x="1041935" y="0"/>
                    </a:lnTo>
                    <a:lnTo>
                      <a:pt x="1041935" y="12032"/>
                    </a:lnTo>
                    <a:lnTo>
                      <a:pt x="1065999" y="12032"/>
                    </a:lnTo>
                    <a:lnTo>
                      <a:pt x="1065999" y="0"/>
                    </a:lnTo>
                    <a:lnTo>
                      <a:pt x="1065999" y="0"/>
                    </a:lnTo>
                    <a:close/>
                    <a:moveTo>
                      <a:pt x="1017872" y="0"/>
                    </a:moveTo>
                    <a:lnTo>
                      <a:pt x="993809" y="0"/>
                    </a:lnTo>
                    <a:lnTo>
                      <a:pt x="993809" y="12032"/>
                    </a:lnTo>
                    <a:lnTo>
                      <a:pt x="1017872" y="12032"/>
                    </a:lnTo>
                    <a:lnTo>
                      <a:pt x="1017872" y="0"/>
                    </a:lnTo>
                    <a:lnTo>
                      <a:pt x="1017872" y="0"/>
                    </a:lnTo>
                    <a:close/>
                    <a:moveTo>
                      <a:pt x="969746" y="0"/>
                    </a:moveTo>
                    <a:lnTo>
                      <a:pt x="945683" y="0"/>
                    </a:lnTo>
                    <a:lnTo>
                      <a:pt x="945683" y="12032"/>
                    </a:lnTo>
                    <a:lnTo>
                      <a:pt x="969746" y="12032"/>
                    </a:lnTo>
                    <a:lnTo>
                      <a:pt x="969746" y="0"/>
                    </a:lnTo>
                    <a:lnTo>
                      <a:pt x="969746" y="0"/>
                    </a:lnTo>
                    <a:close/>
                    <a:moveTo>
                      <a:pt x="921620" y="0"/>
                    </a:moveTo>
                    <a:lnTo>
                      <a:pt x="897556" y="0"/>
                    </a:lnTo>
                    <a:lnTo>
                      <a:pt x="897556" y="12032"/>
                    </a:lnTo>
                    <a:lnTo>
                      <a:pt x="921620" y="12032"/>
                    </a:lnTo>
                    <a:lnTo>
                      <a:pt x="921620" y="0"/>
                    </a:lnTo>
                    <a:lnTo>
                      <a:pt x="921620" y="0"/>
                    </a:lnTo>
                    <a:close/>
                    <a:moveTo>
                      <a:pt x="873493" y="0"/>
                    </a:moveTo>
                    <a:lnTo>
                      <a:pt x="849430" y="0"/>
                    </a:lnTo>
                    <a:lnTo>
                      <a:pt x="849430" y="12032"/>
                    </a:lnTo>
                    <a:lnTo>
                      <a:pt x="873493" y="12032"/>
                    </a:lnTo>
                    <a:lnTo>
                      <a:pt x="873493" y="0"/>
                    </a:lnTo>
                    <a:lnTo>
                      <a:pt x="873493" y="0"/>
                    </a:lnTo>
                    <a:close/>
                    <a:moveTo>
                      <a:pt x="825367" y="0"/>
                    </a:moveTo>
                    <a:lnTo>
                      <a:pt x="801304" y="0"/>
                    </a:lnTo>
                    <a:lnTo>
                      <a:pt x="801304" y="12032"/>
                    </a:lnTo>
                    <a:lnTo>
                      <a:pt x="825367" y="12032"/>
                    </a:lnTo>
                    <a:lnTo>
                      <a:pt x="825367" y="0"/>
                    </a:lnTo>
                    <a:lnTo>
                      <a:pt x="825367" y="0"/>
                    </a:lnTo>
                    <a:close/>
                    <a:moveTo>
                      <a:pt x="777241" y="0"/>
                    </a:moveTo>
                    <a:lnTo>
                      <a:pt x="753177" y="0"/>
                    </a:lnTo>
                    <a:lnTo>
                      <a:pt x="753177" y="12032"/>
                    </a:lnTo>
                    <a:lnTo>
                      <a:pt x="777241" y="12032"/>
                    </a:lnTo>
                    <a:lnTo>
                      <a:pt x="777241" y="0"/>
                    </a:lnTo>
                    <a:lnTo>
                      <a:pt x="777241" y="0"/>
                    </a:lnTo>
                    <a:close/>
                    <a:moveTo>
                      <a:pt x="729114" y="0"/>
                    </a:moveTo>
                    <a:lnTo>
                      <a:pt x="705051" y="0"/>
                    </a:lnTo>
                    <a:lnTo>
                      <a:pt x="705051" y="12032"/>
                    </a:lnTo>
                    <a:lnTo>
                      <a:pt x="729114" y="12032"/>
                    </a:lnTo>
                    <a:lnTo>
                      <a:pt x="729114" y="0"/>
                    </a:lnTo>
                    <a:lnTo>
                      <a:pt x="729114" y="0"/>
                    </a:lnTo>
                    <a:close/>
                    <a:moveTo>
                      <a:pt x="680988" y="0"/>
                    </a:moveTo>
                    <a:lnTo>
                      <a:pt x="656925" y="0"/>
                    </a:lnTo>
                    <a:lnTo>
                      <a:pt x="656925" y="12032"/>
                    </a:lnTo>
                    <a:lnTo>
                      <a:pt x="680988" y="12032"/>
                    </a:lnTo>
                    <a:lnTo>
                      <a:pt x="680988" y="0"/>
                    </a:lnTo>
                    <a:lnTo>
                      <a:pt x="680988" y="0"/>
                    </a:lnTo>
                    <a:close/>
                    <a:moveTo>
                      <a:pt x="632861" y="0"/>
                    </a:moveTo>
                    <a:lnTo>
                      <a:pt x="608798" y="0"/>
                    </a:lnTo>
                    <a:lnTo>
                      <a:pt x="608798" y="12032"/>
                    </a:lnTo>
                    <a:lnTo>
                      <a:pt x="632861" y="12032"/>
                    </a:lnTo>
                    <a:lnTo>
                      <a:pt x="632861" y="0"/>
                    </a:lnTo>
                    <a:lnTo>
                      <a:pt x="632861" y="0"/>
                    </a:lnTo>
                    <a:close/>
                    <a:moveTo>
                      <a:pt x="584735" y="0"/>
                    </a:moveTo>
                    <a:lnTo>
                      <a:pt x="560672" y="0"/>
                    </a:lnTo>
                    <a:lnTo>
                      <a:pt x="560672" y="12032"/>
                    </a:lnTo>
                    <a:lnTo>
                      <a:pt x="584735" y="12032"/>
                    </a:lnTo>
                    <a:lnTo>
                      <a:pt x="584735" y="0"/>
                    </a:lnTo>
                    <a:lnTo>
                      <a:pt x="584735" y="0"/>
                    </a:lnTo>
                    <a:close/>
                    <a:moveTo>
                      <a:pt x="536609" y="0"/>
                    </a:moveTo>
                    <a:lnTo>
                      <a:pt x="512546" y="0"/>
                    </a:lnTo>
                    <a:lnTo>
                      <a:pt x="512546" y="12032"/>
                    </a:lnTo>
                    <a:lnTo>
                      <a:pt x="536609" y="12032"/>
                    </a:lnTo>
                    <a:lnTo>
                      <a:pt x="536609" y="0"/>
                    </a:lnTo>
                    <a:lnTo>
                      <a:pt x="536609" y="0"/>
                    </a:lnTo>
                    <a:close/>
                    <a:moveTo>
                      <a:pt x="488482" y="0"/>
                    </a:moveTo>
                    <a:lnTo>
                      <a:pt x="464419" y="0"/>
                    </a:lnTo>
                    <a:lnTo>
                      <a:pt x="464419" y="12032"/>
                    </a:lnTo>
                    <a:lnTo>
                      <a:pt x="488482" y="12032"/>
                    </a:lnTo>
                    <a:lnTo>
                      <a:pt x="488482" y="0"/>
                    </a:lnTo>
                    <a:lnTo>
                      <a:pt x="488482" y="0"/>
                    </a:lnTo>
                    <a:close/>
                    <a:moveTo>
                      <a:pt x="440356" y="0"/>
                    </a:moveTo>
                    <a:lnTo>
                      <a:pt x="416293" y="0"/>
                    </a:lnTo>
                    <a:lnTo>
                      <a:pt x="416293" y="12032"/>
                    </a:lnTo>
                    <a:lnTo>
                      <a:pt x="440356" y="12032"/>
                    </a:lnTo>
                    <a:lnTo>
                      <a:pt x="440356" y="0"/>
                    </a:lnTo>
                    <a:lnTo>
                      <a:pt x="440356" y="0"/>
                    </a:lnTo>
                    <a:close/>
                    <a:moveTo>
                      <a:pt x="392230" y="0"/>
                    </a:moveTo>
                    <a:lnTo>
                      <a:pt x="368167" y="0"/>
                    </a:lnTo>
                    <a:lnTo>
                      <a:pt x="368167" y="12032"/>
                    </a:lnTo>
                    <a:lnTo>
                      <a:pt x="392230" y="12032"/>
                    </a:lnTo>
                    <a:lnTo>
                      <a:pt x="392230" y="0"/>
                    </a:lnTo>
                    <a:lnTo>
                      <a:pt x="392230" y="0"/>
                    </a:lnTo>
                    <a:close/>
                    <a:moveTo>
                      <a:pt x="344103" y="0"/>
                    </a:moveTo>
                    <a:lnTo>
                      <a:pt x="320040" y="0"/>
                    </a:lnTo>
                    <a:lnTo>
                      <a:pt x="320040" y="12032"/>
                    </a:lnTo>
                    <a:lnTo>
                      <a:pt x="344103" y="12032"/>
                    </a:lnTo>
                    <a:lnTo>
                      <a:pt x="344103" y="0"/>
                    </a:lnTo>
                    <a:lnTo>
                      <a:pt x="344103" y="0"/>
                    </a:lnTo>
                    <a:close/>
                    <a:moveTo>
                      <a:pt x="295977" y="0"/>
                    </a:moveTo>
                    <a:lnTo>
                      <a:pt x="271914" y="0"/>
                    </a:lnTo>
                    <a:lnTo>
                      <a:pt x="271914" y="12032"/>
                    </a:lnTo>
                    <a:lnTo>
                      <a:pt x="295977" y="12032"/>
                    </a:lnTo>
                    <a:lnTo>
                      <a:pt x="295977" y="0"/>
                    </a:lnTo>
                    <a:lnTo>
                      <a:pt x="295977" y="0"/>
                    </a:lnTo>
                    <a:close/>
                    <a:moveTo>
                      <a:pt x="247851" y="0"/>
                    </a:moveTo>
                    <a:lnTo>
                      <a:pt x="223788" y="0"/>
                    </a:lnTo>
                    <a:lnTo>
                      <a:pt x="223788" y="12032"/>
                    </a:lnTo>
                    <a:lnTo>
                      <a:pt x="247851" y="12032"/>
                    </a:lnTo>
                    <a:lnTo>
                      <a:pt x="247851" y="0"/>
                    </a:lnTo>
                    <a:lnTo>
                      <a:pt x="247851" y="0"/>
                    </a:lnTo>
                    <a:close/>
                    <a:moveTo>
                      <a:pt x="199724" y="0"/>
                    </a:moveTo>
                    <a:lnTo>
                      <a:pt x="175661" y="0"/>
                    </a:lnTo>
                    <a:lnTo>
                      <a:pt x="175661" y="12032"/>
                    </a:lnTo>
                    <a:lnTo>
                      <a:pt x="199724" y="12032"/>
                    </a:lnTo>
                    <a:lnTo>
                      <a:pt x="199724" y="0"/>
                    </a:lnTo>
                    <a:lnTo>
                      <a:pt x="199724" y="0"/>
                    </a:lnTo>
                    <a:close/>
                    <a:moveTo>
                      <a:pt x="151598" y="0"/>
                    </a:moveTo>
                    <a:lnTo>
                      <a:pt x="127535" y="0"/>
                    </a:lnTo>
                    <a:lnTo>
                      <a:pt x="127535" y="12032"/>
                    </a:lnTo>
                    <a:lnTo>
                      <a:pt x="151598" y="12032"/>
                    </a:lnTo>
                    <a:lnTo>
                      <a:pt x="151598" y="0"/>
                    </a:lnTo>
                    <a:lnTo>
                      <a:pt x="151598" y="0"/>
                    </a:lnTo>
                    <a:close/>
                    <a:moveTo>
                      <a:pt x="103472" y="0"/>
                    </a:moveTo>
                    <a:lnTo>
                      <a:pt x="91440" y="0"/>
                    </a:lnTo>
                    <a:lnTo>
                      <a:pt x="91440" y="0"/>
                    </a:lnTo>
                    <a:cubicBezTo>
                      <a:pt x="91440" y="0"/>
                      <a:pt x="91440" y="3609"/>
                      <a:pt x="91440" y="12032"/>
                    </a:cubicBezTo>
                    <a:lnTo>
                      <a:pt x="103472" y="12032"/>
                    </a:lnTo>
                    <a:lnTo>
                      <a:pt x="103472" y="12032"/>
                    </a:lnTo>
                    <a:lnTo>
                      <a:pt x="103472" y="12032"/>
                    </a:lnTo>
                    <a:lnTo>
                      <a:pt x="103472" y="3609"/>
                    </a:lnTo>
                    <a:lnTo>
                      <a:pt x="103472" y="0"/>
                    </a:lnTo>
                    <a:lnTo>
                      <a:pt x="103472" y="0"/>
                    </a:lnTo>
                    <a:close/>
                    <a:moveTo>
                      <a:pt x="103472" y="34892"/>
                    </a:moveTo>
                    <a:lnTo>
                      <a:pt x="91440" y="34892"/>
                    </a:lnTo>
                    <a:cubicBezTo>
                      <a:pt x="91440" y="34892"/>
                      <a:pt x="91440" y="36095"/>
                      <a:pt x="91440" y="36095"/>
                    </a:cubicBezTo>
                    <a:cubicBezTo>
                      <a:pt x="91440" y="43314"/>
                      <a:pt x="91440" y="50533"/>
                      <a:pt x="91440" y="58955"/>
                    </a:cubicBezTo>
                    <a:lnTo>
                      <a:pt x="103472" y="58955"/>
                    </a:lnTo>
                    <a:lnTo>
                      <a:pt x="103472" y="34892"/>
                    </a:lnTo>
                    <a:lnTo>
                      <a:pt x="103472" y="34892"/>
                    </a:lnTo>
                    <a:close/>
                    <a:moveTo>
                      <a:pt x="104675" y="83018"/>
                    </a:moveTo>
                    <a:lnTo>
                      <a:pt x="92643" y="83018"/>
                    </a:lnTo>
                    <a:cubicBezTo>
                      <a:pt x="92643" y="83018"/>
                      <a:pt x="92643" y="84221"/>
                      <a:pt x="92643" y="84221"/>
                    </a:cubicBezTo>
                    <a:cubicBezTo>
                      <a:pt x="92643" y="86627"/>
                      <a:pt x="92643" y="89034"/>
                      <a:pt x="92643" y="92643"/>
                    </a:cubicBezTo>
                    <a:cubicBezTo>
                      <a:pt x="92643" y="92643"/>
                      <a:pt x="92643" y="92643"/>
                      <a:pt x="92643" y="92643"/>
                    </a:cubicBezTo>
                    <a:cubicBezTo>
                      <a:pt x="92643" y="92643"/>
                      <a:pt x="92643" y="92643"/>
                      <a:pt x="92643" y="92643"/>
                    </a:cubicBezTo>
                    <a:cubicBezTo>
                      <a:pt x="92643" y="97456"/>
                      <a:pt x="92643" y="102268"/>
                      <a:pt x="92643" y="107081"/>
                    </a:cubicBezTo>
                    <a:lnTo>
                      <a:pt x="104675" y="107081"/>
                    </a:lnTo>
                    <a:lnTo>
                      <a:pt x="104675" y="83018"/>
                    </a:lnTo>
                    <a:lnTo>
                      <a:pt x="104675" y="83018"/>
                    </a:lnTo>
                    <a:close/>
                    <a:moveTo>
                      <a:pt x="104675" y="131144"/>
                    </a:moveTo>
                    <a:lnTo>
                      <a:pt x="92643" y="131144"/>
                    </a:lnTo>
                    <a:cubicBezTo>
                      <a:pt x="92643" y="133551"/>
                      <a:pt x="92643" y="137160"/>
                      <a:pt x="92643" y="140770"/>
                    </a:cubicBezTo>
                    <a:cubicBezTo>
                      <a:pt x="92643" y="145582"/>
                      <a:pt x="92643" y="150395"/>
                      <a:pt x="92643" y="155207"/>
                    </a:cubicBezTo>
                    <a:lnTo>
                      <a:pt x="104675" y="155207"/>
                    </a:lnTo>
                    <a:lnTo>
                      <a:pt x="104675" y="131144"/>
                    </a:lnTo>
                    <a:lnTo>
                      <a:pt x="104675" y="131144"/>
                    </a:lnTo>
                    <a:close/>
                    <a:moveTo>
                      <a:pt x="104675" y="179271"/>
                    </a:moveTo>
                    <a:lnTo>
                      <a:pt x="92643" y="179271"/>
                    </a:lnTo>
                    <a:cubicBezTo>
                      <a:pt x="92643" y="184083"/>
                      <a:pt x="92643" y="188896"/>
                      <a:pt x="92643" y="193708"/>
                    </a:cubicBezTo>
                    <a:cubicBezTo>
                      <a:pt x="92643" y="197318"/>
                      <a:pt x="92643" y="199724"/>
                      <a:pt x="92643" y="203334"/>
                    </a:cubicBezTo>
                    <a:lnTo>
                      <a:pt x="104675" y="203334"/>
                    </a:lnTo>
                    <a:lnTo>
                      <a:pt x="104675" y="179271"/>
                    </a:lnTo>
                    <a:lnTo>
                      <a:pt x="104675" y="179271"/>
                    </a:lnTo>
                    <a:close/>
                    <a:moveTo>
                      <a:pt x="105878" y="227397"/>
                    </a:moveTo>
                    <a:lnTo>
                      <a:pt x="93846" y="227397"/>
                    </a:lnTo>
                    <a:cubicBezTo>
                      <a:pt x="93846" y="232210"/>
                      <a:pt x="93846" y="237022"/>
                      <a:pt x="93846" y="241835"/>
                    </a:cubicBezTo>
                    <a:cubicBezTo>
                      <a:pt x="93846" y="245444"/>
                      <a:pt x="93846" y="247851"/>
                      <a:pt x="93846" y="251460"/>
                    </a:cubicBezTo>
                    <a:lnTo>
                      <a:pt x="105878" y="251460"/>
                    </a:lnTo>
                    <a:lnTo>
                      <a:pt x="105878" y="227397"/>
                    </a:lnTo>
                    <a:lnTo>
                      <a:pt x="105878" y="227397"/>
                    </a:lnTo>
                    <a:close/>
                    <a:moveTo>
                      <a:pt x="105878" y="275523"/>
                    </a:moveTo>
                    <a:lnTo>
                      <a:pt x="93846" y="275523"/>
                    </a:lnTo>
                    <a:cubicBezTo>
                      <a:pt x="93846" y="283945"/>
                      <a:pt x="93846" y="291164"/>
                      <a:pt x="93846" y="299586"/>
                    </a:cubicBezTo>
                    <a:lnTo>
                      <a:pt x="105878" y="299586"/>
                    </a:lnTo>
                    <a:lnTo>
                      <a:pt x="105878" y="275523"/>
                    </a:lnTo>
                    <a:lnTo>
                      <a:pt x="105878" y="275523"/>
                    </a:lnTo>
                    <a:close/>
                    <a:moveTo>
                      <a:pt x="105878" y="323650"/>
                    </a:moveTo>
                    <a:lnTo>
                      <a:pt x="93846" y="323650"/>
                    </a:lnTo>
                    <a:cubicBezTo>
                      <a:pt x="93846" y="327259"/>
                      <a:pt x="93846" y="330869"/>
                      <a:pt x="93846" y="334478"/>
                    </a:cubicBezTo>
                    <a:cubicBezTo>
                      <a:pt x="93846" y="336884"/>
                      <a:pt x="93846" y="338087"/>
                      <a:pt x="93846" y="340494"/>
                    </a:cubicBezTo>
                    <a:cubicBezTo>
                      <a:pt x="93846" y="342900"/>
                      <a:pt x="93846" y="345306"/>
                      <a:pt x="93846" y="347713"/>
                    </a:cubicBezTo>
                    <a:lnTo>
                      <a:pt x="105878" y="347713"/>
                    </a:lnTo>
                    <a:lnTo>
                      <a:pt x="105878" y="323650"/>
                    </a:lnTo>
                    <a:lnTo>
                      <a:pt x="105878" y="323650"/>
                    </a:lnTo>
                    <a:close/>
                    <a:moveTo>
                      <a:pt x="105878" y="372979"/>
                    </a:moveTo>
                    <a:lnTo>
                      <a:pt x="93846" y="372979"/>
                    </a:lnTo>
                    <a:cubicBezTo>
                      <a:pt x="93846" y="381401"/>
                      <a:pt x="93846" y="388620"/>
                      <a:pt x="93846" y="397042"/>
                    </a:cubicBezTo>
                    <a:lnTo>
                      <a:pt x="105878" y="397042"/>
                    </a:lnTo>
                    <a:lnTo>
                      <a:pt x="105878" y="372979"/>
                    </a:lnTo>
                    <a:lnTo>
                      <a:pt x="105878" y="372979"/>
                    </a:lnTo>
                    <a:close/>
                    <a:moveTo>
                      <a:pt x="105878" y="421105"/>
                    </a:moveTo>
                    <a:lnTo>
                      <a:pt x="93846" y="421105"/>
                    </a:lnTo>
                    <a:cubicBezTo>
                      <a:pt x="93846" y="429527"/>
                      <a:pt x="93846" y="436746"/>
                      <a:pt x="93846" y="445169"/>
                    </a:cubicBezTo>
                    <a:lnTo>
                      <a:pt x="105878" y="445169"/>
                    </a:lnTo>
                    <a:lnTo>
                      <a:pt x="105878" y="421105"/>
                    </a:lnTo>
                    <a:lnTo>
                      <a:pt x="105878" y="421105"/>
                    </a:lnTo>
                    <a:close/>
                    <a:moveTo>
                      <a:pt x="93846" y="469232"/>
                    </a:moveTo>
                    <a:cubicBezTo>
                      <a:pt x="93846" y="471638"/>
                      <a:pt x="93846" y="474044"/>
                      <a:pt x="93846" y="476451"/>
                    </a:cubicBezTo>
                    <a:cubicBezTo>
                      <a:pt x="93846" y="482466"/>
                      <a:pt x="93846" y="487279"/>
                      <a:pt x="93846" y="493295"/>
                    </a:cubicBezTo>
                    <a:lnTo>
                      <a:pt x="105878" y="493295"/>
                    </a:lnTo>
                    <a:lnTo>
                      <a:pt x="105878" y="469232"/>
                    </a:lnTo>
                    <a:lnTo>
                      <a:pt x="93846" y="469232"/>
                    </a:lnTo>
                    <a:lnTo>
                      <a:pt x="93846" y="469232"/>
                    </a:lnTo>
                    <a:close/>
                    <a:moveTo>
                      <a:pt x="93846" y="517358"/>
                    </a:moveTo>
                    <a:cubicBezTo>
                      <a:pt x="93846" y="518561"/>
                      <a:pt x="93846" y="518561"/>
                      <a:pt x="93846" y="519764"/>
                    </a:cubicBezTo>
                    <a:cubicBezTo>
                      <a:pt x="93846" y="526983"/>
                      <a:pt x="93846" y="534202"/>
                      <a:pt x="93846" y="540218"/>
                    </a:cubicBezTo>
                    <a:cubicBezTo>
                      <a:pt x="93846" y="540218"/>
                      <a:pt x="93846" y="540218"/>
                      <a:pt x="93846" y="541421"/>
                    </a:cubicBezTo>
                    <a:lnTo>
                      <a:pt x="105878" y="541421"/>
                    </a:lnTo>
                    <a:lnTo>
                      <a:pt x="105878" y="517358"/>
                    </a:lnTo>
                    <a:lnTo>
                      <a:pt x="93846" y="517358"/>
                    </a:lnTo>
                    <a:lnTo>
                      <a:pt x="93846" y="517358"/>
                    </a:lnTo>
                    <a:close/>
                    <a:moveTo>
                      <a:pt x="93846" y="565484"/>
                    </a:moveTo>
                    <a:cubicBezTo>
                      <a:pt x="93846" y="567891"/>
                      <a:pt x="93846" y="570297"/>
                      <a:pt x="93846" y="572703"/>
                    </a:cubicBezTo>
                    <a:cubicBezTo>
                      <a:pt x="93846" y="576313"/>
                      <a:pt x="93846" y="579922"/>
                      <a:pt x="93846" y="584735"/>
                    </a:cubicBezTo>
                    <a:cubicBezTo>
                      <a:pt x="93846" y="587141"/>
                      <a:pt x="93846" y="588344"/>
                      <a:pt x="93846" y="590751"/>
                    </a:cubicBezTo>
                    <a:lnTo>
                      <a:pt x="105878" y="590751"/>
                    </a:lnTo>
                    <a:lnTo>
                      <a:pt x="105878" y="566688"/>
                    </a:lnTo>
                    <a:lnTo>
                      <a:pt x="93846" y="565484"/>
                    </a:lnTo>
                    <a:lnTo>
                      <a:pt x="93846" y="565484"/>
                    </a:lnTo>
                    <a:close/>
                    <a:moveTo>
                      <a:pt x="93846" y="613611"/>
                    </a:moveTo>
                    <a:cubicBezTo>
                      <a:pt x="93846" y="616017"/>
                      <a:pt x="93846" y="617220"/>
                      <a:pt x="93846" y="619627"/>
                    </a:cubicBezTo>
                    <a:cubicBezTo>
                      <a:pt x="93846" y="623236"/>
                      <a:pt x="93846" y="625642"/>
                      <a:pt x="93846" y="629252"/>
                    </a:cubicBezTo>
                    <a:lnTo>
                      <a:pt x="93846" y="629252"/>
                    </a:lnTo>
                    <a:cubicBezTo>
                      <a:pt x="93846" y="629252"/>
                      <a:pt x="93846" y="629252"/>
                      <a:pt x="93846" y="629252"/>
                    </a:cubicBezTo>
                    <a:cubicBezTo>
                      <a:pt x="93846" y="631658"/>
                      <a:pt x="93846" y="635268"/>
                      <a:pt x="93846" y="637674"/>
                    </a:cubicBezTo>
                    <a:lnTo>
                      <a:pt x="105878" y="637674"/>
                    </a:lnTo>
                    <a:lnTo>
                      <a:pt x="105878" y="613611"/>
                    </a:lnTo>
                    <a:lnTo>
                      <a:pt x="93846" y="613611"/>
                    </a:lnTo>
                    <a:lnTo>
                      <a:pt x="93846" y="613611"/>
                    </a:lnTo>
                    <a:close/>
                    <a:moveTo>
                      <a:pt x="92643" y="661737"/>
                    </a:moveTo>
                    <a:cubicBezTo>
                      <a:pt x="92643" y="670159"/>
                      <a:pt x="92643" y="677378"/>
                      <a:pt x="92643" y="685800"/>
                    </a:cubicBezTo>
                    <a:lnTo>
                      <a:pt x="104675" y="685800"/>
                    </a:lnTo>
                    <a:lnTo>
                      <a:pt x="104675" y="661737"/>
                    </a:lnTo>
                    <a:lnTo>
                      <a:pt x="92643" y="661737"/>
                    </a:lnTo>
                    <a:lnTo>
                      <a:pt x="92643" y="661737"/>
                    </a:lnTo>
                    <a:close/>
                    <a:moveTo>
                      <a:pt x="92643" y="709863"/>
                    </a:moveTo>
                    <a:cubicBezTo>
                      <a:pt x="92643" y="718285"/>
                      <a:pt x="92643" y="725504"/>
                      <a:pt x="92643" y="733927"/>
                    </a:cubicBezTo>
                    <a:lnTo>
                      <a:pt x="104675" y="733927"/>
                    </a:lnTo>
                    <a:lnTo>
                      <a:pt x="104675" y="709863"/>
                    </a:lnTo>
                    <a:lnTo>
                      <a:pt x="92643" y="709863"/>
                    </a:lnTo>
                    <a:lnTo>
                      <a:pt x="92643" y="709863"/>
                    </a:lnTo>
                    <a:close/>
                    <a:moveTo>
                      <a:pt x="92643" y="757990"/>
                    </a:moveTo>
                    <a:cubicBezTo>
                      <a:pt x="92643" y="762802"/>
                      <a:pt x="92643" y="768818"/>
                      <a:pt x="92643" y="773631"/>
                    </a:cubicBezTo>
                    <a:cubicBezTo>
                      <a:pt x="92643" y="776037"/>
                      <a:pt x="92643" y="778443"/>
                      <a:pt x="92643" y="782053"/>
                    </a:cubicBezTo>
                    <a:lnTo>
                      <a:pt x="104675" y="782053"/>
                    </a:lnTo>
                    <a:lnTo>
                      <a:pt x="104675" y="757990"/>
                    </a:lnTo>
                    <a:lnTo>
                      <a:pt x="92643" y="757990"/>
                    </a:lnTo>
                    <a:lnTo>
                      <a:pt x="92643" y="757990"/>
                    </a:lnTo>
                    <a:close/>
                    <a:moveTo>
                      <a:pt x="91440" y="806116"/>
                    </a:moveTo>
                    <a:cubicBezTo>
                      <a:pt x="91440" y="807319"/>
                      <a:pt x="91440" y="808522"/>
                      <a:pt x="91440" y="810929"/>
                    </a:cubicBezTo>
                    <a:cubicBezTo>
                      <a:pt x="91440" y="810929"/>
                      <a:pt x="91440" y="810929"/>
                      <a:pt x="91440" y="810929"/>
                    </a:cubicBezTo>
                    <a:cubicBezTo>
                      <a:pt x="91440" y="810929"/>
                      <a:pt x="91440" y="812132"/>
                      <a:pt x="91440" y="812132"/>
                    </a:cubicBezTo>
                    <a:cubicBezTo>
                      <a:pt x="91440" y="812132"/>
                      <a:pt x="91440" y="812132"/>
                      <a:pt x="91440" y="813335"/>
                    </a:cubicBezTo>
                    <a:cubicBezTo>
                      <a:pt x="91440" y="813335"/>
                      <a:pt x="91440" y="813335"/>
                      <a:pt x="91440" y="813335"/>
                    </a:cubicBezTo>
                    <a:cubicBezTo>
                      <a:pt x="91440" y="819351"/>
                      <a:pt x="91440" y="825367"/>
                      <a:pt x="91440" y="830179"/>
                    </a:cubicBezTo>
                    <a:lnTo>
                      <a:pt x="103472" y="830179"/>
                    </a:lnTo>
                    <a:lnTo>
                      <a:pt x="103472" y="806116"/>
                    </a:lnTo>
                    <a:lnTo>
                      <a:pt x="91440" y="806116"/>
                    </a:lnTo>
                    <a:lnTo>
                      <a:pt x="91440" y="806116"/>
                    </a:lnTo>
                    <a:close/>
                    <a:moveTo>
                      <a:pt x="90237" y="854242"/>
                    </a:moveTo>
                    <a:cubicBezTo>
                      <a:pt x="90237" y="862664"/>
                      <a:pt x="90237" y="869883"/>
                      <a:pt x="90237" y="878306"/>
                    </a:cubicBezTo>
                    <a:lnTo>
                      <a:pt x="102268" y="878306"/>
                    </a:lnTo>
                    <a:lnTo>
                      <a:pt x="102268" y="854242"/>
                    </a:lnTo>
                    <a:lnTo>
                      <a:pt x="90237" y="854242"/>
                    </a:lnTo>
                    <a:lnTo>
                      <a:pt x="90237" y="854242"/>
                    </a:lnTo>
                    <a:close/>
                    <a:moveTo>
                      <a:pt x="90237" y="902369"/>
                    </a:moveTo>
                    <a:cubicBezTo>
                      <a:pt x="90237" y="902369"/>
                      <a:pt x="90237" y="902369"/>
                      <a:pt x="90237" y="902369"/>
                    </a:cubicBezTo>
                    <a:cubicBezTo>
                      <a:pt x="90237" y="903572"/>
                      <a:pt x="90237" y="903572"/>
                      <a:pt x="90237" y="904775"/>
                    </a:cubicBezTo>
                    <a:cubicBezTo>
                      <a:pt x="90237" y="905978"/>
                      <a:pt x="90237" y="905978"/>
                      <a:pt x="90237" y="907181"/>
                    </a:cubicBezTo>
                    <a:cubicBezTo>
                      <a:pt x="90237" y="907181"/>
                      <a:pt x="90237" y="908385"/>
                      <a:pt x="90237" y="908385"/>
                    </a:cubicBezTo>
                    <a:cubicBezTo>
                      <a:pt x="90237" y="908385"/>
                      <a:pt x="90237" y="909588"/>
                      <a:pt x="90237" y="909588"/>
                    </a:cubicBezTo>
                    <a:cubicBezTo>
                      <a:pt x="90237" y="910791"/>
                      <a:pt x="90237" y="910791"/>
                      <a:pt x="90237" y="911994"/>
                    </a:cubicBezTo>
                    <a:cubicBezTo>
                      <a:pt x="90237" y="911994"/>
                      <a:pt x="90237" y="911994"/>
                      <a:pt x="90237" y="911994"/>
                    </a:cubicBezTo>
                    <a:cubicBezTo>
                      <a:pt x="90237" y="916807"/>
                      <a:pt x="90237" y="921619"/>
                      <a:pt x="90237" y="926432"/>
                    </a:cubicBezTo>
                    <a:lnTo>
                      <a:pt x="102268" y="926432"/>
                    </a:lnTo>
                    <a:lnTo>
                      <a:pt x="102268" y="902369"/>
                    </a:lnTo>
                    <a:lnTo>
                      <a:pt x="90237" y="902369"/>
                    </a:lnTo>
                    <a:lnTo>
                      <a:pt x="90237" y="902369"/>
                    </a:lnTo>
                    <a:close/>
                    <a:moveTo>
                      <a:pt x="89034" y="950495"/>
                    </a:moveTo>
                    <a:cubicBezTo>
                      <a:pt x="89034" y="950495"/>
                      <a:pt x="89034" y="950495"/>
                      <a:pt x="89034" y="950495"/>
                    </a:cubicBezTo>
                    <a:cubicBezTo>
                      <a:pt x="89034" y="954104"/>
                      <a:pt x="89034" y="957714"/>
                      <a:pt x="89034" y="961324"/>
                    </a:cubicBezTo>
                    <a:cubicBezTo>
                      <a:pt x="89034" y="966136"/>
                      <a:pt x="89034" y="970949"/>
                      <a:pt x="89034" y="974558"/>
                    </a:cubicBezTo>
                    <a:lnTo>
                      <a:pt x="101065" y="974558"/>
                    </a:lnTo>
                    <a:lnTo>
                      <a:pt x="101065" y="950495"/>
                    </a:lnTo>
                    <a:lnTo>
                      <a:pt x="89034" y="950495"/>
                    </a:lnTo>
                    <a:lnTo>
                      <a:pt x="89034" y="950495"/>
                    </a:lnTo>
                    <a:close/>
                    <a:moveTo>
                      <a:pt x="87831" y="997418"/>
                    </a:moveTo>
                    <a:cubicBezTo>
                      <a:pt x="87831" y="998621"/>
                      <a:pt x="87831" y="998621"/>
                      <a:pt x="87831" y="997418"/>
                    </a:cubicBezTo>
                    <a:cubicBezTo>
                      <a:pt x="87831" y="1003434"/>
                      <a:pt x="87831" y="1009450"/>
                      <a:pt x="87831" y="1014262"/>
                    </a:cubicBezTo>
                    <a:cubicBezTo>
                      <a:pt x="87831" y="1016669"/>
                      <a:pt x="87831" y="1019075"/>
                      <a:pt x="87831" y="1021481"/>
                    </a:cubicBezTo>
                    <a:lnTo>
                      <a:pt x="99862" y="1021481"/>
                    </a:lnTo>
                    <a:lnTo>
                      <a:pt x="101065" y="997418"/>
                    </a:lnTo>
                    <a:lnTo>
                      <a:pt x="87831" y="997418"/>
                    </a:lnTo>
                    <a:lnTo>
                      <a:pt x="87831" y="997418"/>
                    </a:lnTo>
                    <a:close/>
                    <a:moveTo>
                      <a:pt x="86627" y="1045545"/>
                    </a:moveTo>
                    <a:cubicBezTo>
                      <a:pt x="86627" y="1053967"/>
                      <a:pt x="86627" y="1061186"/>
                      <a:pt x="85424" y="1069608"/>
                    </a:cubicBezTo>
                    <a:lnTo>
                      <a:pt x="97456" y="1069608"/>
                    </a:lnTo>
                    <a:lnTo>
                      <a:pt x="98659" y="1045545"/>
                    </a:lnTo>
                    <a:lnTo>
                      <a:pt x="86627" y="1045545"/>
                    </a:lnTo>
                    <a:lnTo>
                      <a:pt x="86627" y="1045545"/>
                    </a:lnTo>
                    <a:close/>
                    <a:moveTo>
                      <a:pt x="85424" y="1093671"/>
                    </a:moveTo>
                    <a:cubicBezTo>
                      <a:pt x="85424" y="1102093"/>
                      <a:pt x="85424" y="1109312"/>
                      <a:pt x="84221" y="1117734"/>
                    </a:cubicBezTo>
                    <a:lnTo>
                      <a:pt x="96253" y="1117734"/>
                    </a:lnTo>
                    <a:lnTo>
                      <a:pt x="97456" y="1093671"/>
                    </a:lnTo>
                    <a:lnTo>
                      <a:pt x="85424" y="1093671"/>
                    </a:lnTo>
                    <a:lnTo>
                      <a:pt x="85424" y="1093671"/>
                    </a:lnTo>
                    <a:close/>
                    <a:moveTo>
                      <a:pt x="83018" y="1141797"/>
                    </a:moveTo>
                    <a:cubicBezTo>
                      <a:pt x="83018" y="1147813"/>
                      <a:pt x="83018" y="1152626"/>
                      <a:pt x="83018" y="1158641"/>
                    </a:cubicBezTo>
                    <a:cubicBezTo>
                      <a:pt x="83018" y="1161048"/>
                      <a:pt x="83018" y="1163454"/>
                      <a:pt x="83018" y="1165860"/>
                    </a:cubicBezTo>
                    <a:lnTo>
                      <a:pt x="95050" y="1165860"/>
                    </a:lnTo>
                    <a:lnTo>
                      <a:pt x="96253" y="1141797"/>
                    </a:lnTo>
                    <a:lnTo>
                      <a:pt x="83018" y="1141797"/>
                    </a:lnTo>
                    <a:lnTo>
                      <a:pt x="83018" y="1141797"/>
                    </a:lnTo>
                    <a:close/>
                    <a:moveTo>
                      <a:pt x="81815" y="1189924"/>
                    </a:moveTo>
                    <a:cubicBezTo>
                      <a:pt x="81815" y="1197143"/>
                      <a:pt x="81815" y="1203158"/>
                      <a:pt x="80612" y="1210377"/>
                    </a:cubicBezTo>
                    <a:cubicBezTo>
                      <a:pt x="80612" y="1211580"/>
                      <a:pt x="80612" y="1212784"/>
                      <a:pt x="80612" y="1213987"/>
                    </a:cubicBezTo>
                    <a:lnTo>
                      <a:pt x="92643" y="1213987"/>
                    </a:lnTo>
                    <a:lnTo>
                      <a:pt x="93846" y="1189924"/>
                    </a:lnTo>
                    <a:lnTo>
                      <a:pt x="81815" y="1189924"/>
                    </a:lnTo>
                    <a:lnTo>
                      <a:pt x="81815" y="1189924"/>
                    </a:lnTo>
                    <a:close/>
                    <a:moveTo>
                      <a:pt x="79408" y="1238050"/>
                    </a:moveTo>
                    <a:cubicBezTo>
                      <a:pt x="79408" y="1241659"/>
                      <a:pt x="79408" y="1245269"/>
                      <a:pt x="79408" y="1248878"/>
                    </a:cubicBezTo>
                    <a:cubicBezTo>
                      <a:pt x="79408" y="1248878"/>
                      <a:pt x="79408" y="1248878"/>
                      <a:pt x="79408" y="1248878"/>
                    </a:cubicBezTo>
                    <a:cubicBezTo>
                      <a:pt x="79408" y="1248878"/>
                      <a:pt x="79408" y="1248878"/>
                      <a:pt x="79408" y="1248878"/>
                    </a:cubicBezTo>
                    <a:cubicBezTo>
                      <a:pt x="79408" y="1252488"/>
                      <a:pt x="79408" y="1256097"/>
                      <a:pt x="79408" y="1259707"/>
                    </a:cubicBezTo>
                    <a:cubicBezTo>
                      <a:pt x="79408" y="1259707"/>
                      <a:pt x="79408" y="1259707"/>
                      <a:pt x="79408" y="1259707"/>
                    </a:cubicBezTo>
                    <a:cubicBezTo>
                      <a:pt x="79408" y="1259707"/>
                      <a:pt x="79408" y="1259707"/>
                      <a:pt x="79408" y="1259707"/>
                    </a:cubicBezTo>
                    <a:cubicBezTo>
                      <a:pt x="79408" y="1259707"/>
                      <a:pt x="79408" y="1259707"/>
                      <a:pt x="79408" y="1259707"/>
                    </a:cubicBezTo>
                    <a:lnTo>
                      <a:pt x="91440" y="1259707"/>
                    </a:lnTo>
                    <a:lnTo>
                      <a:pt x="92643" y="1235644"/>
                    </a:lnTo>
                    <a:lnTo>
                      <a:pt x="79408" y="1238050"/>
                    </a:lnTo>
                    <a:lnTo>
                      <a:pt x="79408" y="1238050"/>
                    </a:lnTo>
                    <a:close/>
                    <a:moveTo>
                      <a:pt x="77002" y="1286176"/>
                    </a:moveTo>
                    <a:cubicBezTo>
                      <a:pt x="77002" y="1292192"/>
                      <a:pt x="75799" y="1298208"/>
                      <a:pt x="75799" y="1304224"/>
                    </a:cubicBezTo>
                    <a:cubicBezTo>
                      <a:pt x="75799" y="1306630"/>
                      <a:pt x="75799" y="1307833"/>
                      <a:pt x="75799" y="1310239"/>
                    </a:cubicBezTo>
                    <a:lnTo>
                      <a:pt x="87831" y="1311442"/>
                    </a:lnTo>
                    <a:cubicBezTo>
                      <a:pt x="87831" y="1303020"/>
                      <a:pt x="89034" y="1295802"/>
                      <a:pt x="89034" y="1287379"/>
                    </a:cubicBezTo>
                    <a:lnTo>
                      <a:pt x="77002" y="1286176"/>
                    </a:lnTo>
                    <a:lnTo>
                      <a:pt x="77002" y="1286176"/>
                    </a:lnTo>
                    <a:close/>
                    <a:moveTo>
                      <a:pt x="74596" y="1334303"/>
                    </a:moveTo>
                    <a:cubicBezTo>
                      <a:pt x="74596" y="1342725"/>
                      <a:pt x="73393" y="1349944"/>
                      <a:pt x="73393" y="1358366"/>
                    </a:cubicBezTo>
                    <a:lnTo>
                      <a:pt x="85424" y="1359569"/>
                    </a:lnTo>
                    <a:cubicBezTo>
                      <a:pt x="85424" y="1351147"/>
                      <a:pt x="86627" y="1343928"/>
                      <a:pt x="86627" y="1335506"/>
                    </a:cubicBezTo>
                    <a:lnTo>
                      <a:pt x="74596" y="1334303"/>
                    </a:lnTo>
                    <a:lnTo>
                      <a:pt x="74596" y="1334303"/>
                    </a:lnTo>
                    <a:close/>
                    <a:moveTo>
                      <a:pt x="72190" y="1382429"/>
                    </a:moveTo>
                    <a:cubicBezTo>
                      <a:pt x="72190" y="1390851"/>
                      <a:pt x="70986" y="1398070"/>
                      <a:pt x="70986" y="1406492"/>
                    </a:cubicBezTo>
                    <a:lnTo>
                      <a:pt x="83018" y="1407695"/>
                    </a:lnTo>
                    <a:cubicBezTo>
                      <a:pt x="83018" y="1399273"/>
                      <a:pt x="84221" y="1392054"/>
                      <a:pt x="84221" y="1383632"/>
                    </a:cubicBezTo>
                    <a:lnTo>
                      <a:pt x="72190" y="1382429"/>
                    </a:lnTo>
                    <a:lnTo>
                      <a:pt x="72190" y="1382429"/>
                    </a:lnTo>
                    <a:close/>
                    <a:moveTo>
                      <a:pt x="69783" y="1430555"/>
                    </a:moveTo>
                    <a:cubicBezTo>
                      <a:pt x="69783" y="1432962"/>
                      <a:pt x="69783" y="1435368"/>
                      <a:pt x="69783" y="1436571"/>
                    </a:cubicBezTo>
                    <a:lnTo>
                      <a:pt x="69783" y="1436571"/>
                    </a:lnTo>
                    <a:cubicBezTo>
                      <a:pt x="69783" y="1436571"/>
                      <a:pt x="69783" y="1436571"/>
                      <a:pt x="69783" y="1436571"/>
                    </a:cubicBezTo>
                    <a:cubicBezTo>
                      <a:pt x="69783" y="1436571"/>
                      <a:pt x="69783" y="1436571"/>
                      <a:pt x="69783" y="1436571"/>
                    </a:cubicBezTo>
                    <a:cubicBezTo>
                      <a:pt x="69783" y="1436571"/>
                      <a:pt x="69783" y="1436571"/>
                      <a:pt x="69783" y="1436571"/>
                    </a:cubicBezTo>
                    <a:cubicBezTo>
                      <a:pt x="69783" y="1436571"/>
                      <a:pt x="69783" y="1436571"/>
                      <a:pt x="69783" y="1437774"/>
                    </a:cubicBezTo>
                    <a:cubicBezTo>
                      <a:pt x="69783" y="1437774"/>
                      <a:pt x="69783" y="1437774"/>
                      <a:pt x="69783" y="1437774"/>
                    </a:cubicBezTo>
                    <a:cubicBezTo>
                      <a:pt x="69783" y="1442587"/>
                      <a:pt x="68580" y="1448603"/>
                      <a:pt x="68580" y="1453415"/>
                    </a:cubicBezTo>
                    <a:lnTo>
                      <a:pt x="80612" y="1454618"/>
                    </a:lnTo>
                    <a:cubicBezTo>
                      <a:pt x="80612" y="1446196"/>
                      <a:pt x="81815" y="1438977"/>
                      <a:pt x="81815" y="1430555"/>
                    </a:cubicBezTo>
                    <a:lnTo>
                      <a:pt x="69783" y="1430555"/>
                    </a:lnTo>
                    <a:lnTo>
                      <a:pt x="69783" y="1430555"/>
                    </a:lnTo>
                    <a:close/>
                    <a:moveTo>
                      <a:pt x="66174" y="1478682"/>
                    </a:moveTo>
                    <a:cubicBezTo>
                      <a:pt x="66174" y="1478682"/>
                      <a:pt x="66174" y="1478682"/>
                      <a:pt x="66174" y="1478682"/>
                    </a:cubicBezTo>
                    <a:cubicBezTo>
                      <a:pt x="66174" y="1478682"/>
                      <a:pt x="66174" y="1478682"/>
                      <a:pt x="66174" y="1478682"/>
                    </a:cubicBezTo>
                    <a:cubicBezTo>
                      <a:pt x="66174" y="1482291"/>
                      <a:pt x="66174" y="1485900"/>
                      <a:pt x="64971" y="1489510"/>
                    </a:cubicBezTo>
                    <a:cubicBezTo>
                      <a:pt x="64971" y="1489510"/>
                      <a:pt x="64971" y="1489510"/>
                      <a:pt x="64971" y="1489510"/>
                    </a:cubicBezTo>
                    <a:cubicBezTo>
                      <a:pt x="64971" y="1489510"/>
                      <a:pt x="64971" y="1489510"/>
                      <a:pt x="64971" y="1489510"/>
                    </a:cubicBezTo>
                    <a:cubicBezTo>
                      <a:pt x="64971" y="1494323"/>
                      <a:pt x="63767" y="1497932"/>
                      <a:pt x="63767" y="1502745"/>
                    </a:cubicBezTo>
                    <a:lnTo>
                      <a:pt x="75799" y="1503948"/>
                    </a:lnTo>
                    <a:cubicBezTo>
                      <a:pt x="77002" y="1495526"/>
                      <a:pt x="77002" y="1488307"/>
                      <a:pt x="78205" y="1479885"/>
                    </a:cubicBezTo>
                    <a:lnTo>
                      <a:pt x="66174" y="1478682"/>
                    </a:lnTo>
                    <a:lnTo>
                      <a:pt x="66174" y="1478682"/>
                    </a:lnTo>
                    <a:close/>
                    <a:moveTo>
                      <a:pt x="61361" y="1526808"/>
                    </a:moveTo>
                    <a:cubicBezTo>
                      <a:pt x="61361" y="1528011"/>
                      <a:pt x="61361" y="1529214"/>
                      <a:pt x="61361" y="1529214"/>
                    </a:cubicBezTo>
                    <a:cubicBezTo>
                      <a:pt x="61361" y="1531620"/>
                      <a:pt x="61361" y="1534027"/>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36433"/>
                      <a:pt x="60158" y="1536433"/>
                      <a:pt x="60158" y="1536433"/>
                    </a:cubicBezTo>
                    <a:cubicBezTo>
                      <a:pt x="60158" y="1541246"/>
                      <a:pt x="58955" y="1546058"/>
                      <a:pt x="58955" y="1550871"/>
                    </a:cubicBezTo>
                    <a:lnTo>
                      <a:pt x="70986" y="1552074"/>
                    </a:lnTo>
                    <a:cubicBezTo>
                      <a:pt x="72190" y="1543652"/>
                      <a:pt x="72190" y="1536433"/>
                      <a:pt x="73393" y="1528011"/>
                    </a:cubicBezTo>
                    <a:lnTo>
                      <a:pt x="61361" y="1526808"/>
                    </a:lnTo>
                    <a:lnTo>
                      <a:pt x="61361" y="1526808"/>
                    </a:lnTo>
                    <a:close/>
                    <a:moveTo>
                      <a:pt x="57752" y="1574934"/>
                    </a:moveTo>
                    <a:cubicBezTo>
                      <a:pt x="57752" y="1576137"/>
                      <a:pt x="57752" y="1577341"/>
                      <a:pt x="57752" y="1579747"/>
                    </a:cubicBezTo>
                    <a:cubicBezTo>
                      <a:pt x="57752" y="1579747"/>
                      <a:pt x="57752" y="1579747"/>
                      <a:pt x="57752" y="1579747"/>
                    </a:cubicBezTo>
                    <a:cubicBezTo>
                      <a:pt x="57752" y="1579747"/>
                      <a:pt x="57752" y="1579747"/>
                      <a:pt x="57752" y="1579747"/>
                    </a:cubicBezTo>
                    <a:cubicBezTo>
                      <a:pt x="57752" y="1579747"/>
                      <a:pt x="57752" y="1579747"/>
                      <a:pt x="57752" y="1579747"/>
                    </a:cubicBezTo>
                    <a:lnTo>
                      <a:pt x="57752" y="1579747"/>
                    </a:lnTo>
                    <a:cubicBezTo>
                      <a:pt x="56548" y="1585763"/>
                      <a:pt x="56548" y="1591778"/>
                      <a:pt x="55345" y="1598997"/>
                    </a:cubicBezTo>
                    <a:lnTo>
                      <a:pt x="67377" y="1600200"/>
                    </a:lnTo>
                    <a:cubicBezTo>
                      <a:pt x="68580" y="1591778"/>
                      <a:pt x="68580" y="1584560"/>
                      <a:pt x="69783" y="1576137"/>
                    </a:cubicBezTo>
                    <a:lnTo>
                      <a:pt x="57752" y="1574934"/>
                    </a:lnTo>
                    <a:lnTo>
                      <a:pt x="57752" y="1574934"/>
                    </a:lnTo>
                    <a:close/>
                    <a:moveTo>
                      <a:pt x="51736" y="1621857"/>
                    </a:moveTo>
                    <a:cubicBezTo>
                      <a:pt x="51736" y="1623061"/>
                      <a:pt x="51736" y="1625467"/>
                      <a:pt x="51736" y="1626670"/>
                    </a:cubicBezTo>
                    <a:cubicBezTo>
                      <a:pt x="51736" y="1626670"/>
                      <a:pt x="51736" y="1626670"/>
                      <a:pt x="51736" y="1626670"/>
                    </a:cubicBezTo>
                    <a:cubicBezTo>
                      <a:pt x="51736" y="1626670"/>
                      <a:pt x="51736" y="1626670"/>
                      <a:pt x="51736" y="1626670"/>
                    </a:cubicBezTo>
                    <a:cubicBezTo>
                      <a:pt x="50533" y="1632686"/>
                      <a:pt x="50533" y="1638702"/>
                      <a:pt x="49330" y="1644717"/>
                    </a:cubicBezTo>
                    <a:cubicBezTo>
                      <a:pt x="49330" y="1644717"/>
                      <a:pt x="49330" y="1645921"/>
                      <a:pt x="49330" y="1645921"/>
                    </a:cubicBezTo>
                    <a:lnTo>
                      <a:pt x="61361" y="1647124"/>
                    </a:lnTo>
                    <a:cubicBezTo>
                      <a:pt x="62564" y="1638702"/>
                      <a:pt x="63767" y="1631483"/>
                      <a:pt x="64971" y="1623061"/>
                    </a:cubicBezTo>
                    <a:lnTo>
                      <a:pt x="51736" y="1621857"/>
                    </a:lnTo>
                    <a:lnTo>
                      <a:pt x="51736" y="1621857"/>
                    </a:lnTo>
                    <a:close/>
                    <a:moveTo>
                      <a:pt x="45720" y="1669984"/>
                    </a:moveTo>
                    <a:cubicBezTo>
                      <a:pt x="45720" y="1672390"/>
                      <a:pt x="45720" y="1673593"/>
                      <a:pt x="44517" y="1675999"/>
                    </a:cubicBezTo>
                    <a:cubicBezTo>
                      <a:pt x="43314" y="1680812"/>
                      <a:pt x="43314" y="1685625"/>
                      <a:pt x="42111" y="1689234"/>
                    </a:cubicBezTo>
                    <a:cubicBezTo>
                      <a:pt x="42111" y="1689234"/>
                      <a:pt x="42111" y="1689234"/>
                      <a:pt x="42111" y="1689234"/>
                    </a:cubicBezTo>
                    <a:cubicBezTo>
                      <a:pt x="42111" y="1689234"/>
                      <a:pt x="42111" y="1689234"/>
                      <a:pt x="42111" y="1689234"/>
                    </a:cubicBezTo>
                    <a:cubicBezTo>
                      <a:pt x="42111" y="1690437"/>
                      <a:pt x="42111" y="1691641"/>
                      <a:pt x="40907" y="1692844"/>
                    </a:cubicBezTo>
                    <a:lnTo>
                      <a:pt x="52939" y="1695250"/>
                    </a:lnTo>
                    <a:cubicBezTo>
                      <a:pt x="54142" y="1688031"/>
                      <a:pt x="55345" y="1679609"/>
                      <a:pt x="56548" y="1671187"/>
                    </a:cubicBezTo>
                    <a:lnTo>
                      <a:pt x="45720" y="1669984"/>
                    </a:lnTo>
                    <a:lnTo>
                      <a:pt x="45720" y="1669984"/>
                    </a:lnTo>
                    <a:close/>
                    <a:moveTo>
                      <a:pt x="37298" y="1718110"/>
                    </a:moveTo>
                    <a:cubicBezTo>
                      <a:pt x="36095" y="1724126"/>
                      <a:pt x="34892" y="1728939"/>
                      <a:pt x="33688" y="1733751"/>
                    </a:cubicBezTo>
                    <a:cubicBezTo>
                      <a:pt x="33688" y="1733751"/>
                      <a:pt x="33688" y="1733751"/>
                      <a:pt x="33688" y="1733751"/>
                    </a:cubicBezTo>
                    <a:cubicBezTo>
                      <a:pt x="33688" y="1733751"/>
                      <a:pt x="33688" y="1733751"/>
                      <a:pt x="33688" y="1733751"/>
                    </a:cubicBezTo>
                    <a:cubicBezTo>
                      <a:pt x="33688" y="1736157"/>
                      <a:pt x="32485" y="1738564"/>
                      <a:pt x="32485" y="1740970"/>
                    </a:cubicBezTo>
                    <a:lnTo>
                      <a:pt x="44517" y="1743376"/>
                    </a:lnTo>
                    <a:cubicBezTo>
                      <a:pt x="45720" y="1736157"/>
                      <a:pt x="48126" y="1727735"/>
                      <a:pt x="49330" y="1719313"/>
                    </a:cubicBezTo>
                    <a:lnTo>
                      <a:pt x="37298" y="1718110"/>
                    </a:lnTo>
                    <a:lnTo>
                      <a:pt x="37298" y="1718110"/>
                    </a:lnTo>
                    <a:close/>
                    <a:moveTo>
                      <a:pt x="26469" y="1765033"/>
                    </a:moveTo>
                    <a:cubicBezTo>
                      <a:pt x="25266" y="1771049"/>
                      <a:pt x="22860" y="1775862"/>
                      <a:pt x="21657" y="1781877"/>
                    </a:cubicBezTo>
                    <a:lnTo>
                      <a:pt x="21657" y="1781877"/>
                    </a:lnTo>
                    <a:cubicBezTo>
                      <a:pt x="21657" y="1781877"/>
                      <a:pt x="21657" y="1781877"/>
                      <a:pt x="21657" y="1781877"/>
                    </a:cubicBezTo>
                    <a:lnTo>
                      <a:pt x="21657" y="1781877"/>
                    </a:ln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1657" y="1781877"/>
                      <a:pt x="21657" y="1781877"/>
                      <a:pt x="21657" y="1781877"/>
                    </a:cubicBezTo>
                    <a:cubicBezTo>
                      <a:pt x="20454" y="1784284"/>
                      <a:pt x="20454" y="1785487"/>
                      <a:pt x="19251" y="1787893"/>
                    </a:cubicBezTo>
                    <a:lnTo>
                      <a:pt x="30079" y="1791503"/>
                    </a:lnTo>
                    <a:cubicBezTo>
                      <a:pt x="32485" y="1784284"/>
                      <a:pt x="34892" y="1775862"/>
                      <a:pt x="37298" y="1767440"/>
                    </a:cubicBezTo>
                    <a:lnTo>
                      <a:pt x="26469" y="1765033"/>
                    </a:lnTo>
                    <a:lnTo>
                      <a:pt x="26469" y="1765033"/>
                    </a:lnTo>
                    <a:close/>
                    <a:moveTo>
                      <a:pt x="10828" y="1809550"/>
                    </a:moveTo>
                    <a:cubicBezTo>
                      <a:pt x="9625" y="1810753"/>
                      <a:pt x="9625" y="1811956"/>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lnTo>
                      <a:pt x="8422" y="1813160"/>
                    </a:ln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8422" y="1813160"/>
                      <a:pt x="8422" y="1813160"/>
                      <a:pt x="8422" y="1813160"/>
                    </a:cubicBezTo>
                    <a:cubicBezTo>
                      <a:pt x="6016" y="1817972"/>
                      <a:pt x="3609" y="1820378"/>
                      <a:pt x="0" y="1823988"/>
                    </a:cubicBezTo>
                    <a:lnTo>
                      <a:pt x="0" y="1823988"/>
                    </a:lnTo>
                    <a:lnTo>
                      <a:pt x="0" y="1823988"/>
                    </a:lnTo>
                    <a:lnTo>
                      <a:pt x="0" y="1823988"/>
                    </a:lnTo>
                    <a:lnTo>
                      <a:pt x="0" y="1823988"/>
                    </a:lnTo>
                    <a:lnTo>
                      <a:pt x="0" y="1823988"/>
                    </a:lnTo>
                    <a:lnTo>
                      <a:pt x="0" y="1823988"/>
                    </a:lnTo>
                    <a:lnTo>
                      <a:pt x="0" y="1823988"/>
                    </a:lnTo>
                    <a:lnTo>
                      <a:pt x="0" y="1823988"/>
                    </a:lnTo>
                    <a:lnTo>
                      <a:pt x="15641" y="1823988"/>
                    </a:lnTo>
                    <a:cubicBezTo>
                      <a:pt x="18047" y="1821582"/>
                      <a:pt x="19251" y="1817972"/>
                      <a:pt x="21657" y="1814363"/>
                    </a:cubicBezTo>
                    <a:lnTo>
                      <a:pt x="10828" y="1809550"/>
                    </a:lnTo>
                    <a:lnTo>
                      <a:pt x="10828" y="1809550"/>
                    </a:lnTo>
                    <a:close/>
                    <a:moveTo>
                      <a:pt x="52939" y="1811956"/>
                    </a:moveTo>
                    <a:lnTo>
                      <a:pt x="28876" y="1811956"/>
                    </a:lnTo>
                    <a:lnTo>
                      <a:pt x="28876" y="1823988"/>
                    </a:lnTo>
                    <a:lnTo>
                      <a:pt x="52939" y="1823988"/>
                    </a:lnTo>
                    <a:lnTo>
                      <a:pt x="52939" y="1811956"/>
                    </a:lnTo>
                    <a:lnTo>
                      <a:pt x="52939" y="1811956"/>
                    </a:lnTo>
                    <a:close/>
                    <a:moveTo>
                      <a:pt x="101065" y="1811956"/>
                    </a:moveTo>
                    <a:lnTo>
                      <a:pt x="77002" y="1811956"/>
                    </a:lnTo>
                    <a:lnTo>
                      <a:pt x="77002" y="1823988"/>
                    </a:lnTo>
                    <a:lnTo>
                      <a:pt x="101065" y="1823988"/>
                    </a:lnTo>
                    <a:lnTo>
                      <a:pt x="101065" y="1811956"/>
                    </a:lnTo>
                    <a:lnTo>
                      <a:pt x="101065" y="1811956"/>
                    </a:lnTo>
                    <a:close/>
                    <a:moveTo>
                      <a:pt x="149192" y="1810753"/>
                    </a:moveTo>
                    <a:lnTo>
                      <a:pt x="125128" y="1810753"/>
                    </a:lnTo>
                    <a:lnTo>
                      <a:pt x="125128" y="1822785"/>
                    </a:lnTo>
                    <a:lnTo>
                      <a:pt x="149192" y="1822785"/>
                    </a:lnTo>
                    <a:lnTo>
                      <a:pt x="149192" y="1810753"/>
                    </a:lnTo>
                    <a:lnTo>
                      <a:pt x="149192" y="1810753"/>
                    </a:lnTo>
                    <a:close/>
                    <a:moveTo>
                      <a:pt x="197318" y="1809550"/>
                    </a:moveTo>
                    <a:lnTo>
                      <a:pt x="173255" y="1809550"/>
                    </a:lnTo>
                    <a:lnTo>
                      <a:pt x="173255" y="1821582"/>
                    </a:lnTo>
                    <a:lnTo>
                      <a:pt x="197318" y="1821582"/>
                    </a:lnTo>
                    <a:lnTo>
                      <a:pt x="197318" y="1809550"/>
                    </a:lnTo>
                    <a:lnTo>
                      <a:pt x="197318" y="1809550"/>
                    </a:lnTo>
                    <a:close/>
                    <a:moveTo>
                      <a:pt x="245444" y="1809550"/>
                    </a:moveTo>
                    <a:lnTo>
                      <a:pt x="221381" y="1809550"/>
                    </a:lnTo>
                    <a:lnTo>
                      <a:pt x="221381" y="1821582"/>
                    </a:lnTo>
                    <a:lnTo>
                      <a:pt x="245444" y="1821582"/>
                    </a:lnTo>
                    <a:lnTo>
                      <a:pt x="245444" y="1809550"/>
                    </a:lnTo>
                    <a:lnTo>
                      <a:pt x="245444" y="1809550"/>
                    </a:lnTo>
                    <a:close/>
                    <a:moveTo>
                      <a:pt x="293571" y="1808347"/>
                    </a:moveTo>
                    <a:lnTo>
                      <a:pt x="269508" y="1808347"/>
                    </a:lnTo>
                    <a:lnTo>
                      <a:pt x="269508" y="1820378"/>
                    </a:lnTo>
                    <a:lnTo>
                      <a:pt x="293571" y="1820378"/>
                    </a:lnTo>
                    <a:lnTo>
                      <a:pt x="293571" y="1808347"/>
                    </a:lnTo>
                    <a:lnTo>
                      <a:pt x="293571" y="1808347"/>
                    </a:lnTo>
                    <a:close/>
                    <a:moveTo>
                      <a:pt x="341697" y="1807144"/>
                    </a:moveTo>
                    <a:lnTo>
                      <a:pt x="317634" y="1807144"/>
                    </a:lnTo>
                    <a:lnTo>
                      <a:pt x="317634" y="1819175"/>
                    </a:lnTo>
                    <a:lnTo>
                      <a:pt x="341697" y="1819175"/>
                    </a:lnTo>
                    <a:lnTo>
                      <a:pt x="341697" y="1807144"/>
                    </a:lnTo>
                    <a:lnTo>
                      <a:pt x="341697" y="1807144"/>
                    </a:lnTo>
                    <a:close/>
                    <a:moveTo>
                      <a:pt x="389823" y="1807144"/>
                    </a:moveTo>
                    <a:lnTo>
                      <a:pt x="365760" y="1807144"/>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lnTo>
                      <a:pt x="365760" y="1819175"/>
                    </a:ln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65760" y="1819175"/>
                      <a:pt x="365760" y="1819175"/>
                      <a:pt x="365760" y="1819175"/>
                    </a:cubicBezTo>
                    <a:lnTo>
                      <a:pt x="365760" y="1819175"/>
                    </a:lnTo>
                    <a:cubicBezTo>
                      <a:pt x="370573" y="1819175"/>
                      <a:pt x="388620" y="1819175"/>
                      <a:pt x="388620" y="1819175"/>
                    </a:cubicBezTo>
                    <a:lnTo>
                      <a:pt x="389823" y="1807144"/>
                    </a:lnTo>
                    <a:lnTo>
                      <a:pt x="389823" y="1807144"/>
                    </a:lnTo>
                    <a:close/>
                    <a:moveTo>
                      <a:pt x="437950" y="1805941"/>
                    </a:moveTo>
                    <a:lnTo>
                      <a:pt x="413887" y="1805941"/>
                    </a:lnTo>
                    <a:lnTo>
                      <a:pt x="413887" y="1817972"/>
                    </a:lnTo>
                    <a:cubicBezTo>
                      <a:pt x="413887" y="1817972"/>
                      <a:pt x="422309" y="1817972"/>
                      <a:pt x="429528" y="1817972"/>
                    </a:cubicBezTo>
                    <a:lnTo>
                      <a:pt x="437950" y="1817972"/>
                    </a:lnTo>
                    <a:lnTo>
                      <a:pt x="437950" y="1805941"/>
                    </a:lnTo>
                    <a:lnTo>
                      <a:pt x="437950" y="1805941"/>
                    </a:lnTo>
                    <a:close/>
                    <a:moveTo>
                      <a:pt x="486076" y="1804737"/>
                    </a:moveTo>
                    <a:lnTo>
                      <a:pt x="462013" y="1804737"/>
                    </a:lnTo>
                    <a:lnTo>
                      <a:pt x="462013" y="1816769"/>
                    </a:ln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65622" y="1816769"/>
                      <a:pt x="465622" y="1816769"/>
                      <a:pt x="465622" y="1816769"/>
                    </a:cubicBezTo>
                    <a:lnTo>
                      <a:pt x="465622" y="1816769"/>
                    </a:lnTo>
                    <a:cubicBezTo>
                      <a:pt x="472841" y="1816769"/>
                      <a:pt x="484873" y="1816769"/>
                      <a:pt x="484873" y="1816769"/>
                    </a:cubicBezTo>
                    <a:lnTo>
                      <a:pt x="486076" y="1804737"/>
                    </a:lnTo>
                    <a:lnTo>
                      <a:pt x="486076" y="1804737"/>
                    </a:lnTo>
                    <a:close/>
                    <a:moveTo>
                      <a:pt x="534202" y="1804737"/>
                    </a:moveTo>
                    <a:lnTo>
                      <a:pt x="510139" y="1804737"/>
                    </a:lnTo>
                    <a:lnTo>
                      <a:pt x="510139" y="1816769"/>
                    </a:lnTo>
                    <a:cubicBezTo>
                      <a:pt x="510139" y="1816769"/>
                      <a:pt x="517358" y="1816769"/>
                      <a:pt x="523374" y="1816769"/>
                    </a:cubicBezTo>
                    <a:lnTo>
                      <a:pt x="523374" y="1816769"/>
                    </a:lnTo>
                    <a:cubicBezTo>
                      <a:pt x="523374" y="1816769"/>
                      <a:pt x="523374" y="1816769"/>
                      <a:pt x="523374" y="1816769"/>
                    </a:cubicBezTo>
                    <a:lnTo>
                      <a:pt x="534202" y="1816769"/>
                    </a:lnTo>
                    <a:lnTo>
                      <a:pt x="534202" y="1804737"/>
                    </a:lnTo>
                    <a:lnTo>
                      <a:pt x="534202" y="1804737"/>
                    </a:lnTo>
                    <a:close/>
                    <a:moveTo>
                      <a:pt x="582329" y="1803534"/>
                    </a:moveTo>
                    <a:lnTo>
                      <a:pt x="558266" y="1803534"/>
                    </a:lnTo>
                    <a:lnTo>
                      <a:pt x="558266" y="1815566"/>
                    </a:ln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66688" y="1815566"/>
                      <a:pt x="566688" y="1815566"/>
                      <a:pt x="566688" y="1815566"/>
                    </a:cubicBezTo>
                    <a:lnTo>
                      <a:pt x="566688" y="1815566"/>
                    </a:lnTo>
                    <a:cubicBezTo>
                      <a:pt x="573907" y="1815566"/>
                      <a:pt x="581126" y="1815566"/>
                      <a:pt x="581126" y="1815566"/>
                    </a:cubicBezTo>
                    <a:lnTo>
                      <a:pt x="582329" y="1803534"/>
                    </a:lnTo>
                    <a:lnTo>
                      <a:pt x="582329" y="1803534"/>
                    </a:lnTo>
                    <a:close/>
                    <a:moveTo>
                      <a:pt x="630455" y="1802331"/>
                    </a:moveTo>
                    <a:lnTo>
                      <a:pt x="606392" y="1802331"/>
                    </a:lnTo>
                    <a:lnTo>
                      <a:pt x="606392" y="1814363"/>
                    </a:lnTo>
                    <a:cubicBezTo>
                      <a:pt x="606392" y="1814363"/>
                      <a:pt x="612408" y="1814363"/>
                      <a:pt x="618424" y="1814363"/>
                    </a:cubicBezTo>
                    <a:lnTo>
                      <a:pt x="630455" y="1814363"/>
                    </a:lnTo>
                    <a:lnTo>
                      <a:pt x="630455" y="1802331"/>
                    </a:lnTo>
                    <a:lnTo>
                      <a:pt x="630455" y="1802331"/>
                    </a:lnTo>
                    <a:close/>
                    <a:moveTo>
                      <a:pt x="678582" y="1802331"/>
                    </a:moveTo>
                    <a:lnTo>
                      <a:pt x="654518" y="1802331"/>
                    </a:lnTo>
                    <a:lnTo>
                      <a:pt x="654518" y="1814363"/>
                    </a:lnTo>
                    <a:lnTo>
                      <a:pt x="667753" y="1814363"/>
                    </a:lnTo>
                    <a:cubicBezTo>
                      <a:pt x="667753" y="1814363"/>
                      <a:pt x="667753" y="1814363"/>
                      <a:pt x="667753" y="1814363"/>
                    </a:cubicBezTo>
                    <a:lnTo>
                      <a:pt x="667753" y="1814363"/>
                    </a:lnTo>
                    <a:cubicBezTo>
                      <a:pt x="672566" y="1814363"/>
                      <a:pt x="678582" y="1814363"/>
                      <a:pt x="678582" y="1814363"/>
                    </a:cubicBezTo>
                    <a:lnTo>
                      <a:pt x="678582" y="1802331"/>
                    </a:lnTo>
                    <a:lnTo>
                      <a:pt x="678582" y="1802331"/>
                    </a:lnTo>
                    <a:close/>
                    <a:moveTo>
                      <a:pt x="726708" y="1801128"/>
                    </a:moveTo>
                    <a:lnTo>
                      <a:pt x="702645" y="1801128"/>
                    </a:lnTo>
                    <a:lnTo>
                      <a:pt x="702645" y="1813160"/>
                    </a:lnTo>
                    <a:cubicBezTo>
                      <a:pt x="702645" y="1813160"/>
                      <a:pt x="707457" y="1813160"/>
                      <a:pt x="713473" y="1813160"/>
                    </a:cubicBezTo>
                    <a:lnTo>
                      <a:pt x="713473" y="1813160"/>
                    </a:lnTo>
                    <a:cubicBezTo>
                      <a:pt x="713473" y="1813160"/>
                      <a:pt x="713473" y="1813160"/>
                      <a:pt x="713473" y="1813160"/>
                    </a:cubicBezTo>
                    <a:lnTo>
                      <a:pt x="726708" y="1813160"/>
                    </a:lnTo>
                    <a:lnTo>
                      <a:pt x="726708" y="1801128"/>
                    </a:lnTo>
                    <a:lnTo>
                      <a:pt x="726708" y="1801128"/>
                    </a:lnTo>
                    <a:close/>
                    <a:moveTo>
                      <a:pt x="774834" y="1799925"/>
                    </a:moveTo>
                    <a:lnTo>
                      <a:pt x="750771" y="1799925"/>
                    </a:lnTo>
                    <a:lnTo>
                      <a:pt x="750771" y="1811956"/>
                    </a:ln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68818" y="1811956"/>
                      <a:pt x="768818" y="1811956"/>
                      <a:pt x="768818" y="1811956"/>
                    </a:cubicBezTo>
                    <a:lnTo>
                      <a:pt x="768818" y="1811956"/>
                    </a:lnTo>
                    <a:cubicBezTo>
                      <a:pt x="772428" y="1811956"/>
                      <a:pt x="774834" y="1811956"/>
                      <a:pt x="774834" y="1811956"/>
                    </a:cubicBezTo>
                    <a:lnTo>
                      <a:pt x="774834" y="1799925"/>
                    </a:lnTo>
                    <a:lnTo>
                      <a:pt x="774834" y="1799925"/>
                    </a:lnTo>
                    <a:close/>
                    <a:moveTo>
                      <a:pt x="822961" y="1799925"/>
                    </a:moveTo>
                    <a:lnTo>
                      <a:pt x="798897" y="1799925"/>
                    </a:lnTo>
                    <a:lnTo>
                      <a:pt x="798897" y="1811956"/>
                    </a:lnTo>
                    <a:cubicBezTo>
                      <a:pt x="798897" y="1811956"/>
                      <a:pt x="803710" y="1811956"/>
                      <a:pt x="808523" y="1811956"/>
                    </a:cubicBezTo>
                    <a:lnTo>
                      <a:pt x="822961" y="1811956"/>
                    </a:lnTo>
                    <a:lnTo>
                      <a:pt x="822961" y="1799925"/>
                    </a:lnTo>
                    <a:lnTo>
                      <a:pt x="822961" y="1799925"/>
                    </a:lnTo>
                    <a:close/>
                    <a:moveTo>
                      <a:pt x="871087" y="1798722"/>
                    </a:moveTo>
                    <a:lnTo>
                      <a:pt x="847024" y="1798722"/>
                    </a:lnTo>
                    <a:lnTo>
                      <a:pt x="847024" y="1810753"/>
                    </a:ln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69884" y="1810753"/>
                    </a:lnTo>
                    <a:cubicBezTo>
                      <a:pt x="869884" y="1810753"/>
                      <a:pt x="869884" y="1810753"/>
                      <a:pt x="869884" y="1810753"/>
                    </a:cubicBezTo>
                    <a:lnTo>
                      <a:pt x="871087" y="1798722"/>
                    </a:lnTo>
                    <a:lnTo>
                      <a:pt x="871087" y="1798722"/>
                    </a:lnTo>
                    <a:close/>
                    <a:moveTo>
                      <a:pt x="919213" y="1797519"/>
                    </a:moveTo>
                    <a:lnTo>
                      <a:pt x="895150" y="1797519"/>
                    </a:lnTo>
                    <a:lnTo>
                      <a:pt x="895150" y="1809550"/>
                    </a:lnTo>
                    <a:lnTo>
                      <a:pt x="919213" y="1809550"/>
                    </a:lnTo>
                    <a:lnTo>
                      <a:pt x="919213" y="1797519"/>
                    </a:lnTo>
                    <a:lnTo>
                      <a:pt x="919213" y="1797519"/>
                    </a:lnTo>
                    <a:close/>
                    <a:moveTo>
                      <a:pt x="967340" y="1797519"/>
                    </a:moveTo>
                    <a:lnTo>
                      <a:pt x="943276" y="1797519"/>
                    </a:lnTo>
                    <a:lnTo>
                      <a:pt x="943276" y="1809550"/>
                    </a:lnTo>
                    <a:lnTo>
                      <a:pt x="967340" y="1809550"/>
                    </a:lnTo>
                    <a:lnTo>
                      <a:pt x="967340" y="1797519"/>
                    </a:lnTo>
                    <a:lnTo>
                      <a:pt x="967340" y="1797519"/>
                    </a:lnTo>
                    <a:close/>
                    <a:moveTo>
                      <a:pt x="1015466" y="1796315"/>
                    </a:moveTo>
                    <a:lnTo>
                      <a:pt x="991403" y="1796315"/>
                    </a:lnTo>
                    <a:lnTo>
                      <a:pt x="991403" y="1808347"/>
                    </a:lnTo>
                    <a:lnTo>
                      <a:pt x="1015466" y="1808347"/>
                    </a:lnTo>
                    <a:lnTo>
                      <a:pt x="1015466" y="1796315"/>
                    </a:lnTo>
                    <a:lnTo>
                      <a:pt x="1015466" y="1796315"/>
                    </a:lnTo>
                    <a:close/>
                    <a:moveTo>
                      <a:pt x="1063592" y="1795112"/>
                    </a:moveTo>
                    <a:lnTo>
                      <a:pt x="1039529" y="1795112"/>
                    </a:lnTo>
                    <a:lnTo>
                      <a:pt x="1039529" y="1807144"/>
                    </a:lnTo>
                    <a:lnTo>
                      <a:pt x="1063592" y="1807144"/>
                    </a:lnTo>
                    <a:lnTo>
                      <a:pt x="1063592" y="1795112"/>
                    </a:lnTo>
                    <a:lnTo>
                      <a:pt x="1063592" y="1795112"/>
                    </a:lnTo>
                    <a:close/>
                    <a:moveTo>
                      <a:pt x="1111719" y="1795112"/>
                    </a:moveTo>
                    <a:lnTo>
                      <a:pt x="1087655" y="1795112"/>
                    </a:lnTo>
                    <a:lnTo>
                      <a:pt x="1087655" y="1807144"/>
                    </a:lnTo>
                    <a:lnTo>
                      <a:pt x="1111719" y="1807144"/>
                    </a:lnTo>
                    <a:lnTo>
                      <a:pt x="1111719" y="1795112"/>
                    </a:lnTo>
                    <a:lnTo>
                      <a:pt x="1111719" y="1795112"/>
                    </a:lnTo>
                    <a:close/>
                    <a:moveTo>
                      <a:pt x="1159845" y="1793909"/>
                    </a:moveTo>
                    <a:lnTo>
                      <a:pt x="1135782" y="1793909"/>
                    </a:lnTo>
                    <a:lnTo>
                      <a:pt x="1135782" y="1805941"/>
                    </a:lnTo>
                    <a:lnTo>
                      <a:pt x="1159845" y="1805941"/>
                    </a:lnTo>
                    <a:lnTo>
                      <a:pt x="1159845" y="1793909"/>
                    </a:lnTo>
                    <a:lnTo>
                      <a:pt x="1159845" y="1793909"/>
                    </a:lnTo>
                    <a:close/>
                    <a:moveTo>
                      <a:pt x="1207971" y="1792706"/>
                    </a:moveTo>
                    <a:lnTo>
                      <a:pt x="1183908" y="1792706"/>
                    </a:lnTo>
                    <a:lnTo>
                      <a:pt x="1183908" y="1804737"/>
                    </a:lnTo>
                    <a:lnTo>
                      <a:pt x="1207971" y="1804737"/>
                    </a:lnTo>
                    <a:lnTo>
                      <a:pt x="1207971" y="1792706"/>
                    </a:lnTo>
                    <a:lnTo>
                      <a:pt x="1207971" y="1792706"/>
                    </a:lnTo>
                    <a:close/>
                    <a:moveTo>
                      <a:pt x="1256098" y="1792706"/>
                    </a:moveTo>
                    <a:lnTo>
                      <a:pt x="1232035" y="1792706"/>
                    </a:lnTo>
                    <a:lnTo>
                      <a:pt x="1232035" y="1804737"/>
                    </a:lnTo>
                    <a:lnTo>
                      <a:pt x="1256098" y="1804737"/>
                    </a:lnTo>
                    <a:lnTo>
                      <a:pt x="1256098" y="1792706"/>
                    </a:lnTo>
                    <a:lnTo>
                      <a:pt x="1256098" y="1792706"/>
                    </a:lnTo>
                    <a:close/>
                    <a:moveTo>
                      <a:pt x="1304224" y="1791503"/>
                    </a:moveTo>
                    <a:lnTo>
                      <a:pt x="1280161" y="1791503"/>
                    </a:lnTo>
                    <a:lnTo>
                      <a:pt x="1280161" y="1803534"/>
                    </a:lnTo>
                    <a:lnTo>
                      <a:pt x="1304224" y="1803534"/>
                    </a:lnTo>
                    <a:lnTo>
                      <a:pt x="1304224" y="1791503"/>
                    </a:lnTo>
                    <a:lnTo>
                      <a:pt x="1304224" y="1791503"/>
                    </a:lnTo>
                    <a:close/>
                    <a:moveTo>
                      <a:pt x="1352350" y="1790299"/>
                    </a:moveTo>
                    <a:lnTo>
                      <a:pt x="1328287" y="1790299"/>
                    </a:lnTo>
                    <a:lnTo>
                      <a:pt x="1328287" y="1802331"/>
                    </a:lnTo>
                    <a:lnTo>
                      <a:pt x="1352350" y="1802331"/>
                    </a:lnTo>
                    <a:lnTo>
                      <a:pt x="1352350" y="1790299"/>
                    </a:lnTo>
                    <a:lnTo>
                      <a:pt x="1352350" y="1790299"/>
                    </a:lnTo>
                    <a:close/>
                    <a:moveTo>
                      <a:pt x="1400477" y="1790299"/>
                    </a:moveTo>
                    <a:lnTo>
                      <a:pt x="1376414" y="1790299"/>
                    </a:lnTo>
                    <a:lnTo>
                      <a:pt x="1376414" y="1802331"/>
                    </a:lnTo>
                    <a:lnTo>
                      <a:pt x="1400477" y="1802331"/>
                    </a:lnTo>
                    <a:lnTo>
                      <a:pt x="1400477" y="1790299"/>
                    </a:lnTo>
                    <a:lnTo>
                      <a:pt x="1400477" y="1790299"/>
                    </a:lnTo>
                    <a:close/>
                    <a:moveTo>
                      <a:pt x="1448603" y="1789096"/>
                    </a:moveTo>
                    <a:lnTo>
                      <a:pt x="1424540" y="1789096"/>
                    </a:lnTo>
                    <a:lnTo>
                      <a:pt x="1424540" y="1801128"/>
                    </a:lnTo>
                    <a:cubicBezTo>
                      <a:pt x="1424540" y="1801128"/>
                      <a:pt x="1432962" y="1801128"/>
                      <a:pt x="1440181" y="1801128"/>
                    </a:cubicBezTo>
                    <a:lnTo>
                      <a:pt x="1448603" y="1801128"/>
                    </a:lnTo>
                    <a:lnTo>
                      <a:pt x="1448603" y="1789096"/>
                    </a:lnTo>
                    <a:lnTo>
                      <a:pt x="1448603" y="1789096"/>
                    </a:lnTo>
                    <a:close/>
                    <a:moveTo>
                      <a:pt x="1496729" y="1787893"/>
                    </a:moveTo>
                    <a:lnTo>
                      <a:pt x="1472666" y="1787893"/>
                    </a:lnTo>
                    <a:lnTo>
                      <a:pt x="1472666"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lnTo>
                      <a:pt x="1475073" y="1799925"/>
                    </a:ln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75073" y="1799925"/>
                      <a:pt x="1475073" y="1799925"/>
                      <a:pt x="1475073" y="1799925"/>
                    </a:cubicBezTo>
                    <a:lnTo>
                      <a:pt x="1475073" y="1799925"/>
                    </a:lnTo>
                    <a:cubicBezTo>
                      <a:pt x="1481088" y="1799925"/>
                      <a:pt x="1496729" y="1799925"/>
                      <a:pt x="1496729" y="1799925"/>
                    </a:cubicBezTo>
                    <a:lnTo>
                      <a:pt x="1496729" y="1787893"/>
                    </a:lnTo>
                    <a:lnTo>
                      <a:pt x="1496729" y="1787893"/>
                    </a:lnTo>
                    <a:close/>
                    <a:moveTo>
                      <a:pt x="1544856" y="1787893"/>
                    </a:moveTo>
                    <a:lnTo>
                      <a:pt x="1520793" y="1787893"/>
                    </a:lnTo>
                    <a:lnTo>
                      <a:pt x="1520793" y="1799925"/>
                    </a:lnTo>
                    <a:cubicBezTo>
                      <a:pt x="1520793" y="1799925"/>
                      <a:pt x="1529215" y="1799925"/>
                      <a:pt x="1535230" y="1799925"/>
                    </a:cubicBezTo>
                    <a:lnTo>
                      <a:pt x="1535230" y="1799925"/>
                    </a:lnTo>
                    <a:cubicBezTo>
                      <a:pt x="1535230" y="1799925"/>
                      <a:pt x="1535230" y="1799925"/>
                      <a:pt x="1535230" y="1799925"/>
                    </a:cubicBezTo>
                    <a:lnTo>
                      <a:pt x="1543653" y="1799925"/>
                    </a:lnTo>
                    <a:lnTo>
                      <a:pt x="1544856" y="1787893"/>
                    </a:lnTo>
                    <a:lnTo>
                      <a:pt x="1544856" y="1787893"/>
                    </a:lnTo>
                    <a:close/>
                    <a:moveTo>
                      <a:pt x="1592982" y="1786690"/>
                    </a:moveTo>
                    <a:lnTo>
                      <a:pt x="1568919" y="1786690"/>
                    </a:lnTo>
                    <a:lnTo>
                      <a:pt x="1568919" y="1798722"/>
                    </a:lnTo>
                    <a:lnTo>
                      <a:pt x="1573732" y="1798722"/>
                    </a:lnTo>
                    <a:cubicBezTo>
                      <a:pt x="1573732" y="1798722"/>
                      <a:pt x="1573732" y="1798722"/>
                      <a:pt x="1573732" y="1798722"/>
                    </a:cubicBezTo>
                    <a:lnTo>
                      <a:pt x="1573732" y="1798722"/>
                    </a:lnTo>
                    <a:lnTo>
                      <a:pt x="1573732" y="1798722"/>
                    </a:ln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73732" y="1798722"/>
                      <a:pt x="1573732" y="1798722"/>
                      <a:pt x="1573732" y="1798722"/>
                    </a:cubicBezTo>
                    <a:lnTo>
                      <a:pt x="1573732" y="1798722"/>
                    </a:lnTo>
                    <a:cubicBezTo>
                      <a:pt x="1580951" y="1798722"/>
                      <a:pt x="1591779" y="1798722"/>
                      <a:pt x="1591779" y="1798722"/>
                    </a:cubicBezTo>
                    <a:lnTo>
                      <a:pt x="1592982" y="1786690"/>
                    </a:lnTo>
                    <a:lnTo>
                      <a:pt x="1592982" y="1786690"/>
                    </a:lnTo>
                    <a:close/>
                    <a:moveTo>
                      <a:pt x="1641108" y="1785487"/>
                    </a:moveTo>
                    <a:lnTo>
                      <a:pt x="1617045" y="1785487"/>
                    </a:lnTo>
                    <a:lnTo>
                      <a:pt x="1617045" y="1797519"/>
                    </a:lnTo>
                    <a:cubicBezTo>
                      <a:pt x="1617045" y="1797519"/>
                      <a:pt x="1624264" y="1797519"/>
                      <a:pt x="1630280" y="1797519"/>
                    </a:cubicBezTo>
                    <a:lnTo>
                      <a:pt x="1641108" y="1797519"/>
                    </a:lnTo>
                    <a:lnTo>
                      <a:pt x="1641108" y="1785487"/>
                    </a:lnTo>
                    <a:lnTo>
                      <a:pt x="1641108" y="1785487"/>
                    </a:lnTo>
                    <a:close/>
                    <a:moveTo>
                      <a:pt x="1689235" y="1785487"/>
                    </a:moveTo>
                    <a:lnTo>
                      <a:pt x="1665172" y="1785487"/>
                    </a:lnTo>
                    <a:lnTo>
                      <a:pt x="1665172" y="1797519"/>
                    </a:ln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76000" y="1797519"/>
                      <a:pt x="1676000" y="1797519"/>
                      <a:pt x="1676000" y="1797519"/>
                    </a:cubicBezTo>
                    <a:lnTo>
                      <a:pt x="1676000" y="1797519"/>
                    </a:lnTo>
                    <a:cubicBezTo>
                      <a:pt x="1682016" y="1797519"/>
                      <a:pt x="1689235" y="1797519"/>
                      <a:pt x="1689235" y="1797519"/>
                    </a:cubicBezTo>
                    <a:lnTo>
                      <a:pt x="1689235" y="1785487"/>
                    </a:lnTo>
                    <a:lnTo>
                      <a:pt x="1689235" y="1785487"/>
                    </a:lnTo>
                    <a:close/>
                    <a:moveTo>
                      <a:pt x="1737361" y="1784284"/>
                    </a:moveTo>
                    <a:lnTo>
                      <a:pt x="1713298" y="1784284"/>
                    </a:lnTo>
                    <a:lnTo>
                      <a:pt x="1713298" y="1796315"/>
                    </a:lnTo>
                    <a:cubicBezTo>
                      <a:pt x="1713298" y="1796315"/>
                      <a:pt x="1719314" y="1796315"/>
                      <a:pt x="1725330" y="1796315"/>
                    </a:cubicBezTo>
                    <a:lnTo>
                      <a:pt x="1725330" y="1796315"/>
                    </a:lnTo>
                    <a:cubicBezTo>
                      <a:pt x="1725330" y="1796315"/>
                      <a:pt x="1725330" y="1796315"/>
                      <a:pt x="1725330" y="1796315"/>
                    </a:cubicBezTo>
                    <a:lnTo>
                      <a:pt x="1725330" y="1796315"/>
                    </a:lnTo>
                    <a:cubicBezTo>
                      <a:pt x="1725330" y="1796315"/>
                      <a:pt x="1725330" y="1796315"/>
                      <a:pt x="1725330" y="1796315"/>
                    </a:cubicBezTo>
                    <a:lnTo>
                      <a:pt x="1737361" y="1796315"/>
                    </a:lnTo>
                    <a:lnTo>
                      <a:pt x="1737361" y="1784284"/>
                    </a:lnTo>
                    <a:lnTo>
                      <a:pt x="1737361" y="1784284"/>
                    </a:lnTo>
                    <a:close/>
                    <a:moveTo>
                      <a:pt x="1785487" y="1783081"/>
                    </a:moveTo>
                    <a:lnTo>
                      <a:pt x="1761424" y="1783081"/>
                    </a:lnTo>
                    <a:lnTo>
                      <a:pt x="1761424" y="1795112"/>
                    </a:ln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77065" y="1795112"/>
                      <a:pt x="1777065" y="1795112"/>
                      <a:pt x="1777065" y="1795112"/>
                    </a:cubicBezTo>
                    <a:lnTo>
                      <a:pt x="1777065" y="1795112"/>
                    </a:lnTo>
                    <a:cubicBezTo>
                      <a:pt x="1781878" y="1795112"/>
                      <a:pt x="1784284" y="1795112"/>
                      <a:pt x="1784284" y="1795112"/>
                    </a:cubicBezTo>
                    <a:lnTo>
                      <a:pt x="1785487" y="1783081"/>
                    </a:lnTo>
                    <a:lnTo>
                      <a:pt x="1785487" y="1783081"/>
                    </a:lnTo>
                    <a:close/>
                    <a:moveTo>
                      <a:pt x="1833614" y="1783081"/>
                    </a:moveTo>
                    <a:lnTo>
                      <a:pt x="1809551" y="1783081"/>
                    </a:lnTo>
                    <a:lnTo>
                      <a:pt x="1809551" y="1795112"/>
                    </a:lnTo>
                    <a:cubicBezTo>
                      <a:pt x="1809551" y="1795112"/>
                      <a:pt x="1814363" y="1795112"/>
                      <a:pt x="1820379" y="1795112"/>
                    </a:cubicBezTo>
                    <a:lnTo>
                      <a:pt x="1833614" y="1795112"/>
                    </a:lnTo>
                    <a:lnTo>
                      <a:pt x="1833614" y="1783081"/>
                    </a:lnTo>
                    <a:lnTo>
                      <a:pt x="1833614" y="1783081"/>
                    </a:lnTo>
                    <a:close/>
                    <a:moveTo>
                      <a:pt x="1881740" y="1781877"/>
                    </a:moveTo>
                    <a:lnTo>
                      <a:pt x="1857677" y="1781877"/>
                    </a:lnTo>
                    <a:lnTo>
                      <a:pt x="1857677" y="1793909"/>
                    </a:lnTo>
                    <a:lnTo>
                      <a:pt x="1876927" y="1793909"/>
                    </a:lnTo>
                    <a:cubicBezTo>
                      <a:pt x="1876927" y="1793909"/>
                      <a:pt x="1876927" y="1793909"/>
                      <a:pt x="1876927" y="1793909"/>
                    </a:cubicBezTo>
                    <a:lnTo>
                      <a:pt x="1876927" y="1793909"/>
                    </a:lnTo>
                    <a:cubicBezTo>
                      <a:pt x="1876927" y="1793909"/>
                      <a:pt x="1876927" y="1793909"/>
                      <a:pt x="1876927" y="1793909"/>
                    </a:cubicBezTo>
                    <a:lnTo>
                      <a:pt x="1876927" y="1793909"/>
                    </a:lnTo>
                    <a:cubicBezTo>
                      <a:pt x="1879334" y="1793909"/>
                      <a:pt x="1881740" y="1793909"/>
                      <a:pt x="1881740" y="1793909"/>
                    </a:cubicBezTo>
                    <a:lnTo>
                      <a:pt x="1881740" y="1781877"/>
                    </a:lnTo>
                    <a:lnTo>
                      <a:pt x="1881740" y="1781877"/>
                    </a:lnTo>
                    <a:close/>
                    <a:moveTo>
                      <a:pt x="1929867" y="1780674"/>
                    </a:moveTo>
                    <a:lnTo>
                      <a:pt x="1905803" y="1780674"/>
                    </a:lnTo>
                    <a:lnTo>
                      <a:pt x="1905803" y="1792706"/>
                    </a:lnTo>
                    <a:cubicBezTo>
                      <a:pt x="1905803" y="1792706"/>
                      <a:pt x="1909413" y="1792706"/>
                      <a:pt x="1915429" y="1792706"/>
                    </a:cubicBezTo>
                    <a:lnTo>
                      <a:pt x="1929867" y="1792706"/>
                    </a:lnTo>
                    <a:lnTo>
                      <a:pt x="1929867" y="1780674"/>
                    </a:lnTo>
                    <a:lnTo>
                      <a:pt x="1929867" y="1780674"/>
                    </a:lnTo>
                    <a:close/>
                    <a:moveTo>
                      <a:pt x="1977993" y="1780674"/>
                    </a:moveTo>
                    <a:lnTo>
                      <a:pt x="1953930" y="1780674"/>
                    </a:lnTo>
                    <a:lnTo>
                      <a:pt x="1953930" y="1792706"/>
                    </a:lnTo>
                    <a:lnTo>
                      <a:pt x="1977993" y="1792706"/>
                    </a:lnTo>
                    <a:lnTo>
                      <a:pt x="1977993" y="1780674"/>
                    </a:lnTo>
                    <a:lnTo>
                      <a:pt x="1977993" y="1780674"/>
                    </a:lnTo>
                    <a:close/>
                    <a:moveTo>
                      <a:pt x="2026119" y="1779471"/>
                    </a:moveTo>
                    <a:lnTo>
                      <a:pt x="2002056" y="1779471"/>
                    </a:lnTo>
                    <a:lnTo>
                      <a:pt x="2002056" y="1791503"/>
                    </a:lnTo>
                    <a:lnTo>
                      <a:pt x="2026119" y="1791503"/>
                    </a:lnTo>
                    <a:lnTo>
                      <a:pt x="2026119" y="1779471"/>
                    </a:lnTo>
                    <a:lnTo>
                      <a:pt x="2026119" y="1779471"/>
                    </a:lnTo>
                    <a:close/>
                    <a:moveTo>
                      <a:pt x="2074246" y="1778268"/>
                    </a:moveTo>
                    <a:lnTo>
                      <a:pt x="2050182" y="1778268"/>
                    </a:lnTo>
                    <a:lnTo>
                      <a:pt x="2050182" y="1790299"/>
                    </a:lnTo>
                    <a:lnTo>
                      <a:pt x="2074246" y="1790299"/>
                    </a:lnTo>
                    <a:lnTo>
                      <a:pt x="2074246" y="1778268"/>
                    </a:lnTo>
                    <a:lnTo>
                      <a:pt x="2074246" y="1778268"/>
                    </a:lnTo>
                    <a:close/>
                    <a:moveTo>
                      <a:pt x="2122372" y="1778268"/>
                    </a:moveTo>
                    <a:lnTo>
                      <a:pt x="2098309" y="1778268"/>
                    </a:lnTo>
                    <a:lnTo>
                      <a:pt x="2098309" y="1790299"/>
                    </a:lnTo>
                    <a:lnTo>
                      <a:pt x="2122372" y="1790299"/>
                    </a:lnTo>
                    <a:lnTo>
                      <a:pt x="2122372" y="1778268"/>
                    </a:lnTo>
                    <a:lnTo>
                      <a:pt x="2122372" y="1778268"/>
                    </a:lnTo>
                    <a:close/>
                    <a:moveTo>
                      <a:pt x="2170498" y="1777065"/>
                    </a:moveTo>
                    <a:lnTo>
                      <a:pt x="2146435" y="1777065"/>
                    </a:lnTo>
                    <a:lnTo>
                      <a:pt x="2146435" y="1789096"/>
                    </a:lnTo>
                    <a:lnTo>
                      <a:pt x="2170498" y="1789096"/>
                    </a:lnTo>
                    <a:lnTo>
                      <a:pt x="2170498" y="1777065"/>
                    </a:lnTo>
                    <a:lnTo>
                      <a:pt x="2170498" y="1777065"/>
                    </a:lnTo>
                    <a:close/>
                    <a:moveTo>
                      <a:pt x="2218625" y="1775862"/>
                    </a:moveTo>
                    <a:lnTo>
                      <a:pt x="2194561" y="1775862"/>
                    </a:lnTo>
                    <a:lnTo>
                      <a:pt x="2194561" y="1787893"/>
                    </a:lnTo>
                    <a:lnTo>
                      <a:pt x="2218625" y="1787893"/>
                    </a:lnTo>
                    <a:lnTo>
                      <a:pt x="2218625" y="1775862"/>
                    </a:lnTo>
                    <a:lnTo>
                      <a:pt x="2218625" y="1775862"/>
                    </a:lnTo>
                    <a:close/>
                    <a:moveTo>
                      <a:pt x="2266751" y="1775862"/>
                    </a:moveTo>
                    <a:lnTo>
                      <a:pt x="2242688" y="1775862"/>
                    </a:lnTo>
                    <a:lnTo>
                      <a:pt x="2242688" y="1787893"/>
                    </a:lnTo>
                    <a:lnTo>
                      <a:pt x="2266751" y="1787893"/>
                    </a:lnTo>
                    <a:lnTo>
                      <a:pt x="2266751" y="1775862"/>
                    </a:lnTo>
                    <a:lnTo>
                      <a:pt x="2266751" y="1775862"/>
                    </a:lnTo>
                    <a:close/>
                    <a:moveTo>
                      <a:pt x="2314877" y="1774658"/>
                    </a:moveTo>
                    <a:lnTo>
                      <a:pt x="2290814" y="1774658"/>
                    </a:lnTo>
                    <a:lnTo>
                      <a:pt x="2290814" y="1786690"/>
                    </a:lnTo>
                    <a:lnTo>
                      <a:pt x="2314877" y="1786690"/>
                    </a:lnTo>
                    <a:lnTo>
                      <a:pt x="2314877" y="1774658"/>
                    </a:lnTo>
                    <a:lnTo>
                      <a:pt x="2314877" y="1774658"/>
                    </a:lnTo>
                    <a:close/>
                    <a:moveTo>
                      <a:pt x="2363004" y="1773455"/>
                    </a:moveTo>
                    <a:lnTo>
                      <a:pt x="2338941" y="1773455"/>
                    </a:lnTo>
                    <a:lnTo>
                      <a:pt x="2338941" y="1785487"/>
                    </a:lnTo>
                    <a:lnTo>
                      <a:pt x="2363004" y="1785487"/>
                    </a:lnTo>
                    <a:lnTo>
                      <a:pt x="2363004" y="1773455"/>
                    </a:lnTo>
                    <a:lnTo>
                      <a:pt x="2363004" y="1773455"/>
                    </a:lnTo>
                    <a:close/>
                    <a:moveTo>
                      <a:pt x="2411130" y="1773455"/>
                    </a:moveTo>
                    <a:lnTo>
                      <a:pt x="2387067" y="1773455"/>
                    </a:lnTo>
                    <a:lnTo>
                      <a:pt x="2387067" y="1785487"/>
                    </a:lnTo>
                    <a:lnTo>
                      <a:pt x="2411130" y="1785487"/>
                    </a:lnTo>
                    <a:lnTo>
                      <a:pt x="2411130" y="1773455"/>
                    </a:lnTo>
                    <a:lnTo>
                      <a:pt x="2411130" y="1773455"/>
                    </a:lnTo>
                    <a:close/>
                    <a:moveTo>
                      <a:pt x="2459256" y="1772252"/>
                    </a:moveTo>
                    <a:lnTo>
                      <a:pt x="2435193" y="1772252"/>
                    </a:lnTo>
                    <a:lnTo>
                      <a:pt x="2435193" y="1784284"/>
                    </a:lnTo>
                    <a:lnTo>
                      <a:pt x="2459256" y="1784284"/>
                    </a:lnTo>
                    <a:lnTo>
                      <a:pt x="2459256" y="1772252"/>
                    </a:lnTo>
                    <a:lnTo>
                      <a:pt x="2459256" y="1772252"/>
                    </a:lnTo>
                    <a:close/>
                    <a:moveTo>
                      <a:pt x="2507383" y="1771049"/>
                    </a:moveTo>
                    <a:lnTo>
                      <a:pt x="2483320" y="1771049"/>
                    </a:lnTo>
                    <a:lnTo>
                      <a:pt x="2483320" y="1783081"/>
                    </a:lnTo>
                    <a:lnTo>
                      <a:pt x="2507383" y="1783081"/>
                    </a:lnTo>
                    <a:lnTo>
                      <a:pt x="2507383" y="1771049"/>
                    </a:lnTo>
                    <a:lnTo>
                      <a:pt x="2507383" y="1771049"/>
                    </a:lnTo>
                    <a:close/>
                    <a:moveTo>
                      <a:pt x="2555509" y="1771049"/>
                    </a:moveTo>
                    <a:lnTo>
                      <a:pt x="2531446" y="1771049"/>
                    </a:lnTo>
                    <a:lnTo>
                      <a:pt x="2531446" y="1783081"/>
                    </a:lnTo>
                    <a:cubicBezTo>
                      <a:pt x="2531446" y="1783081"/>
                      <a:pt x="2539868" y="1783081"/>
                      <a:pt x="2547087" y="1783081"/>
                    </a:cubicBezTo>
                    <a:lnTo>
                      <a:pt x="2547087" y="1783081"/>
                    </a:lnTo>
                    <a:cubicBezTo>
                      <a:pt x="2547087" y="1783081"/>
                      <a:pt x="2547087" y="1783081"/>
                      <a:pt x="2547087" y="1783081"/>
                    </a:cubicBezTo>
                    <a:lnTo>
                      <a:pt x="2555509" y="1783081"/>
                    </a:lnTo>
                    <a:lnTo>
                      <a:pt x="2555509" y="1771049"/>
                    </a:lnTo>
                    <a:lnTo>
                      <a:pt x="2555509" y="1771049"/>
                    </a:lnTo>
                    <a:close/>
                    <a:moveTo>
                      <a:pt x="2603635" y="1769846"/>
                    </a:moveTo>
                    <a:lnTo>
                      <a:pt x="2579572" y="1769846"/>
                    </a:lnTo>
                    <a:lnTo>
                      <a:pt x="2579572" y="1781877"/>
                    </a:ln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83182" y="1781877"/>
                      <a:pt x="2583182" y="1781877"/>
                      <a:pt x="2583182" y="1781877"/>
                    </a:cubicBezTo>
                    <a:lnTo>
                      <a:pt x="2583182" y="1781877"/>
                    </a:lnTo>
                    <a:cubicBezTo>
                      <a:pt x="2590401" y="1781877"/>
                      <a:pt x="2603635" y="1781877"/>
                      <a:pt x="2603635" y="1781877"/>
                    </a:cubicBezTo>
                    <a:lnTo>
                      <a:pt x="2603635" y="1769846"/>
                    </a:lnTo>
                    <a:lnTo>
                      <a:pt x="2603635" y="1769846"/>
                    </a:lnTo>
                    <a:close/>
                    <a:moveTo>
                      <a:pt x="2651762" y="1768643"/>
                    </a:moveTo>
                    <a:lnTo>
                      <a:pt x="2627699" y="1768643"/>
                    </a:lnTo>
                    <a:lnTo>
                      <a:pt x="2627699" y="1780674"/>
                    </a:lnTo>
                    <a:cubicBezTo>
                      <a:pt x="2627699" y="1780674"/>
                      <a:pt x="2634917" y="1780674"/>
                      <a:pt x="2642136" y="1780674"/>
                    </a:cubicBezTo>
                    <a:lnTo>
                      <a:pt x="2651762" y="1780674"/>
                    </a:lnTo>
                    <a:lnTo>
                      <a:pt x="2651762" y="1768643"/>
                    </a:lnTo>
                    <a:lnTo>
                      <a:pt x="2651762" y="1768643"/>
                    </a:lnTo>
                    <a:close/>
                    <a:moveTo>
                      <a:pt x="2699888" y="1768643"/>
                    </a:moveTo>
                    <a:lnTo>
                      <a:pt x="2675825" y="1768643"/>
                    </a:lnTo>
                    <a:lnTo>
                      <a:pt x="2675825" y="1780674"/>
                    </a:lnTo>
                    <a:lnTo>
                      <a:pt x="2681841" y="1780674"/>
                    </a:lnTo>
                    <a:lnTo>
                      <a:pt x="2681841" y="1780674"/>
                    </a:ln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83044" y="1780674"/>
                      <a:pt x="2683044" y="1780674"/>
                      <a:pt x="2683044" y="1780674"/>
                    </a:cubicBezTo>
                    <a:lnTo>
                      <a:pt x="2683044" y="1780674"/>
                    </a:lnTo>
                    <a:cubicBezTo>
                      <a:pt x="2690263" y="1780674"/>
                      <a:pt x="2699888" y="1780674"/>
                      <a:pt x="2699888" y="1780674"/>
                    </a:cubicBezTo>
                    <a:lnTo>
                      <a:pt x="2699888" y="1768643"/>
                    </a:lnTo>
                    <a:lnTo>
                      <a:pt x="2699888" y="1768643"/>
                    </a:lnTo>
                    <a:close/>
                    <a:moveTo>
                      <a:pt x="2748014" y="1767440"/>
                    </a:moveTo>
                    <a:lnTo>
                      <a:pt x="2723951" y="1767440"/>
                    </a:lnTo>
                    <a:lnTo>
                      <a:pt x="2723951" y="1779471"/>
                    </a:lnTo>
                    <a:cubicBezTo>
                      <a:pt x="2723951" y="1779471"/>
                      <a:pt x="2729967" y="1779471"/>
                      <a:pt x="2737186" y="1779471"/>
                    </a:cubicBezTo>
                    <a:lnTo>
                      <a:pt x="2737186" y="1779471"/>
                    </a:lnTo>
                    <a:cubicBezTo>
                      <a:pt x="2737186" y="1779471"/>
                      <a:pt x="2737186" y="1779471"/>
                      <a:pt x="2737186" y="1779471"/>
                    </a:cubicBezTo>
                    <a:lnTo>
                      <a:pt x="2748014" y="1779471"/>
                    </a:lnTo>
                    <a:lnTo>
                      <a:pt x="2748014" y="1767440"/>
                    </a:lnTo>
                    <a:lnTo>
                      <a:pt x="2748014" y="1767440"/>
                    </a:lnTo>
                    <a:close/>
                    <a:moveTo>
                      <a:pt x="2796141" y="1766236"/>
                    </a:moveTo>
                    <a:lnTo>
                      <a:pt x="2772078" y="1766236"/>
                    </a:lnTo>
                    <a:lnTo>
                      <a:pt x="2772078" y="1778268"/>
                    </a:lnTo>
                    <a:lnTo>
                      <a:pt x="2782906" y="1778268"/>
                    </a:lnTo>
                    <a:cubicBezTo>
                      <a:pt x="2782906" y="1778268"/>
                      <a:pt x="2782906" y="1778268"/>
                      <a:pt x="2782906"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84109" y="1778268"/>
                      <a:pt x="2784109" y="1778268"/>
                      <a:pt x="2784109" y="1778268"/>
                    </a:cubicBezTo>
                    <a:lnTo>
                      <a:pt x="2784109" y="1778268"/>
                    </a:lnTo>
                    <a:cubicBezTo>
                      <a:pt x="2790125" y="1778268"/>
                      <a:pt x="2796141" y="1778268"/>
                      <a:pt x="2796141" y="1778268"/>
                    </a:cubicBezTo>
                    <a:lnTo>
                      <a:pt x="2796141" y="1766236"/>
                    </a:lnTo>
                    <a:lnTo>
                      <a:pt x="2796141" y="1766236"/>
                    </a:lnTo>
                    <a:close/>
                    <a:moveTo>
                      <a:pt x="2844267" y="1766236"/>
                    </a:moveTo>
                    <a:lnTo>
                      <a:pt x="2820204" y="1766236"/>
                    </a:lnTo>
                    <a:lnTo>
                      <a:pt x="2820204" y="1778268"/>
                    </a:lnTo>
                    <a:cubicBezTo>
                      <a:pt x="2820204" y="1778268"/>
                      <a:pt x="2826220" y="1778268"/>
                      <a:pt x="2831032" y="1778268"/>
                    </a:cubicBezTo>
                    <a:lnTo>
                      <a:pt x="2831032" y="1778268"/>
                    </a:lnTo>
                    <a:cubicBezTo>
                      <a:pt x="2831032" y="1778268"/>
                      <a:pt x="2831032" y="1778268"/>
                      <a:pt x="2831032" y="1778268"/>
                    </a:cubicBezTo>
                    <a:lnTo>
                      <a:pt x="2844267" y="1778268"/>
                    </a:lnTo>
                    <a:lnTo>
                      <a:pt x="2844267" y="1766236"/>
                    </a:lnTo>
                    <a:lnTo>
                      <a:pt x="2844267" y="1766236"/>
                    </a:lnTo>
                    <a:close/>
                    <a:moveTo>
                      <a:pt x="2892393" y="1765033"/>
                    </a:moveTo>
                    <a:lnTo>
                      <a:pt x="2868330" y="1765033"/>
                    </a:lnTo>
                    <a:lnTo>
                      <a:pt x="2868330" y="1777065"/>
                    </a:ln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5175" y="1777065"/>
                      <a:pt x="2885175" y="1777065"/>
                      <a:pt x="2885175" y="1777065"/>
                    </a:cubicBezTo>
                    <a:lnTo>
                      <a:pt x="2885175" y="1777065"/>
                    </a:lnTo>
                    <a:cubicBezTo>
                      <a:pt x="2888784" y="1777065"/>
                      <a:pt x="2891190" y="1777065"/>
                      <a:pt x="2891190" y="1777065"/>
                    </a:cubicBezTo>
                    <a:lnTo>
                      <a:pt x="2892393" y="1765033"/>
                    </a:lnTo>
                    <a:lnTo>
                      <a:pt x="2892393" y="1765033"/>
                    </a:lnTo>
                    <a:close/>
                    <a:moveTo>
                      <a:pt x="2940520" y="1763830"/>
                    </a:moveTo>
                    <a:lnTo>
                      <a:pt x="2916456" y="1763830"/>
                    </a:lnTo>
                    <a:lnTo>
                      <a:pt x="2916456" y="1775862"/>
                    </a:lnTo>
                    <a:cubicBezTo>
                      <a:pt x="2916456" y="1775862"/>
                      <a:pt x="2921269" y="1775862"/>
                      <a:pt x="2926082" y="1775862"/>
                    </a:cubicBezTo>
                    <a:lnTo>
                      <a:pt x="2926082" y="1775862"/>
                    </a:lnTo>
                    <a:cubicBezTo>
                      <a:pt x="2926082" y="1775862"/>
                      <a:pt x="2926082" y="1775862"/>
                      <a:pt x="2926082" y="1775862"/>
                    </a:cubicBezTo>
                    <a:lnTo>
                      <a:pt x="2926082" y="1775862"/>
                    </a:lnTo>
                    <a:cubicBezTo>
                      <a:pt x="2926082" y="1775862"/>
                      <a:pt x="2926082" y="1775862"/>
                      <a:pt x="2926082" y="1775862"/>
                    </a:cubicBezTo>
                    <a:lnTo>
                      <a:pt x="2940520" y="1775862"/>
                    </a:lnTo>
                    <a:lnTo>
                      <a:pt x="2940520" y="1763830"/>
                    </a:lnTo>
                    <a:lnTo>
                      <a:pt x="2940520" y="1763830"/>
                    </a:lnTo>
                    <a:close/>
                    <a:moveTo>
                      <a:pt x="2988646" y="1763830"/>
                    </a:moveTo>
                    <a:lnTo>
                      <a:pt x="2964583" y="1763830"/>
                    </a:lnTo>
                    <a:lnTo>
                      <a:pt x="2964583" y="1775862"/>
                    </a:ln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5037" y="1775862"/>
                      <a:pt x="2985037" y="1775862"/>
                      <a:pt x="2985037" y="1775862"/>
                    </a:cubicBezTo>
                    <a:lnTo>
                      <a:pt x="2985037" y="1775862"/>
                    </a:lnTo>
                    <a:cubicBezTo>
                      <a:pt x="2987443" y="1775862"/>
                      <a:pt x="2988646" y="1775862"/>
                      <a:pt x="2988646" y="1775862"/>
                    </a:cubicBezTo>
                    <a:lnTo>
                      <a:pt x="2988646" y="1763830"/>
                    </a:lnTo>
                    <a:lnTo>
                      <a:pt x="2988646" y="1763830"/>
                    </a:lnTo>
                    <a:close/>
                    <a:moveTo>
                      <a:pt x="3036772" y="1762627"/>
                    </a:moveTo>
                    <a:lnTo>
                      <a:pt x="3012709" y="1762627"/>
                    </a:lnTo>
                    <a:lnTo>
                      <a:pt x="3012709" y="1774658"/>
                    </a:lnTo>
                    <a:lnTo>
                      <a:pt x="3036772" y="1774658"/>
                    </a:lnTo>
                    <a:lnTo>
                      <a:pt x="3036772" y="1762627"/>
                    </a:lnTo>
                    <a:lnTo>
                      <a:pt x="3036772" y="1762627"/>
                    </a:lnTo>
                    <a:close/>
                    <a:moveTo>
                      <a:pt x="3084899" y="1761424"/>
                    </a:moveTo>
                    <a:lnTo>
                      <a:pt x="3060836" y="1761424"/>
                    </a:lnTo>
                    <a:lnTo>
                      <a:pt x="3060836" y="1773455"/>
                    </a:lnTo>
                    <a:lnTo>
                      <a:pt x="3084899" y="1773455"/>
                    </a:lnTo>
                    <a:lnTo>
                      <a:pt x="3084899" y="1761424"/>
                    </a:lnTo>
                    <a:lnTo>
                      <a:pt x="3084899" y="1761424"/>
                    </a:lnTo>
                    <a:close/>
                    <a:moveTo>
                      <a:pt x="3133025" y="1761424"/>
                    </a:moveTo>
                    <a:lnTo>
                      <a:pt x="3108962" y="1761424"/>
                    </a:lnTo>
                    <a:lnTo>
                      <a:pt x="3108962" y="1773455"/>
                    </a:lnTo>
                    <a:lnTo>
                      <a:pt x="3133025" y="1773455"/>
                    </a:lnTo>
                    <a:lnTo>
                      <a:pt x="3133025" y="1761424"/>
                    </a:lnTo>
                    <a:lnTo>
                      <a:pt x="3133025" y="1761424"/>
                    </a:lnTo>
                    <a:close/>
                    <a:moveTo>
                      <a:pt x="3181151" y="1760221"/>
                    </a:moveTo>
                    <a:lnTo>
                      <a:pt x="3157088" y="1760221"/>
                    </a:lnTo>
                    <a:lnTo>
                      <a:pt x="3157088" y="1772252"/>
                    </a:lnTo>
                    <a:lnTo>
                      <a:pt x="3181151" y="1772252"/>
                    </a:lnTo>
                    <a:lnTo>
                      <a:pt x="3181151" y="1760221"/>
                    </a:lnTo>
                    <a:lnTo>
                      <a:pt x="3181151" y="1760221"/>
                    </a:lnTo>
                    <a:close/>
                    <a:moveTo>
                      <a:pt x="3229278" y="1759017"/>
                    </a:moveTo>
                    <a:lnTo>
                      <a:pt x="3205215" y="1759017"/>
                    </a:lnTo>
                    <a:lnTo>
                      <a:pt x="3205215" y="1771049"/>
                    </a:lnTo>
                    <a:lnTo>
                      <a:pt x="3229278" y="1771049"/>
                    </a:lnTo>
                    <a:lnTo>
                      <a:pt x="3229278" y="1759017"/>
                    </a:lnTo>
                    <a:lnTo>
                      <a:pt x="3229278" y="1759017"/>
                    </a:lnTo>
                    <a:close/>
                    <a:moveTo>
                      <a:pt x="3277404" y="1759017"/>
                    </a:moveTo>
                    <a:lnTo>
                      <a:pt x="3253341" y="1759017"/>
                    </a:lnTo>
                    <a:lnTo>
                      <a:pt x="3253341" y="1771049"/>
                    </a:lnTo>
                    <a:lnTo>
                      <a:pt x="3277404" y="1771049"/>
                    </a:lnTo>
                    <a:lnTo>
                      <a:pt x="3277404" y="1759017"/>
                    </a:lnTo>
                    <a:lnTo>
                      <a:pt x="3277404" y="1759017"/>
                    </a:lnTo>
                    <a:close/>
                    <a:moveTo>
                      <a:pt x="3325530" y="1757814"/>
                    </a:moveTo>
                    <a:lnTo>
                      <a:pt x="3301467" y="1757814"/>
                    </a:lnTo>
                    <a:lnTo>
                      <a:pt x="3301467" y="1769846"/>
                    </a:lnTo>
                    <a:lnTo>
                      <a:pt x="3325530" y="1769846"/>
                    </a:lnTo>
                    <a:lnTo>
                      <a:pt x="3325530" y="1757814"/>
                    </a:lnTo>
                    <a:lnTo>
                      <a:pt x="3325530" y="1757814"/>
                    </a:lnTo>
                    <a:close/>
                    <a:moveTo>
                      <a:pt x="3373657" y="1756611"/>
                    </a:moveTo>
                    <a:lnTo>
                      <a:pt x="3349594" y="1756611"/>
                    </a:lnTo>
                    <a:lnTo>
                      <a:pt x="3349594" y="1768643"/>
                    </a:lnTo>
                    <a:lnTo>
                      <a:pt x="3373657" y="1768643"/>
                    </a:lnTo>
                    <a:lnTo>
                      <a:pt x="3373657" y="1756611"/>
                    </a:lnTo>
                    <a:lnTo>
                      <a:pt x="3373657" y="1756611"/>
                    </a:lnTo>
                    <a:close/>
                    <a:moveTo>
                      <a:pt x="3421783" y="1756611"/>
                    </a:moveTo>
                    <a:lnTo>
                      <a:pt x="3397720" y="1756611"/>
                    </a:lnTo>
                    <a:lnTo>
                      <a:pt x="3397720" y="1768643"/>
                    </a:lnTo>
                    <a:lnTo>
                      <a:pt x="3421783" y="1768643"/>
                    </a:lnTo>
                    <a:lnTo>
                      <a:pt x="3421783" y="1756611"/>
                    </a:lnTo>
                    <a:lnTo>
                      <a:pt x="3421783" y="1756611"/>
                    </a:lnTo>
                    <a:close/>
                    <a:moveTo>
                      <a:pt x="3469909" y="1755408"/>
                    </a:moveTo>
                    <a:lnTo>
                      <a:pt x="3445846" y="1755408"/>
                    </a:lnTo>
                    <a:lnTo>
                      <a:pt x="3445846" y="1767440"/>
                    </a:lnTo>
                    <a:lnTo>
                      <a:pt x="3469909" y="1767440"/>
                    </a:lnTo>
                    <a:lnTo>
                      <a:pt x="3469909" y="1755408"/>
                    </a:lnTo>
                    <a:lnTo>
                      <a:pt x="3469909" y="1755408"/>
                    </a:lnTo>
                    <a:close/>
                    <a:moveTo>
                      <a:pt x="3518036" y="1754205"/>
                    </a:moveTo>
                    <a:lnTo>
                      <a:pt x="3493973" y="1754205"/>
                    </a:lnTo>
                    <a:lnTo>
                      <a:pt x="3493973" y="1766236"/>
                    </a:lnTo>
                    <a:lnTo>
                      <a:pt x="3518036" y="1766236"/>
                    </a:lnTo>
                    <a:lnTo>
                      <a:pt x="3518036" y="1754205"/>
                    </a:lnTo>
                    <a:lnTo>
                      <a:pt x="3518036" y="1754205"/>
                    </a:lnTo>
                    <a:close/>
                    <a:moveTo>
                      <a:pt x="3566162" y="1754205"/>
                    </a:moveTo>
                    <a:lnTo>
                      <a:pt x="3542099" y="1754205"/>
                    </a:lnTo>
                    <a:lnTo>
                      <a:pt x="3542099" y="1766236"/>
                    </a:lnTo>
                    <a:lnTo>
                      <a:pt x="3566162" y="1766236"/>
                    </a:lnTo>
                    <a:lnTo>
                      <a:pt x="3566162" y="1754205"/>
                    </a:lnTo>
                    <a:lnTo>
                      <a:pt x="3566162" y="1754205"/>
                    </a:lnTo>
                    <a:close/>
                    <a:moveTo>
                      <a:pt x="3614288" y="1753002"/>
                    </a:moveTo>
                    <a:lnTo>
                      <a:pt x="3590225" y="1753002"/>
                    </a:lnTo>
                    <a:lnTo>
                      <a:pt x="3590225" y="1765033"/>
                    </a:lnTo>
                    <a:lnTo>
                      <a:pt x="3590225" y="1765033"/>
                    </a:lnTo>
                    <a:lnTo>
                      <a:pt x="3590225" y="1765033"/>
                    </a:lnTo>
                    <a:lnTo>
                      <a:pt x="3590225" y="1765033"/>
                    </a:lnTo>
                    <a:cubicBezTo>
                      <a:pt x="3590225" y="1765033"/>
                      <a:pt x="3590225" y="1765033"/>
                      <a:pt x="3590225" y="1765033"/>
                    </a:cubicBezTo>
                    <a:lnTo>
                      <a:pt x="3590225" y="1765033"/>
                    </a:lnTo>
                    <a:cubicBezTo>
                      <a:pt x="3592632" y="1765033"/>
                      <a:pt x="3614288" y="1765033"/>
                      <a:pt x="3614288" y="1765033"/>
                    </a:cubicBezTo>
                    <a:lnTo>
                      <a:pt x="3614288" y="1753002"/>
                    </a:lnTo>
                    <a:lnTo>
                      <a:pt x="3614288" y="1753002"/>
                    </a:lnTo>
                    <a:close/>
                    <a:moveTo>
                      <a:pt x="3662415" y="1751798"/>
                    </a:moveTo>
                    <a:lnTo>
                      <a:pt x="3638352" y="1751798"/>
                    </a:lnTo>
                    <a:lnTo>
                      <a:pt x="3638352" y="1763830"/>
                    </a:lnTo>
                    <a:cubicBezTo>
                      <a:pt x="3638352" y="1763830"/>
                      <a:pt x="3646774" y="1763830"/>
                      <a:pt x="3653993" y="1763830"/>
                    </a:cubicBezTo>
                    <a:lnTo>
                      <a:pt x="3653993" y="1763830"/>
                    </a:lnTo>
                    <a:cubicBezTo>
                      <a:pt x="3653993" y="1763830"/>
                      <a:pt x="3653993" y="1763830"/>
                      <a:pt x="3653993" y="1763830"/>
                    </a:cubicBezTo>
                    <a:lnTo>
                      <a:pt x="3662415" y="1763830"/>
                    </a:lnTo>
                    <a:lnTo>
                      <a:pt x="3662415" y="1751798"/>
                    </a:lnTo>
                    <a:lnTo>
                      <a:pt x="3662415" y="1751798"/>
                    </a:lnTo>
                    <a:close/>
                    <a:moveTo>
                      <a:pt x="3710541" y="1751798"/>
                    </a:moveTo>
                    <a:lnTo>
                      <a:pt x="3686478" y="1751798"/>
                    </a:lnTo>
                    <a:lnTo>
                      <a:pt x="3686478"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lnTo>
                      <a:pt x="3691291" y="1763830"/>
                    </a:lnTo>
                    <a:lnTo>
                      <a:pt x="3691291" y="1763830"/>
                    </a:lnTo>
                    <a:cubicBezTo>
                      <a:pt x="3691291" y="1763830"/>
                      <a:pt x="3691291" y="1763830"/>
                      <a:pt x="3691291" y="1763830"/>
                    </a:cubicBezTo>
                    <a:lnTo>
                      <a:pt x="3691291" y="1763830"/>
                    </a:lnTo>
                    <a:cubicBezTo>
                      <a:pt x="3691291" y="1763830"/>
                      <a:pt x="3691291" y="1763830"/>
                      <a:pt x="3691291" y="1763830"/>
                    </a:cubicBezTo>
                    <a:lnTo>
                      <a:pt x="3691291" y="1763830"/>
                    </a:lnTo>
                    <a:cubicBezTo>
                      <a:pt x="3698510" y="1763830"/>
                      <a:pt x="3710541" y="1763830"/>
                      <a:pt x="3710541" y="1763830"/>
                    </a:cubicBezTo>
                    <a:lnTo>
                      <a:pt x="3710541" y="1751798"/>
                    </a:lnTo>
                    <a:lnTo>
                      <a:pt x="3710541" y="1751798"/>
                    </a:lnTo>
                    <a:close/>
                    <a:moveTo>
                      <a:pt x="3758668" y="1750595"/>
                    </a:moveTo>
                    <a:lnTo>
                      <a:pt x="3734604" y="1750595"/>
                    </a:lnTo>
                    <a:lnTo>
                      <a:pt x="3734604" y="1762627"/>
                    </a:lnTo>
                    <a:cubicBezTo>
                      <a:pt x="3734604" y="1762627"/>
                      <a:pt x="3741823" y="1762627"/>
                      <a:pt x="3747839" y="1762627"/>
                    </a:cubicBezTo>
                    <a:lnTo>
                      <a:pt x="3758668" y="1762627"/>
                    </a:lnTo>
                    <a:lnTo>
                      <a:pt x="3758668" y="1750595"/>
                    </a:lnTo>
                    <a:lnTo>
                      <a:pt x="3758668" y="1750595"/>
                    </a:lnTo>
                    <a:close/>
                    <a:moveTo>
                      <a:pt x="3806794" y="1749392"/>
                    </a:moveTo>
                    <a:lnTo>
                      <a:pt x="3782731" y="1749392"/>
                    </a:lnTo>
                    <a:lnTo>
                      <a:pt x="3782731" y="1761424"/>
                    </a:ln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1153" y="1761424"/>
                      <a:pt x="3791153" y="1761424"/>
                      <a:pt x="3791153" y="1761424"/>
                    </a:cubicBezTo>
                    <a:lnTo>
                      <a:pt x="3791153" y="1761424"/>
                    </a:lnTo>
                    <a:cubicBezTo>
                      <a:pt x="3798372" y="1761424"/>
                      <a:pt x="3806794" y="1761424"/>
                      <a:pt x="3806794" y="1761424"/>
                    </a:cubicBezTo>
                    <a:lnTo>
                      <a:pt x="3806794" y="1749392"/>
                    </a:lnTo>
                    <a:lnTo>
                      <a:pt x="3806794" y="1749392"/>
                    </a:lnTo>
                    <a:close/>
                    <a:moveTo>
                      <a:pt x="3854920" y="1749392"/>
                    </a:moveTo>
                    <a:lnTo>
                      <a:pt x="3830857" y="1749392"/>
                    </a:lnTo>
                    <a:lnTo>
                      <a:pt x="3830857" y="1761424"/>
                    </a:lnTo>
                    <a:cubicBezTo>
                      <a:pt x="3830857" y="1761424"/>
                      <a:pt x="3836873" y="1761424"/>
                      <a:pt x="3842889" y="1761424"/>
                    </a:cubicBezTo>
                    <a:lnTo>
                      <a:pt x="3842889" y="1761424"/>
                    </a:lnTo>
                    <a:cubicBezTo>
                      <a:pt x="3842889" y="1761424"/>
                      <a:pt x="3842889" y="1761424"/>
                      <a:pt x="3842889" y="1761424"/>
                    </a:cubicBezTo>
                    <a:lnTo>
                      <a:pt x="3842889" y="1761424"/>
                    </a:lnTo>
                    <a:cubicBezTo>
                      <a:pt x="3842889" y="1761424"/>
                      <a:pt x="3842889" y="1761424"/>
                      <a:pt x="3842889" y="1761424"/>
                    </a:cubicBezTo>
                    <a:lnTo>
                      <a:pt x="3854920" y="1761424"/>
                    </a:lnTo>
                    <a:lnTo>
                      <a:pt x="3854920" y="1749392"/>
                    </a:lnTo>
                    <a:lnTo>
                      <a:pt x="3854920" y="1749392"/>
                    </a:lnTo>
                    <a:close/>
                    <a:moveTo>
                      <a:pt x="3903047" y="1748189"/>
                    </a:moveTo>
                    <a:lnTo>
                      <a:pt x="3878983" y="1748189"/>
                    </a:lnTo>
                    <a:lnTo>
                      <a:pt x="3878983" y="1760221"/>
                    </a:ln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2218" y="1760221"/>
                      <a:pt x="3892218" y="1760221"/>
                      <a:pt x="3892218" y="1760221"/>
                    </a:cubicBezTo>
                    <a:lnTo>
                      <a:pt x="3892218" y="1760221"/>
                    </a:lnTo>
                    <a:cubicBezTo>
                      <a:pt x="3898234" y="1760221"/>
                      <a:pt x="3903047" y="1760221"/>
                      <a:pt x="3903047" y="1760221"/>
                    </a:cubicBezTo>
                    <a:lnTo>
                      <a:pt x="3903047" y="1748189"/>
                    </a:lnTo>
                    <a:lnTo>
                      <a:pt x="3903047" y="1748189"/>
                    </a:lnTo>
                    <a:close/>
                    <a:moveTo>
                      <a:pt x="3951173" y="1746986"/>
                    </a:moveTo>
                    <a:lnTo>
                      <a:pt x="3927110" y="1746986"/>
                    </a:lnTo>
                    <a:lnTo>
                      <a:pt x="3927110" y="1759017"/>
                    </a:lnTo>
                    <a:cubicBezTo>
                      <a:pt x="3927110" y="1759017"/>
                      <a:pt x="3931923" y="1759017"/>
                      <a:pt x="3937938" y="1759017"/>
                    </a:cubicBezTo>
                    <a:lnTo>
                      <a:pt x="3951173" y="1759017"/>
                    </a:lnTo>
                    <a:lnTo>
                      <a:pt x="3951173" y="1746986"/>
                    </a:lnTo>
                    <a:lnTo>
                      <a:pt x="3951173" y="1746986"/>
                    </a:lnTo>
                    <a:close/>
                    <a:moveTo>
                      <a:pt x="3999299" y="1746986"/>
                    </a:moveTo>
                    <a:lnTo>
                      <a:pt x="3975236" y="1746986"/>
                    </a:lnTo>
                    <a:lnTo>
                      <a:pt x="3975236" y="1759017"/>
                    </a:ln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3283" y="1759017"/>
                      <a:pt x="3993283" y="1759017"/>
                      <a:pt x="3993283" y="1759017"/>
                    </a:cubicBezTo>
                    <a:lnTo>
                      <a:pt x="3993283" y="1759017"/>
                    </a:lnTo>
                    <a:cubicBezTo>
                      <a:pt x="3996893" y="1759017"/>
                      <a:pt x="3998096" y="1759017"/>
                      <a:pt x="3998096" y="1759017"/>
                    </a:cubicBezTo>
                    <a:lnTo>
                      <a:pt x="3999299" y="1746986"/>
                    </a:lnTo>
                    <a:lnTo>
                      <a:pt x="3999299" y="1746986"/>
                    </a:lnTo>
                    <a:close/>
                    <a:moveTo>
                      <a:pt x="4047426" y="1745783"/>
                    </a:moveTo>
                    <a:lnTo>
                      <a:pt x="4023362" y="1745783"/>
                    </a:lnTo>
                    <a:lnTo>
                      <a:pt x="4023362" y="1757814"/>
                    </a:lnTo>
                    <a:cubicBezTo>
                      <a:pt x="4023362" y="1757814"/>
                      <a:pt x="4028175" y="1757814"/>
                      <a:pt x="4032988" y="1757814"/>
                    </a:cubicBezTo>
                    <a:lnTo>
                      <a:pt x="4032988" y="1757814"/>
                    </a:lnTo>
                    <a:cubicBezTo>
                      <a:pt x="4032988" y="1757814"/>
                      <a:pt x="4032988" y="1757814"/>
                      <a:pt x="4032988" y="1757814"/>
                    </a:cubicBezTo>
                    <a:lnTo>
                      <a:pt x="4032988" y="1757814"/>
                    </a:lnTo>
                    <a:cubicBezTo>
                      <a:pt x="4032988" y="1757814"/>
                      <a:pt x="4032988" y="1757814"/>
                      <a:pt x="4032988" y="1757814"/>
                    </a:cubicBezTo>
                    <a:lnTo>
                      <a:pt x="4047426" y="1757814"/>
                    </a:lnTo>
                    <a:lnTo>
                      <a:pt x="4047426" y="1745783"/>
                    </a:lnTo>
                    <a:lnTo>
                      <a:pt x="4047426" y="1745783"/>
                    </a:lnTo>
                    <a:close/>
                    <a:moveTo>
                      <a:pt x="4089536" y="1744579"/>
                    </a:moveTo>
                    <a:lnTo>
                      <a:pt x="4089536" y="1749392"/>
                    </a:lnTo>
                    <a:lnTo>
                      <a:pt x="4089536" y="1749392"/>
                    </a:lnTo>
                    <a:lnTo>
                      <a:pt x="4089536" y="1744579"/>
                    </a:lnTo>
                    <a:lnTo>
                      <a:pt x="4070286" y="1744579"/>
                    </a:lnTo>
                    <a:lnTo>
                      <a:pt x="4070286"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lnTo>
                      <a:pt x="4088333" y="1756611"/>
                    </a:lnTo>
                    <a:cubicBezTo>
                      <a:pt x="4088333" y="1756611"/>
                      <a:pt x="4088333" y="1756611"/>
                      <a:pt x="4088333" y="1756611"/>
                    </a:cubicBezTo>
                    <a:lnTo>
                      <a:pt x="4088333" y="1756611"/>
                    </a:lnTo>
                    <a:cubicBezTo>
                      <a:pt x="4088333" y="1756611"/>
                      <a:pt x="4088333" y="1756611"/>
                      <a:pt x="4088333" y="1756611"/>
                    </a:cubicBezTo>
                    <a:lnTo>
                      <a:pt x="4088333" y="1756611"/>
                    </a:lnTo>
                    <a:cubicBezTo>
                      <a:pt x="4088333" y="1756611"/>
                      <a:pt x="4089536" y="1755408"/>
                      <a:pt x="4089536" y="1755408"/>
                    </a:cubicBezTo>
                    <a:lnTo>
                      <a:pt x="4089536" y="1755408"/>
                    </a:ln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lnTo>
                      <a:pt x="4089536" y="1755408"/>
                    </a:ln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89536" y="1755408"/>
                    </a:cubicBezTo>
                    <a:cubicBezTo>
                      <a:pt x="4089536" y="1755408"/>
                      <a:pt x="4089536" y="1755408"/>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cubicBezTo>
                      <a:pt x="4090739" y="1754205"/>
                      <a:pt x="4090739" y="1754205"/>
                      <a:pt x="4090739" y="1754205"/>
                    </a:cubicBezTo>
                    <a:lnTo>
                      <a:pt x="4090739" y="1754205"/>
                    </a:lnTo>
                    <a:cubicBezTo>
                      <a:pt x="4090739" y="1754205"/>
                      <a:pt x="4090739" y="1754205"/>
                      <a:pt x="4090739" y="1754205"/>
                    </a:cubicBezTo>
                    <a:lnTo>
                      <a:pt x="4087130" y="1750595"/>
                    </a:lnTo>
                    <a:lnTo>
                      <a:pt x="4089536" y="1744579"/>
                    </a:lnTo>
                    <a:lnTo>
                      <a:pt x="4089536" y="1744579"/>
                    </a:lnTo>
                    <a:close/>
                    <a:moveTo>
                      <a:pt x="4103974" y="1706078"/>
                    </a:moveTo>
                    <a:cubicBezTo>
                      <a:pt x="4101568" y="1714500"/>
                      <a:pt x="4097958" y="1721720"/>
                      <a:pt x="4095552" y="1727735"/>
                    </a:cubicBezTo>
                    <a:lnTo>
                      <a:pt x="4106381" y="1732548"/>
                    </a:lnTo>
                    <a:cubicBezTo>
                      <a:pt x="4108787" y="1726532"/>
                      <a:pt x="4112396" y="1718110"/>
                      <a:pt x="4114803" y="1709688"/>
                    </a:cubicBezTo>
                    <a:lnTo>
                      <a:pt x="4103974" y="1706078"/>
                    </a:lnTo>
                    <a:lnTo>
                      <a:pt x="4103974" y="1706078"/>
                    </a:lnTo>
                    <a:close/>
                    <a:moveTo>
                      <a:pt x="4116006" y="1661562"/>
                    </a:moveTo>
                    <a:cubicBezTo>
                      <a:pt x="4113599" y="1669984"/>
                      <a:pt x="4112396" y="1677203"/>
                      <a:pt x="4109990" y="1684422"/>
                    </a:cubicBezTo>
                    <a:lnTo>
                      <a:pt x="4122022" y="1688031"/>
                    </a:lnTo>
                    <a:cubicBezTo>
                      <a:pt x="4124428" y="1680812"/>
                      <a:pt x="4125631" y="1672390"/>
                      <a:pt x="4128037" y="1665171"/>
                    </a:cubicBezTo>
                    <a:lnTo>
                      <a:pt x="4116006" y="1661562"/>
                    </a:lnTo>
                    <a:lnTo>
                      <a:pt x="4116006" y="1661562"/>
                    </a:lnTo>
                    <a:close/>
                    <a:moveTo>
                      <a:pt x="4125631" y="1614639"/>
                    </a:moveTo>
                    <a:cubicBezTo>
                      <a:pt x="4124428" y="1623061"/>
                      <a:pt x="4122022" y="1630279"/>
                      <a:pt x="4120818" y="1637498"/>
                    </a:cubicBezTo>
                    <a:lnTo>
                      <a:pt x="4132850" y="1639905"/>
                    </a:lnTo>
                    <a:cubicBezTo>
                      <a:pt x="4134053" y="1632686"/>
                      <a:pt x="4136460" y="1624264"/>
                      <a:pt x="4137662" y="1615842"/>
                    </a:cubicBezTo>
                    <a:lnTo>
                      <a:pt x="4125631" y="1614639"/>
                    </a:lnTo>
                    <a:lnTo>
                      <a:pt x="4125631" y="1614639"/>
                    </a:lnTo>
                    <a:close/>
                    <a:moveTo>
                      <a:pt x="4134053" y="1567715"/>
                    </a:moveTo>
                    <a:cubicBezTo>
                      <a:pt x="4132850" y="1576137"/>
                      <a:pt x="4131647" y="1583356"/>
                      <a:pt x="4130444" y="1591778"/>
                    </a:cubicBezTo>
                    <a:lnTo>
                      <a:pt x="4142475" y="1594185"/>
                    </a:lnTo>
                    <a:cubicBezTo>
                      <a:pt x="4142475" y="1592982"/>
                      <a:pt x="4142475" y="1591778"/>
                      <a:pt x="4142475" y="1591778"/>
                    </a:cubicBezTo>
                    <a:cubicBezTo>
                      <a:pt x="4143678" y="1584560"/>
                      <a:pt x="4144882" y="1578544"/>
                      <a:pt x="4146085" y="1571325"/>
                    </a:cubicBezTo>
                    <a:lnTo>
                      <a:pt x="4134053" y="1567715"/>
                    </a:lnTo>
                    <a:lnTo>
                      <a:pt x="4134053" y="1567715"/>
                    </a:lnTo>
                    <a:close/>
                    <a:moveTo>
                      <a:pt x="4141272" y="1519589"/>
                    </a:moveTo>
                    <a:cubicBezTo>
                      <a:pt x="4140069" y="1528011"/>
                      <a:pt x="4138866" y="1535230"/>
                      <a:pt x="4137662" y="1543652"/>
                    </a:cubicBezTo>
                    <a:lnTo>
                      <a:pt x="4149694" y="1544855"/>
                    </a:lnTo>
                    <a:cubicBezTo>
                      <a:pt x="4149694" y="1543652"/>
                      <a:pt x="4149694" y="1543652"/>
                      <a:pt x="4149694" y="1542449"/>
                    </a:cubicBezTo>
                    <a:cubicBezTo>
                      <a:pt x="4149694" y="1542449"/>
                      <a:pt x="4149694" y="1542449"/>
                      <a:pt x="4149694" y="1542449"/>
                    </a:cubicBezTo>
                    <a:lnTo>
                      <a:pt x="4149694" y="1542449"/>
                    </a:lnTo>
                    <a:cubicBezTo>
                      <a:pt x="4149694" y="1538839"/>
                      <a:pt x="4150897" y="1535230"/>
                      <a:pt x="4150897" y="1531620"/>
                    </a:cubicBezTo>
                    <a:cubicBezTo>
                      <a:pt x="4150897" y="1531620"/>
                      <a:pt x="4150897" y="1531620"/>
                      <a:pt x="4150897" y="1531620"/>
                    </a:cubicBezTo>
                    <a:cubicBezTo>
                      <a:pt x="4150897" y="1531620"/>
                      <a:pt x="4150897" y="1531620"/>
                      <a:pt x="4150897" y="1531620"/>
                    </a:cubicBezTo>
                    <a:cubicBezTo>
                      <a:pt x="4150897" y="1528011"/>
                      <a:pt x="4152101" y="1524402"/>
                      <a:pt x="4152101" y="1520792"/>
                    </a:cubicBezTo>
                    <a:lnTo>
                      <a:pt x="4141272" y="1519589"/>
                    </a:lnTo>
                    <a:lnTo>
                      <a:pt x="4141272" y="1519589"/>
                    </a:lnTo>
                    <a:close/>
                    <a:moveTo>
                      <a:pt x="4147288" y="1472666"/>
                    </a:moveTo>
                    <a:cubicBezTo>
                      <a:pt x="4146085" y="1481088"/>
                      <a:pt x="4144882" y="1488307"/>
                      <a:pt x="4143678" y="1496729"/>
                    </a:cubicBezTo>
                    <a:lnTo>
                      <a:pt x="4155710" y="1497932"/>
                    </a:lnTo>
                    <a:cubicBezTo>
                      <a:pt x="4155710" y="1495526"/>
                      <a:pt x="4156913" y="1493119"/>
                      <a:pt x="4156913" y="1490713"/>
                    </a:cubicBezTo>
                    <a:lnTo>
                      <a:pt x="4156913" y="1490713"/>
                    </a:lnTo>
                    <a:cubicBezTo>
                      <a:pt x="4156913" y="1490713"/>
                      <a:pt x="4156913" y="1490713"/>
                      <a:pt x="4156913" y="1490713"/>
                    </a:cubicBezTo>
                    <a:cubicBezTo>
                      <a:pt x="4158116" y="1484697"/>
                      <a:pt x="4158116" y="1479885"/>
                      <a:pt x="4159320" y="1473869"/>
                    </a:cubicBezTo>
                    <a:lnTo>
                      <a:pt x="4147288" y="1472666"/>
                    </a:lnTo>
                    <a:lnTo>
                      <a:pt x="4147288" y="1472666"/>
                    </a:lnTo>
                    <a:close/>
                    <a:moveTo>
                      <a:pt x="4153304" y="1424539"/>
                    </a:moveTo>
                    <a:cubicBezTo>
                      <a:pt x="4152101" y="1432962"/>
                      <a:pt x="4150897" y="1440181"/>
                      <a:pt x="4150897" y="1448603"/>
                    </a:cubicBezTo>
                    <a:lnTo>
                      <a:pt x="4162929" y="1449806"/>
                    </a:lnTo>
                    <a:cubicBezTo>
                      <a:pt x="4162929" y="1446196"/>
                      <a:pt x="4164132" y="1442587"/>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7774"/>
                      <a:pt x="4164132" y="1437774"/>
                      <a:pt x="4164132" y="1437774"/>
                    </a:cubicBezTo>
                    <a:cubicBezTo>
                      <a:pt x="4164132" y="1435368"/>
                      <a:pt x="4165335" y="1431758"/>
                      <a:pt x="4165335" y="1429352"/>
                    </a:cubicBezTo>
                    <a:lnTo>
                      <a:pt x="4153304" y="1424539"/>
                    </a:lnTo>
                    <a:lnTo>
                      <a:pt x="4153304" y="1424539"/>
                    </a:lnTo>
                    <a:close/>
                    <a:moveTo>
                      <a:pt x="4158116" y="1377616"/>
                    </a:moveTo>
                    <a:cubicBezTo>
                      <a:pt x="4156913" y="1386038"/>
                      <a:pt x="4156913" y="1393257"/>
                      <a:pt x="4155710" y="1401679"/>
                    </a:cubicBezTo>
                    <a:lnTo>
                      <a:pt x="4167741" y="1402883"/>
                    </a:lnTo>
                    <a:cubicBezTo>
                      <a:pt x="4167741" y="1399273"/>
                      <a:pt x="4168945" y="1394461"/>
                      <a:pt x="4168945" y="1390851"/>
                    </a:cubicBezTo>
                    <a:cubicBezTo>
                      <a:pt x="4168945" y="1390851"/>
                      <a:pt x="4168945" y="1390851"/>
                      <a:pt x="4168945" y="1390851"/>
                    </a:cubicBezTo>
                    <a:cubicBezTo>
                      <a:pt x="4168945" y="1390851"/>
                      <a:pt x="4168945" y="1390851"/>
                      <a:pt x="4168945" y="1390851"/>
                    </a:cubicBezTo>
                    <a:cubicBezTo>
                      <a:pt x="4168945" y="1388445"/>
                      <a:pt x="4168945" y="1386038"/>
                      <a:pt x="4170148" y="1383632"/>
                    </a:cubicBezTo>
                    <a:cubicBezTo>
                      <a:pt x="4170148" y="1383632"/>
                      <a:pt x="4170148" y="1383632"/>
                      <a:pt x="4170148" y="1383632"/>
                    </a:cubicBezTo>
                    <a:cubicBezTo>
                      <a:pt x="4170148" y="1383632"/>
                      <a:pt x="4170148" y="1383632"/>
                      <a:pt x="4170148" y="1383632"/>
                    </a:cubicBezTo>
                    <a:cubicBezTo>
                      <a:pt x="4170148" y="1382429"/>
                      <a:pt x="4170148" y="1381226"/>
                      <a:pt x="4170148" y="1381226"/>
                    </a:cubicBezTo>
                    <a:lnTo>
                      <a:pt x="4158116" y="1377616"/>
                    </a:lnTo>
                    <a:lnTo>
                      <a:pt x="4158116" y="1377616"/>
                    </a:lnTo>
                    <a:close/>
                    <a:moveTo>
                      <a:pt x="4162929" y="1329490"/>
                    </a:moveTo>
                    <a:cubicBezTo>
                      <a:pt x="4161726" y="1337912"/>
                      <a:pt x="4161726" y="1345131"/>
                      <a:pt x="4160523" y="1353553"/>
                    </a:cubicBezTo>
                    <a:lnTo>
                      <a:pt x="4172554" y="1354756"/>
                    </a:lnTo>
                    <a:cubicBezTo>
                      <a:pt x="4172554" y="1352350"/>
                      <a:pt x="4172554" y="1349944"/>
                      <a:pt x="4173757" y="1347537"/>
                    </a:cubicBezTo>
                    <a:cubicBezTo>
                      <a:pt x="4173757" y="1347537"/>
                      <a:pt x="4173757" y="1347537"/>
                      <a:pt x="4173757" y="1346334"/>
                    </a:cubicBezTo>
                    <a:lnTo>
                      <a:pt x="4173757" y="1346334"/>
                    </a:lnTo>
                    <a:cubicBezTo>
                      <a:pt x="4173757" y="1346334"/>
                      <a:pt x="4173757" y="1346334"/>
                      <a:pt x="4173757" y="1345131"/>
                    </a:cubicBezTo>
                    <a:lnTo>
                      <a:pt x="4173757" y="1345131"/>
                    </a:lnTo>
                    <a:cubicBezTo>
                      <a:pt x="4173757" y="1345131"/>
                      <a:pt x="4173757" y="1343928"/>
                      <a:pt x="4173757" y="1343928"/>
                    </a:cubicBezTo>
                    <a:cubicBezTo>
                      <a:pt x="4173757" y="1343928"/>
                      <a:pt x="4173757" y="1343928"/>
                      <a:pt x="4173757" y="1343928"/>
                    </a:cubicBezTo>
                    <a:cubicBezTo>
                      <a:pt x="4173757" y="1343928"/>
                      <a:pt x="4173757" y="1343928"/>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42725"/>
                      <a:pt x="4173757" y="1342725"/>
                      <a:pt x="4173757" y="1342725"/>
                    </a:cubicBezTo>
                    <a:cubicBezTo>
                      <a:pt x="4173757" y="1339115"/>
                      <a:pt x="4174960" y="1335506"/>
                      <a:pt x="4174960" y="1330693"/>
                    </a:cubicBezTo>
                    <a:lnTo>
                      <a:pt x="4162929" y="1329490"/>
                    </a:lnTo>
                    <a:lnTo>
                      <a:pt x="4162929" y="1329490"/>
                    </a:lnTo>
                    <a:close/>
                    <a:moveTo>
                      <a:pt x="4167741" y="1281364"/>
                    </a:moveTo>
                    <a:cubicBezTo>
                      <a:pt x="4166539" y="1289786"/>
                      <a:pt x="4166539" y="1297005"/>
                      <a:pt x="4165335" y="1305427"/>
                    </a:cubicBezTo>
                    <a:lnTo>
                      <a:pt x="4177367" y="1306630"/>
                    </a:lnTo>
                    <a:cubicBezTo>
                      <a:pt x="4177367" y="1306630"/>
                      <a:pt x="4177367" y="1306630"/>
                      <a:pt x="4177367" y="1306630"/>
                    </a:cubicBezTo>
                    <a:cubicBezTo>
                      <a:pt x="4177367" y="1306630"/>
                      <a:pt x="4177367" y="1306630"/>
                      <a:pt x="4177367" y="1306630"/>
                    </a:cubicBezTo>
                    <a:cubicBezTo>
                      <a:pt x="4178570" y="1299411"/>
                      <a:pt x="4178570" y="1292192"/>
                      <a:pt x="4179773" y="1283770"/>
                    </a:cubicBezTo>
                    <a:cubicBezTo>
                      <a:pt x="4179773" y="1283770"/>
                      <a:pt x="4179773" y="1282567"/>
                      <a:pt x="4179773" y="1282567"/>
                    </a:cubicBezTo>
                    <a:lnTo>
                      <a:pt x="4167741" y="1281364"/>
                    </a:lnTo>
                    <a:lnTo>
                      <a:pt x="4167741" y="1281364"/>
                    </a:lnTo>
                    <a:close/>
                    <a:moveTo>
                      <a:pt x="4171351" y="1233237"/>
                    </a:moveTo>
                    <a:cubicBezTo>
                      <a:pt x="4170148" y="1241659"/>
                      <a:pt x="4170148" y="1248878"/>
                      <a:pt x="4168945" y="1257300"/>
                    </a:cubicBezTo>
                    <a:lnTo>
                      <a:pt x="4180976" y="1258504"/>
                    </a:lnTo>
                    <a:cubicBezTo>
                      <a:pt x="4182179" y="1250082"/>
                      <a:pt x="4182179" y="1242862"/>
                      <a:pt x="4183383" y="1234440"/>
                    </a:cubicBezTo>
                    <a:lnTo>
                      <a:pt x="4171351" y="1233237"/>
                    </a:lnTo>
                    <a:lnTo>
                      <a:pt x="4171351" y="1233237"/>
                    </a:lnTo>
                    <a:close/>
                    <a:moveTo>
                      <a:pt x="4174960" y="1186314"/>
                    </a:moveTo>
                    <a:lnTo>
                      <a:pt x="4172554" y="1210377"/>
                    </a:lnTo>
                    <a:lnTo>
                      <a:pt x="4184586" y="1211580"/>
                    </a:lnTo>
                    <a:cubicBezTo>
                      <a:pt x="4184586" y="1207971"/>
                      <a:pt x="4185789" y="1204361"/>
                      <a:pt x="4185789" y="1199549"/>
                    </a:cubicBezTo>
                    <a:cubicBezTo>
                      <a:pt x="4185789" y="1195939"/>
                      <a:pt x="4186992" y="1191127"/>
                      <a:pt x="4186992" y="1187517"/>
                    </a:cubicBezTo>
                    <a:lnTo>
                      <a:pt x="4174960" y="1186314"/>
                    </a:lnTo>
                    <a:lnTo>
                      <a:pt x="4174960" y="1186314"/>
                    </a:lnTo>
                    <a:close/>
                    <a:moveTo>
                      <a:pt x="4179773" y="1138188"/>
                    </a:moveTo>
                    <a:lnTo>
                      <a:pt x="4177367" y="1162251"/>
                    </a:lnTo>
                    <a:lnTo>
                      <a:pt x="4189399" y="1163454"/>
                    </a:lnTo>
                    <a:cubicBezTo>
                      <a:pt x="4190602" y="1155032"/>
                      <a:pt x="4190602" y="1147813"/>
                      <a:pt x="4191805" y="1139391"/>
                    </a:cubicBezTo>
                    <a:lnTo>
                      <a:pt x="4179773" y="1138188"/>
                    </a:lnTo>
                    <a:lnTo>
                      <a:pt x="4179773" y="1138188"/>
                    </a:lnTo>
                    <a:close/>
                    <a:moveTo>
                      <a:pt x="4182179" y="1090061"/>
                    </a:moveTo>
                    <a:lnTo>
                      <a:pt x="4180976" y="1114125"/>
                    </a:lnTo>
                    <a:lnTo>
                      <a:pt x="4193008" y="1115328"/>
                    </a:lnTo>
                    <a:cubicBezTo>
                      <a:pt x="4193008" y="1106906"/>
                      <a:pt x="4194211" y="1099687"/>
                      <a:pt x="4194211" y="1091265"/>
                    </a:cubicBezTo>
                    <a:lnTo>
                      <a:pt x="4182179" y="1090061"/>
                    </a:lnTo>
                    <a:lnTo>
                      <a:pt x="4182179" y="1090061"/>
                    </a:lnTo>
                    <a:close/>
                    <a:moveTo>
                      <a:pt x="4185789" y="1041935"/>
                    </a:moveTo>
                    <a:lnTo>
                      <a:pt x="4184586" y="1065998"/>
                    </a:lnTo>
                    <a:lnTo>
                      <a:pt x="4196618" y="1067201"/>
                    </a:lnTo>
                    <a:cubicBezTo>
                      <a:pt x="4196618" y="1064795"/>
                      <a:pt x="4196618" y="1063592"/>
                      <a:pt x="4196618" y="1061186"/>
                    </a:cubicBezTo>
                    <a:cubicBezTo>
                      <a:pt x="4196618" y="1058779"/>
                      <a:pt x="4196618" y="1057576"/>
                      <a:pt x="4196618" y="1055170"/>
                    </a:cubicBezTo>
                    <a:cubicBezTo>
                      <a:pt x="4196618" y="1055170"/>
                      <a:pt x="4196618" y="1055170"/>
                      <a:pt x="4196618" y="1055170"/>
                    </a:cubicBezTo>
                    <a:cubicBezTo>
                      <a:pt x="4196618" y="1055170"/>
                      <a:pt x="4196618" y="1053967"/>
                      <a:pt x="4196618" y="1053967"/>
                    </a:cubicBezTo>
                    <a:cubicBezTo>
                      <a:pt x="4196618" y="1050357"/>
                      <a:pt x="4196618" y="1046748"/>
                      <a:pt x="4197821" y="1043138"/>
                    </a:cubicBezTo>
                    <a:lnTo>
                      <a:pt x="4185789" y="1041935"/>
                    </a:lnTo>
                    <a:lnTo>
                      <a:pt x="4185789" y="1041935"/>
                    </a:lnTo>
                    <a:close/>
                    <a:moveTo>
                      <a:pt x="4189399" y="993809"/>
                    </a:moveTo>
                    <a:lnTo>
                      <a:pt x="4188195" y="1017872"/>
                    </a:lnTo>
                    <a:lnTo>
                      <a:pt x="4200227" y="1019075"/>
                    </a:lnTo>
                    <a:cubicBezTo>
                      <a:pt x="4200227" y="1019075"/>
                      <a:pt x="4200227" y="1019075"/>
                      <a:pt x="4200227" y="1019075"/>
                    </a:cubicBezTo>
                    <a:cubicBezTo>
                      <a:pt x="4200227" y="1019075"/>
                      <a:pt x="4200227" y="1019075"/>
                      <a:pt x="4200227" y="1019075"/>
                    </a:cubicBezTo>
                    <a:cubicBezTo>
                      <a:pt x="4200227" y="1015466"/>
                      <a:pt x="4200227" y="1011856"/>
                      <a:pt x="4201430" y="1008247"/>
                    </a:cubicBezTo>
                    <a:cubicBezTo>
                      <a:pt x="4201430" y="1008247"/>
                      <a:pt x="4201430" y="1007043"/>
                      <a:pt x="4201430" y="1007043"/>
                    </a:cubicBezTo>
                    <a:cubicBezTo>
                      <a:pt x="4201430" y="1007043"/>
                      <a:pt x="4201430" y="1007043"/>
                      <a:pt x="4201430" y="1007043"/>
                    </a:cubicBezTo>
                    <a:cubicBezTo>
                      <a:pt x="4201430" y="1003434"/>
                      <a:pt x="4201430" y="998621"/>
                      <a:pt x="4202633" y="995012"/>
                    </a:cubicBezTo>
                    <a:lnTo>
                      <a:pt x="4189399" y="993809"/>
                    </a:lnTo>
                    <a:lnTo>
                      <a:pt x="4189399" y="993809"/>
                    </a:lnTo>
                    <a:close/>
                    <a:moveTo>
                      <a:pt x="4191805" y="945682"/>
                    </a:moveTo>
                    <a:lnTo>
                      <a:pt x="4190602" y="969746"/>
                    </a:lnTo>
                    <a:lnTo>
                      <a:pt x="4202633" y="970949"/>
                    </a:lnTo>
                    <a:cubicBezTo>
                      <a:pt x="4202633" y="969746"/>
                      <a:pt x="4202633" y="969746"/>
                      <a:pt x="4202633" y="968542"/>
                    </a:cubicBezTo>
                    <a:cubicBezTo>
                      <a:pt x="4202633" y="968542"/>
                      <a:pt x="4202633" y="967339"/>
                      <a:pt x="4202633" y="967339"/>
                    </a:cubicBezTo>
                    <a:cubicBezTo>
                      <a:pt x="4202633" y="967339"/>
                      <a:pt x="4202633" y="967339"/>
                      <a:pt x="4202633" y="967339"/>
                    </a:cubicBezTo>
                    <a:cubicBezTo>
                      <a:pt x="4202633" y="964933"/>
                      <a:pt x="4202633" y="963730"/>
                      <a:pt x="4202633" y="961324"/>
                    </a:cubicBezTo>
                    <a:cubicBezTo>
                      <a:pt x="4202633" y="961324"/>
                      <a:pt x="4202633" y="961324"/>
                      <a:pt x="4202633" y="961324"/>
                    </a:cubicBezTo>
                    <a:cubicBezTo>
                      <a:pt x="4202633" y="961324"/>
                      <a:pt x="4202633" y="960120"/>
                      <a:pt x="4202633" y="960120"/>
                    </a:cubicBezTo>
                    <a:cubicBezTo>
                      <a:pt x="4202633" y="956511"/>
                      <a:pt x="4202633" y="952901"/>
                      <a:pt x="4203836" y="949292"/>
                    </a:cubicBezTo>
                    <a:cubicBezTo>
                      <a:pt x="4203836" y="948089"/>
                      <a:pt x="4203836" y="946886"/>
                      <a:pt x="4203836" y="946886"/>
                    </a:cubicBezTo>
                    <a:lnTo>
                      <a:pt x="4191805" y="945682"/>
                    </a:lnTo>
                    <a:lnTo>
                      <a:pt x="4191805" y="945682"/>
                    </a:lnTo>
                    <a:close/>
                    <a:moveTo>
                      <a:pt x="4195414" y="897556"/>
                    </a:moveTo>
                    <a:lnTo>
                      <a:pt x="4194211" y="921619"/>
                    </a:lnTo>
                    <a:lnTo>
                      <a:pt x="4206243" y="922822"/>
                    </a:lnTo>
                    <a:cubicBezTo>
                      <a:pt x="4206243" y="914400"/>
                      <a:pt x="4207446" y="907181"/>
                      <a:pt x="4207446" y="898759"/>
                    </a:cubicBezTo>
                    <a:lnTo>
                      <a:pt x="4195414" y="897556"/>
                    </a:lnTo>
                    <a:lnTo>
                      <a:pt x="4195414" y="897556"/>
                    </a:lnTo>
                    <a:close/>
                    <a:moveTo>
                      <a:pt x="4197821" y="849430"/>
                    </a:moveTo>
                    <a:lnTo>
                      <a:pt x="4196618" y="873493"/>
                    </a:lnTo>
                    <a:lnTo>
                      <a:pt x="4208649" y="874696"/>
                    </a:lnTo>
                    <a:cubicBezTo>
                      <a:pt x="4208649" y="872290"/>
                      <a:pt x="4208649" y="869883"/>
                      <a:pt x="4208649" y="867477"/>
                    </a:cubicBezTo>
                    <a:cubicBezTo>
                      <a:pt x="4208649" y="866274"/>
                      <a:pt x="4208649" y="866274"/>
                      <a:pt x="4208649" y="865071"/>
                    </a:cubicBezTo>
                    <a:cubicBezTo>
                      <a:pt x="4208649" y="865071"/>
                      <a:pt x="4208649" y="865071"/>
                      <a:pt x="4208649" y="865071"/>
                    </a:cubicBezTo>
                    <a:cubicBezTo>
                      <a:pt x="4208649" y="860258"/>
                      <a:pt x="4208649" y="855446"/>
                      <a:pt x="4209852" y="850633"/>
                    </a:cubicBezTo>
                    <a:lnTo>
                      <a:pt x="4197821" y="849430"/>
                    </a:lnTo>
                    <a:lnTo>
                      <a:pt x="4197821" y="849430"/>
                    </a:lnTo>
                    <a:close/>
                    <a:moveTo>
                      <a:pt x="4200227" y="801303"/>
                    </a:moveTo>
                    <a:lnTo>
                      <a:pt x="4199024" y="825367"/>
                    </a:lnTo>
                    <a:lnTo>
                      <a:pt x="4211055" y="826570"/>
                    </a:lnTo>
                    <a:cubicBezTo>
                      <a:pt x="4211055" y="826570"/>
                      <a:pt x="4211055" y="826570"/>
                      <a:pt x="4211055" y="826570"/>
                    </a:cubicBezTo>
                    <a:cubicBezTo>
                      <a:pt x="4211055" y="820554"/>
                      <a:pt x="4212259" y="814538"/>
                      <a:pt x="4212259" y="809725"/>
                    </a:cubicBezTo>
                    <a:cubicBezTo>
                      <a:pt x="4212259" y="807319"/>
                      <a:pt x="4212259" y="806116"/>
                      <a:pt x="4212259" y="803710"/>
                    </a:cubicBezTo>
                    <a:lnTo>
                      <a:pt x="4200227" y="801303"/>
                    </a:lnTo>
                    <a:lnTo>
                      <a:pt x="4200227" y="801303"/>
                    </a:lnTo>
                    <a:close/>
                    <a:moveTo>
                      <a:pt x="4202633" y="753177"/>
                    </a:moveTo>
                    <a:lnTo>
                      <a:pt x="4201430" y="777240"/>
                    </a:lnTo>
                    <a:lnTo>
                      <a:pt x="4213462" y="778443"/>
                    </a:lnTo>
                    <a:cubicBezTo>
                      <a:pt x="4213462" y="771224"/>
                      <a:pt x="4214665" y="765209"/>
                      <a:pt x="4214665" y="757990"/>
                    </a:cubicBezTo>
                    <a:cubicBezTo>
                      <a:pt x="4214665" y="756787"/>
                      <a:pt x="4214665" y="755583"/>
                      <a:pt x="4214665" y="754380"/>
                    </a:cubicBezTo>
                    <a:lnTo>
                      <a:pt x="4202633" y="753177"/>
                    </a:lnTo>
                    <a:lnTo>
                      <a:pt x="4202633" y="753177"/>
                    </a:lnTo>
                    <a:close/>
                    <a:moveTo>
                      <a:pt x="4205040" y="706254"/>
                    </a:moveTo>
                    <a:lnTo>
                      <a:pt x="4203836" y="730317"/>
                    </a:lnTo>
                    <a:lnTo>
                      <a:pt x="4215868" y="730317"/>
                    </a:lnTo>
                    <a:cubicBezTo>
                      <a:pt x="4215868" y="730317"/>
                      <a:pt x="4215868" y="729114"/>
                      <a:pt x="4215868" y="729114"/>
                    </a:cubicBezTo>
                    <a:cubicBezTo>
                      <a:pt x="4215868" y="721895"/>
                      <a:pt x="4217071" y="713473"/>
                      <a:pt x="4217071" y="706254"/>
                    </a:cubicBezTo>
                    <a:lnTo>
                      <a:pt x="4205040" y="706254"/>
                    </a:lnTo>
                    <a:lnTo>
                      <a:pt x="4205040" y="706254"/>
                    </a:lnTo>
                    <a:close/>
                    <a:moveTo>
                      <a:pt x="4207446" y="658128"/>
                    </a:moveTo>
                    <a:lnTo>
                      <a:pt x="4206243" y="682191"/>
                    </a:lnTo>
                    <a:lnTo>
                      <a:pt x="4218274" y="682191"/>
                    </a:lnTo>
                    <a:cubicBezTo>
                      <a:pt x="4218274" y="680988"/>
                      <a:pt x="4218274" y="679784"/>
                      <a:pt x="4218274" y="678581"/>
                    </a:cubicBezTo>
                    <a:cubicBezTo>
                      <a:pt x="4218274" y="671362"/>
                      <a:pt x="4219478" y="665347"/>
                      <a:pt x="4219478" y="658128"/>
                    </a:cubicBezTo>
                    <a:cubicBezTo>
                      <a:pt x="4219478" y="658128"/>
                      <a:pt x="4219478" y="658128"/>
                      <a:pt x="4219478" y="656924"/>
                    </a:cubicBezTo>
                    <a:lnTo>
                      <a:pt x="4207446" y="658128"/>
                    </a:lnTo>
                    <a:lnTo>
                      <a:pt x="4207446" y="658128"/>
                    </a:lnTo>
                    <a:close/>
                    <a:moveTo>
                      <a:pt x="4209852" y="610001"/>
                    </a:moveTo>
                    <a:lnTo>
                      <a:pt x="4208649" y="634064"/>
                    </a:lnTo>
                    <a:lnTo>
                      <a:pt x="4220681" y="634064"/>
                    </a:lnTo>
                    <a:cubicBezTo>
                      <a:pt x="4220681" y="629252"/>
                      <a:pt x="4220681" y="624439"/>
                      <a:pt x="4221884" y="619627"/>
                    </a:cubicBezTo>
                    <a:cubicBezTo>
                      <a:pt x="4221884" y="616017"/>
                      <a:pt x="4221884" y="613611"/>
                      <a:pt x="4221884" y="610001"/>
                    </a:cubicBezTo>
                    <a:lnTo>
                      <a:pt x="4209852" y="610001"/>
                    </a:lnTo>
                    <a:lnTo>
                      <a:pt x="4209852" y="610001"/>
                    </a:lnTo>
                    <a:close/>
                    <a:moveTo>
                      <a:pt x="4211055" y="561875"/>
                    </a:moveTo>
                    <a:lnTo>
                      <a:pt x="4209852" y="585938"/>
                    </a:lnTo>
                    <a:lnTo>
                      <a:pt x="4221884" y="585938"/>
                    </a:lnTo>
                    <a:cubicBezTo>
                      <a:pt x="4221884" y="582329"/>
                      <a:pt x="4221884" y="578719"/>
                      <a:pt x="4221884" y="575110"/>
                    </a:cubicBezTo>
                    <a:cubicBezTo>
                      <a:pt x="4221884" y="570297"/>
                      <a:pt x="4221884" y="566688"/>
                      <a:pt x="4221884" y="561875"/>
                    </a:cubicBezTo>
                    <a:lnTo>
                      <a:pt x="4211055" y="561875"/>
                    </a:lnTo>
                    <a:lnTo>
                      <a:pt x="4211055" y="561875"/>
                    </a:lnTo>
                    <a:close/>
                    <a:moveTo>
                      <a:pt x="4213462" y="513749"/>
                    </a:moveTo>
                    <a:lnTo>
                      <a:pt x="4212259" y="537812"/>
                    </a:lnTo>
                    <a:lnTo>
                      <a:pt x="4224290" y="537812"/>
                    </a:lnTo>
                    <a:cubicBezTo>
                      <a:pt x="4224290" y="534202"/>
                      <a:pt x="4224290" y="530593"/>
                      <a:pt x="4224290" y="528187"/>
                    </a:cubicBezTo>
                    <a:cubicBezTo>
                      <a:pt x="4224290" y="523374"/>
                      <a:pt x="4224290" y="518561"/>
                      <a:pt x="4224290" y="513749"/>
                    </a:cubicBezTo>
                    <a:lnTo>
                      <a:pt x="4213462" y="513749"/>
                    </a:lnTo>
                    <a:lnTo>
                      <a:pt x="4213462" y="513749"/>
                    </a:lnTo>
                    <a:close/>
                    <a:moveTo>
                      <a:pt x="4215868" y="465622"/>
                    </a:moveTo>
                    <a:lnTo>
                      <a:pt x="4214665" y="489685"/>
                    </a:lnTo>
                    <a:lnTo>
                      <a:pt x="4226697" y="489685"/>
                    </a:lnTo>
                    <a:cubicBezTo>
                      <a:pt x="4226697" y="481263"/>
                      <a:pt x="4227900" y="474044"/>
                      <a:pt x="4227900" y="465622"/>
                    </a:cubicBezTo>
                    <a:lnTo>
                      <a:pt x="4215868" y="465622"/>
                    </a:lnTo>
                    <a:lnTo>
                      <a:pt x="4215868" y="465622"/>
                    </a:lnTo>
                    <a:close/>
                    <a:moveTo>
                      <a:pt x="4217071" y="417496"/>
                    </a:moveTo>
                    <a:lnTo>
                      <a:pt x="4215868" y="441559"/>
                    </a:lnTo>
                    <a:lnTo>
                      <a:pt x="4227900" y="441559"/>
                    </a:lnTo>
                    <a:cubicBezTo>
                      <a:pt x="4227900" y="433137"/>
                      <a:pt x="4229103" y="425918"/>
                      <a:pt x="4229103" y="417496"/>
                    </a:cubicBezTo>
                    <a:lnTo>
                      <a:pt x="4217071" y="417496"/>
                    </a:lnTo>
                    <a:lnTo>
                      <a:pt x="4217071" y="417496"/>
                    </a:lnTo>
                    <a:close/>
                    <a:moveTo>
                      <a:pt x="4219478" y="369370"/>
                    </a:moveTo>
                    <a:lnTo>
                      <a:pt x="4218274" y="393433"/>
                    </a:lnTo>
                    <a:lnTo>
                      <a:pt x="4230306" y="393433"/>
                    </a:lnTo>
                    <a:cubicBezTo>
                      <a:pt x="4230306" y="393433"/>
                      <a:pt x="4230306" y="392230"/>
                      <a:pt x="4230306" y="392230"/>
                    </a:cubicBezTo>
                    <a:cubicBezTo>
                      <a:pt x="4230306" y="386214"/>
                      <a:pt x="4230306" y="380198"/>
                      <a:pt x="4231509" y="374182"/>
                    </a:cubicBezTo>
                    <a:cubicBezTo>
                      <a:pt x="4231509" y="372979"/>
                      <a:pt x="4231509" y="370573"/>
                      <a:pt x="4231509" y="369370"/>
                    </a:cubicBezTo>
                    <a:lnTo>
                      <a:pt x="4219478" y="369370"/>
                    </a:lnTo>
                    <a:lnTo>
                      <a:pt x="4219478" y="369370"/>
                    </a:lnTo>
                    <a:close/>
                    <a:moveTo>
                      <a:pt x="4220681" y="321243"/>
                    </a:moveTo>
                    <a:lnTo>
                      <a:pt x="4219478" y="345306"/>
                    </a:lnTo>
                    <a:lnTo>
                      <a:pt x="4231509" y="345306"/>
                    </a:lnTo>
                    <a:cubicBezTo>
                      <a:pt x="4231509" y="340494"/>
                      <a:pt x="4231509" y="334478"/>
                      <a:pt x="4231509" y="329665"/>
                    </a:cubicBezTo>
                    <a:cubicBezTo>
                      <a:pt x="4231509" y="327259"/>
                      <a:pt x="4231509" y="323650"/>
                      <a:pt x="4231509" y="321243"/>
                    </a:cubicBezTo>
                    <a:lnTo>
                      <a:pt x="4220681" y="321243"/>
                    </a:lnTo>
                    <a:lnTo>
                      <a:pt x="4220681" y="321243"/>
                    </a:lnTo>
                    <a:close/>
                    <a:moveTo>
                      <a:pt x="4221884" y="273117"/>
                    </a:moveTo>
                    <a:lnTo>
                      <a:pt x="4220681" y="297180"/>
                    </a:lnTo>
                    <a:lnTo>
                      <a:pt x="4232712" y="297180"/>
                    </a:lnTo>
                    <a:cubicBezTo>
                      <a:pt x="4232712" y="293571"/>
                      <a:pt x="4232712" y="289961"/>
                      <a:pt x="4232712" y="286352"/>
                    </a:cubicBezTo>
                    <a:cubicBezTo>
                      <a:pt x="4232712" y="286352"/>
                      <a:pt x="4232712" y="286352"/>
                      <a:pt x="4232712" y="286352"/>
                    </a:cubicBezTo>
                    <a:cubicBezTo>
                      <a:pt x="4232712" y="286352"/>
                      <a:pt x="4232712" y="286352"/>
                      <a:pt x="4232712" y="286352"/>
                    </a:cubicBezTo>
                    <a:cubicBezTo>
                      <a:pt x="4232712" y="282742"/>
                      <a:pt x="4232712" y="279133"/>
                      <a:pt x="4232712" y="274320"/>
                    </a:cubicBezTo>
                    <a:cubicBezTo>
                      <a:pt x="4232712" y="274320"/>
                      <a:pt x="4232712" y="273117"/>
                      <a:pt x="4232712" y="273117"/>
                    </a:cubicBezTo>
                    <a:lnTo>
                      <a:pt x="4221884" y="273117"/>
                    </a:lnTo>
                    <a:lnTo>
                      <a:pt x="4221884" y="273117"/>
                    </a:lnTo>
                    <a:close/>
                    <a:moveTo>
                      <a:pt x="4224290" y="224991"/>
                    </a:moveTo>
                    <a:lnTo>
                      <a:pt x="4223087" y="249054"/>
                    </a:lnTo>
                    <a:lnTo>
                      <a:pt x="4235119" y="249054"/>
                    </a:lnTo>
                    <a:cubicBezTo>
                      <a:pt x="4235119" y="240632"/>
                      <a:pt x="4235119" y="233413"/>
                      <a:pt x="4236322" y="224991"/>
                    </a:cubicBezTo>
                    <a:lnTo>
                      <a:pt x="4224290" y="224991"/>
                    </a:lnTo>
                    <a:lnTo>
                      <a:pt x="4224290" y="224991"/>
                    </a:lnTo>
                    <a:close/>
                    <a:moveTo>
                      <a:pt x="4225493" y="176864"/>
                    </a:moveTo>
                    <a:lnTo>
                      <a:pt x="4224290" y="200927"/>
                    </a:lnTo>
                    <a:lnTo>
                      <a:pt x="4236322" y="200927"/>
                    </a:lnTo>
                    <a:cubicBezTo>
                      <a:pt x="4236322" y="196115"/>
                      <a:pt x="4236322" y="191302"/>
                      <a:pt x="4236322" y="185286"/>
                    </a:cubicBezTo>
                    <a:cubicBezTo>
                      <a:pt x="4236322" y="185286"/>
                      <a:pt x="4236322" y="185286"/>
                      <a:pt x="4236322" y="185286"/>
                    </a:cubicBezTo>
                    <a:cubicBezTo>
                      <a:pt x="4236322" y="185286"/>
                      <a:pt x="4236322" y="185286"/>
                      <a:pt x="4236322" y="185286"/>
                    </a:cubicBezTo>
                    <a:cubicBezTo>
                      <a:pt x="4236322" y="182880"/>
                      <a:pt x="4236322" y="181677"/>
                      <a:pt x="4236322" y="179271"/>
                    </a:cubicBezTo>
                    <a:cubicBezTo>
                      <a:pt x="4236322" y="179271"/>
                      <a:pt x="4236322" y="179271"/>
                      <a:pt x="4236322" y="179271"/>
                    </a:cubicBezTo>
                    <a:cubicBezTo>
                      <a:pt x="4236322" y="179271"/>
                      <a:pt x="4236322" y="179271"/>
                      <a:pt x="4236322" y="179271"/>
                    </a:cubicBezTo>
                    <a:cubicBezTo>
                      <a:pt x="4236322" y="178067"/>
                      <a:pt x="4236322" y="178067"/>
                      <a:pt x="4236322" y="176864"/>
                    </a:cubicBezTo>
                    <a:lnTo>
                      <a:pt x="4225493" y="176864"/>
                    </a:lnTo>
                    <a:lnTo>
                      <a:pt x="4225493" y="176864"/>
                    </a:lnTo>
                    <a:close/>
                    <a:moveTo>
                      <a:pt x="4226697" y="128738"/>
                    </a:moveTo>
                    <a:lnTo>
                      <a:pt x="4225493" y="152801"/>
                    </a:lnTo>
                    <a:lnTo>
                      <a:pt x="4237525" y="152801"/>
                    </a:lnTo>
                    <a:cubicBezTo>
                      <a:pt x="4237525" y="151598"/>
                      <a:pt x="4237525" y="151598"/>
                      <a:pt x="4237525" y="150395"/>
                    </a:cubicBezTo>
                    <a:cubicBezTo>
                      <a:pt x="4237525" y="145582"/>
                      <a:pt x="4237525" y="140770"/>
                      <a:pt x="4237525" y="135957"/>
                    </a:cubicBezTo>
                    <a:cubicBezTo>
                      <a:pt x="4237525" y="135957"/>
                      <a:pt x="4237525" y="135957"/>
                      <a:pt x="4237525" y="135957"/>
                    </a:cubicBezTo>
                    <a:cubicBezTo>
                      <a:pt x="4237525" y="135957"/>
                      <a:pt x="4237525" y="135957"/>
                      <a:pt x="4237525" y="135957"/>
                    </a:cubicBezTo>
                    <a:cubicBezTo>
                      <a:pt x="4237525" y="133551"/>
                      <a:pt x="4237525" y="131144"/>
                      <a:pt x="4237525" y="129941"/>
                    </a:cubicBezTo>
                    <a:lnTo>
                      <a:pt x="4226697" y="128738"/>
                    </a:lnTo>
                    <a:lnTo>
                      <a:pt x="4226697" y="128738"/>
                    </a:lnTo>
                    <a:close/>
                    <a:moveTo>
                      <a:pt x="4227900" y="80612"/>
                    </a:moveTo>
                    <a:lnTo>
                      <a:pt x="4226697" y="104675"/>
                    </a:lnTo>
                    <a:lnTo>
                      <a:pt x="4238728" y="104675"/>
                    </a:lnTo>
                    <a:cubicBezTo>
                      <a:pt x="4238728" y="96253"/>
                      <a:pt x="4238728" y="87831"/>
                      <a:pt x="4239931" y="80612"/>
                    </a:cubicBezTo>
                    <a:lnTo>
                      <a:pt x="4227900" y="80612"/>
                    </a:lnTo>
                    <a:lnTo>
                      <a:pt x="4227900" y="80612"/>
                    </a:lnTo>
                    <a:close/>
                    <a:moveTo>
                      <a:pt x="4229103" y="32485"/>
                    </a:moveTo>
                    <a:lnTo>
                      <a:pt x="4229103" y="56548"/>
                    </a:lnTo>
                    <a:lnTo>
                      <a:pt x="4241134" y="56548"/>
                    </a:lnTo>
                    <a:cubicBezTo>
                      <a:pt x="4241134" y="55345"/>
                      <a:pt x="4241134" y="52939"/>
                      <a:pt x="4241134" y="51736"/>
                    </a:cubicBezTo>
                    <a:lnTo>
                      <a:pt x="4241134" y="51736"/>
                    </a:lnTo>
                    <a:cubicBezTo>
                      <a:pt x="4241134" y="51736"/>
                      <a:pt x="4241134" y="51736"/>
                      <a:pt x="4241134" y="51736"/>
                    </a:cubicBezTo>
                    <a:cubicBezTo>
                      <a:pt x="4241134" y="44517"/>
                      <a:pt x="4241134" y="38501"/>
                      <a:pt x="4241134" y="32485"/>
                    </a:cubicBezTo>
                    <a:lnTo>
                      <a:pt x="4229103" y="32485"/>
                    </a:lnTo>
                    <a:lnTo>
                      <a:pt x="4229103" y="32485"/>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nvGrpSpPr>
              <p:cNvPr id="122" name="图形 117"/>
              <p:cNvGrpSpPr/>
              <p:nvPr/>
            </p:nvGrpSpPr>
            <p:grpSpPr>
              <a:xfrm>
                <a:off x="6094092" y="2334418"/>
                <a:ext cx="381166" cy="470142"/>
                <a:chOff x="6094092" y="2334418"/>
                <a:chExt cx="381166" cy="470142"/>
              </a:xfrm>
            </p:grpSpPr>
            <p:sp>
              <p:nvSpPr>
                <p:cNvPr id="123" name="任意多边形: 形状 122"/>
                <p:cNvSpPr/>
                <p:nvPr/>
              </p:nvSpPr>
              <p:spPr>
                <a:xfrm>
                  <a:off x="6114047" y="2586789"/>
                  <a:ext cx="149191" cy="217771"/>
                </a:xfrm>
                <a:custGeom>
                  <a:avLst/>
                  <a:gdLst>
                    <a:gd name="connsiteX0" fmla="*/ 30079 w 149191"/>
                    <a:gd name="connsiteY0" fmla="*/ 217772 h 217771"/>
                    <a:gd name="connsiteX1" fmla="*/ 0 w 149191"/>
                    <a:gd name="connsiteY1" fmla="*/ 217772 h 217771"/>
                    <a:gd name="connsiteX2" fmla="*/ 126332 w 149191"/>
                    <a:gd name="connsiteY2" fmla="*/ 0 h 217771"/>
                    <a:gd name="connsiteX3" fmla="*/ 149192 w 149191"/>
                    <a:gd name="connsiteY3" fmla="*/ 13235 h 217771"/>
                  </a:gdLst>
                  <a:ahLst/>
                  <a:cxnLst>
                    <a:cxn ang="0">
                      <a:pos x="connsiteX0" y="connsiteY0"/>
                    </a:cxn>
                    <a:cxn ang="0">
                      <a:pos x="connsiteX1" y="connsiteY1"/>
                    </a:cxn>
                    <a:cxn ang="0">
                      <a:pos x="connsiteX2" y="connsiteY2"/>
                    </a:cxn>
                    <a:cxn ang="0">
                      <a:pos x="connsiteX3" y="connsiteY3"/>
                    </a:cxn>
                  </a:cxnLst>
                  <a:rect l="l" t="t" r="r" b="b"/>
                  <a:pathLst>
                    <a:path w="149191" h="217771">
                      <a:moveTo>
                        <a:pt x="30079" y="217772"/>
                      </a:moveTo>
                      <a:lnTo>
                        <a:pt x="0" y="217772"/>
                      </a:lnTo>
                      <a:lnTo>
                        <a:pt x="126332" y="0"/>
                      </a:lnTo>
                      <a:lnTo>
                        <a:pt x="149192" y="13235"/>
                      </a:lnTo>
                      <a:close/>
                    </a:path>
                  </a:pathLst>
                </a:custGeom>
                <a:solidFill>
                  <a:srgbClr val="078BAD"/>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4" name="任意多边形: 形状 123"/>
                <p:cNvSpPr/>
                <p:nvPr/>
              </p:nvSpPr>
              <p:spPr>
                <a:xfrm>
                  <a:off x="6094092" y="2516165"/>
                  <a:ext cx="296681" cy="200416"/>
                </a:xfrm>
                <a:custGeom>
                  <a:avLst/>
                  <a:gdLst>
                    <a:gd name="connsiteX0" fmla="*/ 290666 w 296681"/>
                    <a:gd name="connsiteY0" fmla="*/ 154845 h 200416"/>
                    <a:gd name="connsiteX1" fmla="*/ 179975 w 296681"/>
                    <a:gd name="connsiteY1" fmla="*/ 28513 h 200416"/>
                    <a:gd name="connsiteX2" fmla="*/ 13939 w 296681"/>
                    <a:gd name="connsiteY2" fmla="*/ 16482 h 200416"/>
                    <a:gd name="connsiteX3" fmla="*/ 13939 w 296681"/>
                    <a:gd name="connsiteY3" fmla="*/ 9263 h 200416"/>
                    <a:gd name="connsiteX4" fmla="*/ 4314 w 296681"/>
                    <a:gd name="connsiteY4" fmla="*/ 29716 h 200416"/>
                    <a:gd name="connsiteX5" fmla="*/ 110192 w 296681"/>
                    <a:gd name="connsiteY5" fmla="*/ 171689 h 200416"/>
                    <a:gd name="connsiteX6" fmla="*/ 287056 w 296681"/>
                    <a:gd name="connsiteY6" fmla="*/ 170486 h 200416"/>
                    <a:gd name="connsiteX7" fmla="*/ 296682 w 296681"/>
                    <a:gd name="connsiteY7" fmla="*/ 150032 h 200416"/>
                    <a:gd name="connsiteX8" fmla="*/ 290666 w 296681"/>
                    <a:gd name="connsiteY8" fmla="*/ 154845 h 20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681" h="200416">
                      <a:moveTo>
                        <a:pt x="290666" y="154845"/>
                      </a:moveTo>
                      <a:cubicBezTo>
                        <a:pt x="293072" y="115141"/>
                        <a:pt x="248555" y="63405"/>
                        <a:pt x="179975" y="28513"/>
                      </a:cubicBezTo>
                      <a:cubicBezTo>
                        <a:pt x="111395" y="-5175"/>
                        <a:pt x="42815" y="-8785"/>
                        <a:pt x="13939" y="16482"/>
                      </a:cubicBezTo>
                      <a:lnTo>
                        <a:pt x="13939" y="9263"/>
                      </a:lnTo>
                      <a:lnTo>
                        <a:pt x="4314" y="29716"/>
                      </a:lnTo>
                      <a:cubicBezTo>
                        <a:pt x="-14936" y="69421"/>
                        <a:pt x="31987" y="133188"/>
                        <a:pt x="110192" y="171689"/>
                      </a:cubicBezTo>
                      <a:cubicBezTo>
                        <a:pt x="188397" y="210190"/>
                        <a:pt x="267806" y="210190"/>
                        <a:pt x="287056" y="170486"/>
                      </a:cubicBezTo>
                      <a:lnTo>
                        <a:pt x="296682" y="150032"/>
                      </a:lnTo>
                      <a:lnTo>
                        <a:pt x="290666" y="154845"/>
                      </a:lnTo>
                      <a:close/>
                    </a:path>
                  </a:pathLst>
                </a:custGeom>
                <a:solidFill>
                  <a:srgbClr val="089EC4"/>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nvGrpSpPr>
                <p:cNvPr id="125" name="图形 117"/>
                <p:cNvGrpSpPr/>
                <p:nvPr/>
              </p:nvGrpSpPr>
              <p:grpSpPr>
                <a:xfrm>
                  <a:off x="6103613" y="2496701"/>
                  <a:ext cx="291474" cy="200416"/>
                  <a:chOff x="6103613" y="2496701"/>
                  <a:chExt cx="291474" cy="200416"/>
                </a:xfrm>
              </p:grpSpPr>
              <p:sp>
                <p:nvSpPr>
                  <p:cNvPr id="126" name="任意多边形: 形状 125"/>
                  <p:cNvSpPr/>
                  <p:nvPr/>
                </p:nvSpPr>
                <p:spPr>
                  <a:xfrm>
                    <a:off x="6130891" y="2606039"/>
                    <a:ext cx="250257" cy="91077"/>
                  </a:xfrm>
                  <a:custGeom>
                    <a:avLst/>
                    <a:gdLst>
                      <a:gd name="connsiteX0" fmla="*/ 119113 w 250257"/>
                      <a:gd name="connsiteY0" fmla="*/ 73393 h 91077"/>
                      <a:gd name="connsiteX1" fmla="*/ 0 w 250257"/>
                      <a:gd name="connsiteY1" fmla="*/ 0 h 91077"/>
                      <a:gd name="connsiteX2" fmla="*/ 83018 w 250257"/>
                      <a:gd name="connsiteY2" fmla="*/ 62564 h 91077"/>
                      <a:gd name="connsiteX3" fmla="*/ 250257 w 250257"/>
                      <a:gd name="connsiteY3" fmla="*/ 74596 h 91077"/>
                      <a:gd name="connsiteX4" fmla="*/ 119113 w 250257"/>
                      <a:gd name="connsiteY4" fmla="*/ 73393 h 9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57" h="91077">
                        <a:moveTo>
                          <a:pt x="119113" y="73393"/>
                        </a:moveTo>
                        <a:cubicBezTo>
                          <a:pt x="66174" y="56548"/>
                          <a:pt x="2406" y="2406"/>
                          <a:pt x="0" y="0"/>
                        </a:cubicBezTo>
                        <a:cubicBezTo>
                          <a:pt x="19251" y="22860"/>
                          <a:pt x="48126" y="45720"/>
                          <a:pt x="83018" y="62564"/>
                        </a:cubicBezTo>
                        <a:cubicBezTo>
                          <a:pt x="151598" y="96253"/>
                          <a:pt x="221381" y="99862"/>
                          <a:pt x="250257" y="74596"/>
                        </a:cubicBezTo>
                        <a:cubicBezTo>
                          <a:pt x="218975" y="87831"/>
                          <a:pt x="181677" y="92643"/>
                          <a:pt x="119113" y="73393"/>
                        </a:cubicBezTo>
                        <a:close/>
                      </a:path>
                    </a:pathLst>
                  </a:custGeom>
                  <a:solidFill>
                    <a:srgbClr val="87E7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7" name="任意多边形: 形状 126"/>
                  <p:cNvSpPr/>
                  <p:nvPr/>
                </p:nvSpPr>
                <p:spPr>
                  <a:xfrm>
                    <a:off x="6103613" y="2496701"/>
                    <a:ext cx="291474" cy="195552"/>
                  </a:xfrm>
                  <a:custGeom>
                    <a:avLst/>
                    <a:gdLst>
                      <a:gd name="connsiteX0" fmla="*/ 181282 w 291474"/>
                      <a:gd name="connsiteY0" fmla="*/ 28727 h 195552"/>
                      <a:gd name="connsiteX1" fmla="*/ 4418 w 291474"/>
                      <a:gd name="connsiteY1" fmla="*/ 29930 h 195552"/>
                      <a:gd name="connsiteX2" fmla="*/ 27278 w 291474"/>
                      <a:gd name="connsiteY2" fmla="*/ 109339 h 195552"/>
                      <a:gd name="connsiteX3" fmla="*/ 146391 w 291474"/>
                      <a:gd name="connsiteY3" fmla="*/ 182731 h 195552"/>
                      <a:gd name="connsiteX4" fmla="*/ 277535 w 291474"/>
                      <a:gd name="connsiteY4" fmla="*/ 183935 h 195552"/>
                      <a:gd name="connsiteX5" fmla="*/ 287160 w 291474"/>
                      <a:gd name="connsiteY5" fmla="*/ 170700 h 195552"/>
                      <a:gd name="connsiteX6" fmla="*/ 181282 w 291474"/>
                      <a:gd name="connsiteY6" fmla="*/ 28727 h 19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74" h="195552">
                        <a:moveTo>
                          <a:pt x="181282" y="28727"/>
                        </a:moveTo>
                        <a:cubicBezTo>
                          <a:pt x="103077" y="-9774"/>
                          <a:pt x="23669" y="-9774"/>
                          <a:pt x="4418" y="29930"/>
                        </a:cubicBezTo>
                        <a:cubicBezTo>
                          <a:pt x="-6410" y="51587"/>
                          <a:pt x="3215" y="80463"/>
                          <a:pt x="27278" y="109339"/>
                        </a:cubicBezTo>
                        <a:cubicBezTo>
                          <a:pt x="29685" y="111745"/>
                          <a:pt x="93452" y="165887"/>
                          <a:pt x="146391" y="182731"/>
                        </a:cubicBezTo>
                        <a:cubicBezTo>
                          <a:pt x="208955" y="201982"/>
                          <a:pt x="247456" y="197169"/>
                          <a:pt x="277535" y="183935"/>
                        </a:cubicBezTo>
                        <a:cubicBezTo>
                          <a:pt x="281145" y="180325"/>
                          <a:pt x="284754" y="175512"/>
                          <a:pt x="287160" y="170700"/>
                        </a:cubicBezTo>
                        <a:cubicBezTo>
                          <a:pt x="306411" y="130996"/>
                          <a:pt x="259488" y="67228"/>
                          <a:pt x="181282" y="28727"/>
                        </a:cubicBezTo>
                        <a:close/>
                      </a:path>
                    </a:pathLst>
                  </a:custGeom>
                  <a:solidFill>
                    <a:srgbClr val="5CDE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8" name="图形 117"/>
                <p:cNvGrpSpPr/>
                <p:nvPr/>
              </p:nvGrpSpPr>
              <p:grpSpPr>
                <a:xfrm>
                  <a:off x="6175700" y="2383903"/>
                  <a:ext cx="245739" cy="259381"/>
                  <a:chOff x="6175700" y="2383903"/>
                  <a:chExt cx="245739" cy="259381"/>
                </a:xfrm>
              </p:grpSpPr>
              <p:sp>
                <p:nvSpPr>
                  <p:cNvPr id="129" name="任意多边形: 形状 128"/>
                  <p:cNvSpPr/>
                  <p:nvPr/>
                </p:nvSpPr>
                <p:spPr>
                  <a:xfrm>
                    <a:off x="6243988" y="2421956"/>
                    <a:ext cx="177451" cy="221328"/>
                  </a:xfrm>
                  <a:custGeom>
                    <a:avLst/>
                    <a:gdLst>
                      <a:gd name="connsiteX0" fmla="*/ 154004 w 177451"/>
                      <a:gd name="connsiteY0" fmla="*/ 0 h 221328"/>
                      <a:gd name="connsiteX1" fmla="*/ 31282 w 177451"/>
                      <a:gd name="connsiteY1" fmla="*/ 210553 h 221328"/>
                      <a:gd name="connsiteX2" fmla="*/ 0 w 177451"/>
                      <a:gd name="connsiteY2" fmla="*/ 210553 h 221328"/>
                      <a:gd name="connsiteX3" fmla="*/ 83018 w 177451"/>
                      <a:gd name="connsiteY3" fmla="*/ 205740 h 221328"/>
                      <a:gd name="connsiteX4" fmla="*/ 175661 w 177451"/>
                      <a:gd name="connsiteY4" fmla="*/ 50533 h 221328"/>
                      <a:gd name="connsiteX5" fmla="*/ 154004 w 177451"/>
                      <a:gd name="connsiteY5" fmla="*/ 0 h 22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7451" h="221328">
                        <a:moveTo>
                          <a:pt x="154004" y="0"/>
                        </a:moveTo>
                        <a:cubicBezTo>
                          <a:pt x="107081" y="80612"/>
                          <a:pt x="36095" y="203334"/>
                          <a:pt x="31282" y="210553"/>
                        </a:cubicBezTo>
                        <a:cubicBezTo>
                          <a:pt x="25266" y="220178"/>
                          <a:pt x="2406" y="211756"/>
                          <a:pt x="0" y="210553"/>
                        </a:cubicBezTo>
                        <a:cubicBezTo>
                          <a:pt x="37298" y="226194"/>
                          <a:pt x="73393" y="224991"/>
                          <a:pt x="83018" y="205740"/>
                        </a:cubicBezTo>
                        <a:lnTo>
                          <a:pt x="175661" y="50533"/>
                        </a:lnTo>
                        <a:cubicBezTo>
                          <a:pt x="181677" y="37298"/>
                          <a:pt x="172052" y="18047"/>
                          <a:pt x="154004" y="0"/>
                        </a:cubicBezTo>
                        <a:close/>
                      </a:path>
                    </a:pathLst>
                  </a:custGeom>
                  <a:solidFill>
                    <a:srgbClr val="0792B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任意多边形: 形状 129"/>
                  <p:cNvSpPr/>
                  <p:nvPr/>
                </p:nvSpPr>
                <p:spPr>
                  <a:xfrm>
                    <a:off x="6175700" y="2383903"/>
                    <a:ext cx="221089" cy="253163"/>
                  </a:xfrm>
                  <a:custGeom>
                    <a:avLst/>
                    <a:gdLst>
                      <a:gd name="connsiteX0" fmla="*/ 98367 w 221089"/>
                      <a:gd name="connsiteY0" fmla="*/ 248606 h 253163"/>
                      <a:gd name="connsiteX1" fmla="*/ 221089 w 221089"/>
                      <a:gd name="connsiteY1" fmla="*/ 38053 h 253163"/>
                      <a:gd name="connsiteX2" fmla="*/ 187401 w 221089"/>
                      <a:gd name="connsiteY2" fmla="*/ 15193 h 253163"/>
                      <a:gd name="connsiteX3" fmla="*/ 94758 w 221089"/>
                      <a:gd name="connsiteY3" fmla="*/ 16396 h 253163"/>
                      <a:gd name="connsiteX4" fmla="*/ 2115 w 221089"/>
                      <a:gd name="connsiteY4" fmla="*/ 171604 h 253163"/>
                      <a:gd name="connsiteX5" fmla="*/ 57460 w 221089"/>
                      <a:gd name="connsiteY5" fmla="*/ 244996 h 253163"/>
                      <a:gd name="connsiteX6" fmla="*/ 67085 w 221089"/>
                      <a:gd name="connsiteY6" fmla="*/ 248606 h 253163"/>
                      <a:gd name="connsiteX7" fmla="*/ 98367 w 221089"/>
                      <a:gd name="connsiteY7" fmla="*/ 248606 h 253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089" h="253163">
                        <a:moveTo>
                          <a:pt x="98367" y="248606"/>
                        </a:moveTo>
                        <a:cubicBezTo>
                          <a:pt x="103180" y="241387"/>
                          <a:pt x="174166" y="118665"/>
                          <a:pt x="221089" y="38053"/>
                        </a:cubicBezTo>
                        <a:cubicBezTo>
                          <a:pt x="211464" y="29631"/>
                          <a:pt x="200636" y="21209"/>
                          <a:pt x="187401" y="15193"/>
                        </a:cubicBezTo>
                        <a:cubicBezTo>
                          <a:pt x="146494" y="-5261"/>
                          <a:pt x="105586" y="-5261"/>
                          <a:pt x="94758" y="16396"/>
                        </a:cubicBezTo>
                        <a:lnTo>
                          <a:pt x="2115" y="171604"/>
                        </a:lnTo>
                        <a:cubicBezTo>
                          <a:pt x="-7511" y="192057"/>
                          <a:pt x="16552" y="225746"/>
                          <a:pt x="57460" y="244996"/>
                        </a:cubicBezTo>
                        <a:cubicBezTo>
                          <a:pt x="61069" y="246199"/>
                          <a:pt x="63475" y="247403"/>
                          <a:pt x="67085" y="248606"/>
                        </a:cubicBezTo>
                        <a:cubicBezTo>
                          <a:pt x="70695" y="249809"/>
                          <a:pt x="92351" y="258231"/>
                          <a:pt x="98367" y="248606"/>
                        </a:cubicBezTo>
                        <a:close/>
                      </a:path>
                    </a:pathLst>
                  </a:custGeom>
                  <a:solidFill>
                    <a:srgbClr val="078BAD"/>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sp>
              <p:nvSpPr>
                <p:cNvPr id="131" name="任意多边形: 形状 130"/>
                <p:cNvSpPr/>
                <p:nvPr/>
              </p:nvSpPr>
              <p:spPr>
                <a:xfrm>
                  <a:off x="6223270" y="2353572"/>
                  <a:ext cx="249317" cy="166751"/>
                </a:xfrm>
                <a:custGeom>
                  <a:avLst/>
                  <a:gdLst>
                    <a:gd name="connsiteX0" fmla="*/ 243302 w 249317"/>
                    <a:gd name="connsiteY0" fmla="*/ 127339 h 166751"/>
                    <a:gd name="connsiteX1" fmla="*/ 151862 w 249317"/>
                    <a:gd name="connsiteY1" fmla="*/ 23868 h 166751"/>
                    <a:gd name="connsiteX2" fmla="*/ 13499 w 249317"/>
                    <a:gd name="connsiteY2" fmla="*/ 13039 h 166751"/>
                    <a:gd name="connsiteX3" fmla="*/ 13499 w 249317"/>
                    <a:gd name="connsiteY3" fmla="*/ 5820 h 166751"/>
                    <a:gd name="connsiteX4" fmla="*/ 3873 w 249317"/>
                    <a:gd name="connsiteY4" fmla="*/ 25071 h 166751"/>
                    <a:gd name="connsiteX5" fmla="*/ 91704 w 249317"/>
                    <a:gd name="connsiteY5" fmla="*/ 142980 h 166751"/>
                    <a:gd name="connsiteX6" fmla="*/ 239693 w 249317"/>
                    <a:gd name="connsiteY6" fmla="*/ 141777 h 166751"/>
                    <a:gd name="connsiteX7" fmla="*/ 249318 w 249317"/>
                    <a:gd name="connsiteY7" fmla="*/ 122527 h 166751"/>
                    <a:gd name="connsiteX8" fmla="*/ 243302 w 249317"/>
                    <a:gd name="connsiteY8" fmla="*/ 127339 h 16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17" h="166751">
                      <a:moveTo>
                        <a:pt x="243302" y="127339"/>
                      </a:moveTo>
                      <a:cubicBezTo>
                        <a:pt x="244505" y="94854"/>
                        <a:pt x="207207" y="51540"/>
                        <a:pt x="151862" y="23868"/>
                      </a:cubicBezTo>
                      <a:cubicBezTo>
                        <a:pt x="95313" y="-3805"/>
                        <a:pt x="38765" y="-7414"/>
                        <a:pt x="13499" y="13039"/>
                      </a:cubicBezTo>
                      <a:lnTo>
                        <a:pt x="13499" y="5820"/>
                      </a:lnTo>
                      <a:lnTo>
                        <a:pt x="3873" y="25071"/>
                      </a:lnTo>
                      <a:cubicBezTo>
                        <a:pt x="-12971" y="57556"/>
                        <a:pt x="26733" y="110495"/>
                        <a:pt x="91704" y="142980"/>
                      </a:cubicBezTo>
                      <a:cubicBezTo>
                        <a:pt x="156675" y="175466"/>
                        <a:pt x="222848" y="174262"/>
                        <a:pt x="239693" y="141777"/>
                      </a:cubicBezTo>
                      <a:lnTo>
                        <a:pt x="249318" y="122527"/>
                      </a:lnTo>
                      <a:lnTo>
                        <a:pt x="243302" y="127339"/>
                      </a:lnTo>
                      <a:close/>
                    </a:path>
                  </a:pathLst>
                </a:custGeom>
                <a:solidFill>
                  <a:srgbClr val="089EC4"/>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nvGrpSpPr>
                <p:cNvPr id="132" name="图形 117"/>
                <p:cNvGrpSpPr/>
                <p:nvPr/>
              </p:nvGrpSpPr>
              <p:grpSpPr>
                <a:xfrm>
                  <a:off x="6231956" y="2334418"/>
                  <a:ext cx="243301" cy="167857"/>
                  <a:chOff x="6231956" y="2334418"/>
                  <a:chExt cx="243301" cy="167857"/>
                </a:xfrm>
              </p:grpSpPr>
              <p:sp>
                <p:nvSpPr>
                  <p:cNvPr id="133" name="任意多边形: 形状 132"/>
                  <p:cNvSpPr/>
                  <p:nvPr/>
                </p:nvSpPr>
                <p:spPr>
                  <a:xfrm>
                    <a:off x="6231956" y="2334418"/>
                    <a:ext cx="243301" cy="162963"/>
                  </a:xfrm>
                  <a:custGeom>
                    <a:avLst/>
                    <a:gdLst>
                      <a:gd name="connsiteX0" fmla="*/ 151598 w 243301"/>
                      <a:gd name="connsiteY0" fmla="*/ 23771 h 162963"/>
                      <a:gd name="connsiteX1" fmla="*/ 3610 w 243301"/>
                      <a:gd name="connsiteY1" fmla="*/ 24974 h 162963"/>
                      <a:gd name="connsiteX2" fmla="*/ 0 w 243301"/>
                      <a:gd name="connsiteY2" fmla="*/ 45428 h 162963"/>
                      <a:gd name="connsiteX3" fmla="*/ 129941 w 243301"/>
                      <a:gd name="connsiteY3" fmla="*/ 152509 h 162963"/>
                      <a:gd name="connsiteX4" fmla="*/ 239428 w 243301"/>
                      <a:gd name="connsiteY4" fmla="*/ 141680 h 162963"/>
                      <a:gd name="connsiteX5" fmla="*/ 151598 w 243301"/>
                      <a:gd name="connsiteY5" fmla="*/ 23771 h 16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301" h="162963">
                        <a:moveTo>
                          <a:pt x="151598" y="23771"/>
                        </a:moveTo>
                        <a:cubicBezTo>
                          <a:pt x="86627" y="-8715"/>
                          <a:pt x="20454" y="-7511"/>
                          <a:pt x="3610" y="24974"/>
                        </a:cubicBezTo>
                        <a:cubicBezTo>
                          <a:pt x="0" y="30990"/>
                          <a:pt x="0" y="38209"/>
                          <a:pt x="0" y="45428"/>
                        </a:cubicBezTo>
                        <a:cubicBezTo>
                          <a:pt x="0" y="45428"/>
                          <a:pt x="13235" y="112804"/>
                          <a:pt x="129941" y="152509"/>
                        </a:cubicBezTo>
                        <a:cubicBezTo>
                          <a:pt x="152801" y="159728"/>
                          <a:pt x="205740" y="176572"/>
                          <a:pt x="239428" y="141680"/>
                        </a:cubicBezTo>
                        <a:cubicBezTo>
                          <a:pt x="256273" y="109195"/>
                          <a:pt x="216569" y="56256"/>
                          <a:pt x="151598" y="23771"/>
                        </a:cubicBezTo>
                        <a:close/>
                      </a:path>
                    </a:pathLst>
                  </a:custGeom>
                  <a:solidFill>
                    <a:srgbClr val="5CDE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任意多边形: 形状 133"/>
                  <p:cNvSpPr/>
                  <p:nvPr/>
                </p:nvSpPr>
                <p:spPr>
                  <a:xfrm>
                    <a:off x="6233160" y="2379846"/>
                    <a:ext cx="239428" cy="122429"/>
                  </a:xfrm>
                  <a:custGeom>
                    <a:avLst/>
                    <a:gdLst>
                      <a:gd name="connsiteX0" fmla="*/ 129941 w 239428"/>
                      <a:gd name="connsiteY0" fmla="*/ 107081 h 122429"/>
                      <a:gd name="connsiteX1" fmla="*/ 0 w 239428"/>
                      <a:gd name="connsiteY1" fmla="*/ 0 h 122429"/>
                      <a:gd name="connsiteX2" fmla="*/ 91440 w 239428"/>
                      <a:gd name="connsiteY2" fmla="*/ 98659 h 122429"/>
                      <a:gd name="connsiteX3" fmla="*/ 239429 w 239428"/>
                      <a:gd name="connsiteY3" fmla="*/ 97456 h 122429"/>
                      <a:gd name="connsiteX4" fmla="*/ 129941 w 239428"/>
                      <a:gd name="connsiteY4" fmla="*/ 107081 h 122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28" h="122429">
                        <a:moveTo>
                          <a:pt x="129941" y="107081"/>
                        </a:moveTo>
                        <a:cubicBezTo>
                          <a:pt x="12032" y="67377"/>
                          <a:pt x="0" y="0"/>
                          <a:pt x="0" y="0"/>
                        </a:cubicBezTo>
                        <a:cubicBezTo>
                          <a:pt x="2406" y="31282"/>
                          <a:pt x="38501" y="72190"/>
                          <a:pt x="91440" y="98659"/>
                        </a:cubicBezTo>
                        <a:cubicBezTo>
                          <a:pt x="156411" y="131144"/>
                          <a:pt x="222584" y="129941"/>
                          <a:pt x="239429" y="97456"/>
                        </a:cubicBezTo>
                        <a:cubicBezTo>
                          <a:pt x="205740" y="131144"/>
                          <a:pt x="152801" y="114300"/>
                          <a:pt x="129941" y="107081"/>
                        </a:cubicBezTo>
                        <a:close/>
                      </a:path>
                    </a:pathLst>
                  </a:custGeom>
                  <a:solidFill>
                    <a:srgbClr val="A6ED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grpSp>
            <p:nvGrpSpPr>
              <p:cNvPr id="135" name="图形 117"/>
              <p:cNvGrpSpPr/>
              <p:nvPr/>
            </p:nvGrpSpPr>
            <p:grpSpPr>
              <a:xfrm>
                <a:off x="3828218" y="4168942"/>
                <a:ext cx="4323979" cy="359744"/>
                <a:chOff x="3828218" y="4168942"/>
                <a:chExt cx="4323979" cy="359744"/>
              </a:xfrm>
            </p:grpSpPr>
            <p:sp>
              <p:nvSpPr>
                <p:cNvPr id="136" name="任意多边形: 形状 135"/>
                <p:cNvSpPr/>
                <p:nvPr/>
              </p:nvSpPr>
              <p:spPr>
                <a:xfrm>
                  <a:off x="3840161" y="4182177"/>
                  <a:ext cx="4275942" cy="334477"/>
                </a:xfrm>
                <a:custGeom>
                  <a:avLst/>
                  <a:gdLst>
                    <a:gd name="connsiteX0" fmla="*/ 31198 w 4275942"/>
                    <a:gd name="connsiteY0" fmla="*/ 334478 h 334477"/>
                    <a:gd name="connsiteX1" fmla="*/ 1120 w 4275942"/>
                    <a:gd name="connsiteY1" fmla="*/ 257476 h 334477"/>
                    <a:gd name="connsiteX2" fmla="*/ 62481 w 4275942"/>
                    <a:gd name="connsiteY2" fmla="*/ 182880 h 334477"/>
                    <a:gd name="connsiteX3" fmla="*/ 4237441 w 4275942"/>
                    <a:gd name="connsiteY3" fmla="*/ 0 h 334477"/>
                    <a:gd name="connsiteX4" fmla="*/ 4275942 w 4275942"/>
                    <a:gd name="connsiteY4" fmla="*/ 246647 h 334477"/>
                    <a:gd name="connsiteX5" fmla="*/ 31198 w 4275942"/>
                    <a:gd name="connsiteY5" fmla="*/ 334478 h 334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5942" h="334477">
                      <a:moveTo>
                        <a:pt x="31198" y="334478"/>
                      </a:moveTo>
                      <a:cubicBezTo>
                        <a:pt x="7135" y="308008"/>
                        <a:pt x="-3693" y="281539"/>
                        <a:pt x="1120" y="257476"/>
                      </a:cubicBezTo>
                      <a:cubicBezTo>
                        <a:pt x="8338" y="216568"/>
                        <a:pt x="51652" y="188896"/>
                        <a:pt x="62481" y="182880"/>
                      </a:cubicBezTo>
                      <a:lnTo>
                        <a:pt x="4237441" y="0"/>
                      </a:lnTo>
                      <a:cubicBezTo>
                        <a:pt x="4220597" y="45720"/>
                        <a:pt x="4186908" y="168442"/>
                        <a:pt x="4275942" y="246647"/>
                      </a:cubicBezTo>
                      <a:lnTo>
                        <a:pt x="31198" y="334478"/>
                      </a:lnTo>
                      <a:close/>
                    </a:path>
                  </a:pathLst>
                </a:custGeom>
                <a:solidFill>
                  <a:srgbClr val="FFFFFF"/>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任意多边形: 形状 136"/>
                <p:cNvSpPr/>
                <p:nvPr/>
              </p:nvSpPr>
              <p:spPr>
                <a:xfrm>
                  <a:off x="3828218" y="4168942"/>
                  <a:ext cx="4323979" cy="359744"/>
                </a:xfrm>
                <a:custGeom>
                  <a:avLst/>
                  <a:gdLst>
                    <a:gd name="connsiteX0" fmla="*/ 4231337 w 4323979"/>
                    <a:gd name="connsiteY0" fmla="*/ 26469 h 359744"/>
                    <a:gd name="connsiteX1" fmla="*/ 4260213 w 4323979"/>
                    <a:gd name="connsiteY1" fmla="*/ 249054 h 359744"/>
                    <a:gd name="connsiteX2" fmla="*/ 49157 w 4323979"/>
                    <a:gd name="connsiteY2" fmla="*/ 335681 h 359744"/>
                    <a:gd name="connsiteX3" fmla="*/ 25094 w 4323979"/>
                    <a:gd name="connsiteY3" fmla="*/ 273117 h 359744"/>
                    <a:gd name="connsiteX4" fmla="*/ 78033 w 4323979"/>
                    <a:gd name="connsiteY4" fmla="*/ 208146 h 359744"/>
                    <a:gd name="connsiteX5" fmla="*/ 4231337 w 4323979"/>
                    <a:gd name="connsiteY5" fmla="*/ 26469 h 359744"/>
                    <a:gd name="connsiteX6" fmla="*/ 4267432 w 4323979"/>
                    <a:gd name="connsiteY6" fmla="*/ 0 h 359744"/>
                    <a:gd name="connsiteX7" fmla="*/ 70814 w 4323979"/>
                    <a:gd name="connsiteY7" fmla="*/ 184083 h 359744"/>
                    <a:gd name="connsiteX8" fmla="*/ 38329 w 4323979"/>
                    <a:gd name="connsiteY8" fmla="*/ 359744 h 359744"/>
                    <a:gd name="connsiteX9" fmla="*/ 4323980 w 4323979"/>
                    <a:gd name="connsiteY9" fmla="*/ 271914 h 359744"/>
                    <a:gd name="connsiteX10" fmla="*/ 4267432 w 4323979"/>
                    <a:gd name="connsiteY10" fmla="*/ 0 h 359744"/>
                    <a:gd name="connsiteX11" fmla="*/ 4267432 w 4323979"/>
                    <a:gd name="connsiteY11" fmla="*/ 0 h 35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3979" h="359744">
                      <a:moveTo>
                        <a:pt x="4231337" y="26469"/>
                      </a:moveTo>
                      <a:cubicBezTo>
                        <a:pt x="4210883" y="89034"/>
                        <a:pt x="4202461" y="181677"/>
                        <a:pt x="4260213" y="249054"/>
                      </a:cubicBezTo>
                      <a:lnTo>
                        <a:pt x="49157" y="335681"/>
                      </a:lnTo>
                      <a:cubicBezTo>
                        <a:pt x="29907" y="314024"/>
                        <a:pt x="21485" y="292368"/>
                        <a:pt x="25094" y="273117"/>
                      </a:cubicBezTo>
                      <a:cubicBezTo>
                        <a:pt x="29907" y="239428"/>
                        <a:pt x="66002" y="215365"/>
                        <a:pt x="78033" y="208146"/>
                      </a:cubicBezTo>
                      <a:lnTo>
                        <a:pt x="4231337" y="26469"/>
                      </a:lnTo>
                      <a:moveTo>
                        <a:pt x="4267432" y="0"/>
                      </a:moveTo>
                      <a:lnTo>
                        <a:pt x="70814" y="184083"/>
                      </a:lnTo>
                      <a:cubicBezTo>
                        <a:pt x="70814" y="184083"/>
                        <a:pt x="-63940" y="253866"/>
                        <a:pt x="38329" y="359744"/>
                      </a:cubicBezTo>
                      <a:lnTo>
                        <a:pt x="4323980" y="271914"/>
                      </a:lnTo>
                      <a:cubicBezTo>
                        <a:pt x="4177195" y="184083"/>
                        <a:pt x="4267432" y="0"/>
                        <a:pt x="4267432" y="0"/>
                      </a:cubicBezTo>
                      <a:lnTo>
                        <a:pt x="4267432" y="0"/>
                      </a:lnTo>
                      <a:close/>
                    </a:path>
                  </a:pathLst>
                </a:custGeom>
                <a:solidFill>
                  <a:srgbClr val="231815"/>
                </a:solidFill>
                <a:ln w="12026"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sp>
          <p:nvSpPr>
            <p:cNvPr id="51" name="文本框 50"/>
            <p:cNvSpPr txBox="1"/>
            <p:nvPr/>
          </p:nvSpPr>
          <p:spPr>
            <a:xfrm>
              <a:off x="6678" y="4371"/>
              <a:ext cx="6108" cy="2258"/>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en-US" altLang="zh-CN" sz="14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1400" b="1" i="0" u="none" strike="noStrike" kern="1200" cap="none" spc="0" normalizeH="0" baseline="0" noProof="0">
                  <a:ln>
                    <a:noFill/>
                  </a:ln>
                  <a:solidFill>
                    <a:srgbClr val="4BACC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数字经济</a:t>
              </a:r>
              <a:r>
                <a:rPr kumimoji="0" lang="zh-CN" altLang="en-US" sz="1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是以数据资源为关键要素，以数字科技为支撑的经济形态。数字产业化和产业数字化是数字经济中的重点内容，数字产业化主要是推动数字科技形成规模化产业，产业数字化主要是利用数字科技支撑和推动传统产业转型升级。</a:t>
              </a:r>
              <a:endParaRPr kumimoji="0" lang="zh-CN" altLang="en-US" sz="1400" b="0" i="0" u="none" strike="noStrike" kern="1200" cap="none" spc="20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67"/>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2" name="文本框 11"/>
          <p:cNvSpPr txBox="1"/>
          <p:nvPr/>
        </p:nvSpPr>
        <p:spPr>
          <a:xfrm>
            <a:off x="537210" y="227965"/>
            <a:ext cx="10968355"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中央及地方政府支持元宇宙产业发展的相关政策文件</a:t>
            </a:r>
          </a:p>
        </p:txBody>
      </p:sp>
      <p:sp>
        <p:nvSpPr>
          <p:cNvPr id="3" name="对角圆角矩形 3"/>
          <p:cNvSpPr/>
          <p:nvPr>
            <p:custDataLst>
              <p:tags r:id="rId1"/>
            </p:custDataLst>
          </p:nvPr>
        </p:nvSpPr>
        <p:spPr>
          <a:xfrm>
            <a:off x="9227820" y="1739900"/>
            <a:ext cx="2823210" cy="4704715"/>
          </a:xfrm>
          <a:prstGeom prst="round2DiagRect">
            <a:avLst>
              <a:gd name="adj1" fmla="val 18255"/>
              <a:gd name="adj2" fmla="val 0"/>
            </a:avLst>
          </a:prstGeom>
          <a:solidFill>
            <a:srgbClr val="FFFFFF">
              <a:lumMod val="95000"/>
              <a:alpha val="50000"/>
            </a:srgbClr>
          </a:solidFill>
          <a:effectLst/>
        </p:spPr>
        <p:txBody>
          <a:bodyPr rot="0" spcFirstLastPara="0" vertOverflow="overflow" horzOverflow="overflow" vert="horz" wrap="square" lIns="1080000" tIns="45720" rIns="91440" bIns="45720" numCol="1" spcCol="0" rtlCol="0" fromWordArt="0" anchor="ctr" anchorCtr="0" forceAA="0" compatLnSpc="1">
            <a:normAutofit/>
          </a:bodyPr>
          <a:lstStyle/>
          <a:p>
            <a:pPr marL="0" marR="0" lvl="0" indent="0" algn="just" defTabSz="914400" rtl="0" eaLnBrk="1" fontAlgn="base" latinLnBrk="0" hangingPunct="1">
              <a:lnSpc>
                <a:spcPct val="120000"/>
              </a:lnSpc>
              <a:spcBef>
                <a:spcPct val="0"/>
              </a:spcBef>
              <a:spcAft>
                <a:spcPct val="0"/>
              </a:spcAft>
              <a:buClrTx/>
              <a:buSzTx/>
              <a:buFontTx/>
              <a:buNone/>
              <a:defRPr/>
            </a:pPr>
            <a:endParaRPr kumimoji="0" lang="da-DK" altLang="zh-CN" sz="1800" b="0" i="0" u="none" strike="noStrike" kern="1200" cap="none" spc="0" normalizeH="0" baseline="0" noProof="0" dirty="0">
              <a:ln>
                <a:noFill/>
              </a:ln>
              <a:solidFill>
                <a:srgbClr val="3D90B9">
                  <a:lumMod val="50000"/>
                </a:srgb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graphicFrame>
        <p:nvGraphicFramePr>
          <p:cNvPr id="82" name="表格 81"/>
          <p:cNvGraphicFramePr/>
          <p:nvPr>
            <p:custDataLst>
              <p:tags r:id="rId2"/>
            </p:custDataLst>
          </p:nvPr>
        </p:nvGraphicFramePr>
        <p:xfrm>
          <a:off x="356235" y="1033970"/>
          <a:ext cx="11694795" cy="5824220"/>
        </p:xfrm>
        <a:graphic>
          <a:graphicData uri="http://schemas.openxmlformats.org/drawingml/2006/table">
            <a:tbl>
              <a:tblPr firstRow="1" bandRow="1">
                <a:tableStyleId>{5C22544A-7EE6-4342-B048-85BDC9FD1C3A}</a:tableStyleId>
              </a:tblPr>
              <a:tblGrid>
                <a:gridCol w="479425">
                  <a:extLst>
                    <a:ext uri="{9D8B030D-6E8A-4147-A177-3AD203B41FA5}">
                      <a16:colId xmlns:a16="http://schemas.microsoft.com/office/drawing/2014/main" val="20000"/>
                    </a:ext>
                  </a:extLst>
                </a:gridCol>
                <a:gridCol w="871855">
                  <a:extLst>
                    <a:ext uri="{9D8B030D-6E8A-4147-A177-3AD203B41FA5}">
                      <a16:colId xmlns:a16="http://schemas.microsoft.com/office/drawing/2014/main" val="20001"/>
                    </a:ext>
                  </a:extLst>
                </a:gridCol>
                <a:gridCol w="1616075">
                  <a:extLst>
                    <a:ext uri="{9D8B030D-6E8A-4147-A177-3AD203B41FA5}">
                      <a16:colId xmlns:a16="http://schemas.microsoft.com/office/drawing/2014/main" val="20002"/>
                    </a:ext>
                  </a:extLst>
                </a:gridCol>
                <a:gridCol w="1067435">
                  <a:extLst>
                    <a:ext uri="{9D8B030D-6E8A-4147-A177-3AD203B41FA5}">
                      <a16:colId xmlns:a16="http://schemas.microsoft.com/office/drawing/2014/main" val="20003"/>
                    </a:ext>
                  </a:extLst>
                </a:gridCol>
                <a:gridCol w="2057400">
                  <a:extLst>
                    <a:ext uri="{9D8B030D-6E8A-4147-A177-3AD203B41FA5}">
                      <a16:colId xmlns:a16="http://schemas.microsoft.com/office/drawing/2014/main" val="20004"/>
                    </a:ext>
                  </a:extLst>
                </a:gridCol>
                <a:gridCol w="4206875">
                  <a:extLst>
                    <a:ext uri="{9D8B030D-6E8A-4147-A177-3AD203B41FA5}">
                      <a16:colId xmlns:a16="http://schemas.microsoft.com/office/drawing/2014/main" val="20005"/>
                    </a:ext>
                  </a:extLst>
                </a:gridCol>
                <a:gridCol w="1395730">
                  <a:extLst>
                    <a:ext uri="{9D8B030D-6E8A-4147-A177-3AD203B41FA5}">
                      <a16:colId xmlns:a16="http://schemas.microsoft.com/office/drawing/2014/main" val="20006"/>
                    </a:ext>
                  </a:extLst>
                </a:gridCol>
              </a:tblGrid>
              <a:tr h="268605">
                <a:tc>
                  <a:txBody>
                    <a:bodyPr/>
                    <a:lstStyle/>
                    <a:p>
                      <a:pPr indent="0" algn="ctr" fontAlgn="auto">
                        <a:lnSpc>
                          <a:spcPct val="120000"/>
                        </a:lnSpc>
                        <a:buNone/>
                      </a:pPr>
                      <a:r>
                        <a:rPr lang="zh-CN" sz="1000" b="1">
                          <a:solidFill>
                            <a:schemeClr val="tx1"/>
                          </a:solidFill>
                          <a:latin typeface="微软雅黑" panose="020B0503020204020204" pitchFamily="34" charset="-122"/>
                          <a:ea typeface="微软雅黑" panose="020B0503020204020204" pitchFamily="34" charset="-122"/>
                        </a:rPr>
                        <a:t>序号</a:t>
                      </a:r>
                      <a:endParaRPr lang="zh-CN" altLang="en-US" sz="1000" b="1">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中央/省市</a:t>
                      </a:r>
                      <a:endParaRPr lang="zh-CN" altLang="en-US" sz="1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1">
                          <a:solidFill>
                            <a:schemeClr val="tx1"/>
                          </a:solidFill>
                          <a:latin typeface="微软雅黑" panose="020B0503020204020204" pitchFamily="34" charset="-122"/>
                          <a:ea typeface="微软雅黑" panose="020B0503020204020204" pitchFamily="34" charset="-122"/>
                        </a:rPr>
                        <a:t>部门</a:t>
                      </a:r>
                      <a:endParaRPr lang="zh-CN" altLang="en-US" sz="1000" b="1">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1">
                          <a:solidFill>
                            <a:schemeClr val="tx1"/>
                          </a:solidFill>
                          <a:latin typeface="微软雅黑" panose="020B0503020204020204" pitchFamily="34" charset="-122"/>
                          <a:ea typeface="微软雅黑" panose="020B0503020204020204" pitchFamily="34" charset="-122"/>
                        </a:rPr>
                        <a:t>时间</a:t>
                      </a:r>
                      <a:endParaRPr lang="zh-CN" altLang="en-US" sz="1000" b="1">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1">
                          <a:solidFill>
                            <a:schemeClr val="tx1"/>
                          </a:solidFill>
                          <a:latin typeface="微软雅黑" panose="020B0503020204020204" pitchFamily="34" charset="-122"/>
                          <a:ea typeface="微软雅黑" panose="020B0503020204020204" pitchFamily="34" charset="-122"/>
                        </a:rPr>
                        <a:t>出处</a:t>
                      </a:r>
                      <a:endParaRPr lang="zh-CN" altLang="en-US" sz="1000" b="1">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1">
                          <a:solidFill>
                            <a:schemeClr val="tx1"/>
                          </a:solidFill>
                          <a:latin typeface="微软雅黑" panose="020B0503020204020204" pitchFamily="34" charset="-122"/>
                          <a:ea typeface="微软雅黑" panose="020B0503020204020204" pitchFamily="34" charset="-122"/>
                        </a:rPr>
                        <a:t>布局内容</a:t>
                      </a:r>
                      <a:endParaRPr lang="zh-CN" altLang="en-US" sz="1000" b="1">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1">
                          <a:solidFill>
                            <a:schemeClr val="tx1"/>
                          </a:solidFill>
                          <a:latin typeface="微软雅黑" panose="020B0503020204020204" pitchFamily="34" charset="-122"/>
                          <a:ea typeface="微软雅黑" panose="020B0503020204020204" pitchFamily="34" charset="-122"/>
                        </a:rPr>
                        <a:t>备注</a:t>
                      </a:r>
                      <a:endParaRPr lang="zh-CN" altLang="en-US" sz="1000" b="1">
                        <a:solidFill>
                          <a:schemeClr val="tx1"/>
                        </a:solidFill>
                        <a:latin typeface="微软雅黑" panose="020B0503020204020204" pitchFamily="34" charset="-122"/>
                        <a:ea typeface="微软雅黑" panose="020B0503020204020204" pitchFamily="3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0365">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1</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中央部委</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工业和信息化部</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2022/1/24</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中小企业发展情况新闻发布会</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培育一批进军元宇宙、区块链、人工智能等新兴领域的创新型中小企业</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4180">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2</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深圳</a:t>
                      </a:r>
                      <a:r>
                        <a:rPr lang="zh-CN" sz="1000" b="0">
                          <a:solidFill>
                            <a:schemeClr val="tx1"/>
                          </a:solidFill>
                          <a:latin typeface="微软雅黑" panose="020B0503020204020204" pitchFamily="34" charset="-122"/>
                          <a:ea typeface="微软雅黑" panose="020B0503020204020204" pitchFamily="34" charset="-122"/>
                          <a:sym typeface="+mn-ea"/>
                        </a:rPr>
                        <a:t>市</a:t>
                      </a:r>
                      <a:endParaRPr lang="zh-CN" altLang="en-US" sz="1000" b="0">
                        <a:solidFill>
                          <a:schemeClr val="tx1"/>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南山区</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2021/11/13</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成立元宇宙创新实验室</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应用AR/VR、区块链、5G、大数据、人工智能、3D引擎等新技术，引进世界一流设备，自主研发交互系统，打造元宇宙沉浸式体验。</a:t>
                      </a:r>
                      <a:endParaRPr lang="zh-CN" altLang="en-US"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4180">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3</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湖南</a:t>
                      </a:r>
                      <a:r>
                        <a:rPr lang="zh-CN" sz="1000" b="0">
                          <a:solidFill>
                            <a:schemeClr val="tx1"/>
                          </a:solidFill>
                          <a:latin typeface="微软雅黑" panose="020B0503020204020204" pitchFamily="34" charset="-122"/>
                          <a:ea typeface="微软雅黑" panose="020B0503020204020204" pitchFamily="34" charset="-122"/>
                          <a:sym typeface="+mn-ea"/>
                        </a:rPr>
                        <a:t>省</a:t>
                      </a:r>
                      <a:endParaRPr lang="zh-CN" altLang="en-US" sz="1000" b="0">
                        <a:solidFill>
                          <a:schemeClr val="tx1"/>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张家界市武陵源区旅游高质量发展数字化转型</a:t>
                      </a:r>
                    </a:p>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工作领导小组办公室</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2021/11/18</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张家界元宇宙研究融合发展研讨会暨张家界元宇宙研究中心挂牌仪式</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以数字化技术赋能旅游产业，培育旅游新兴业态，为旅游业的数字化转型奠定基础。</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全国首个设立元宇宙</a:t>
                      </a:r>
                    </a:p>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研究中心的景区</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2120">
                <a:tc>
                  <a:txBody>
                    <a:bodyPr/>
                    <a:lstStyle/>
                    <a:p>
                      <a:pPr indent="0" algn="ctr" fontAlgn="auto">
                        <a:lnSpc>
                          <a:spcPct val="120000"/>
                        </a:lnSpc>
                        <a:buNone/>
                      </a:pPr>
                      <a:r>
                        <a:rPr lang="en-US" altLang="en-US" sz="1000" b="0">
                          <a:solidFill>
                            <a:schemeClr val="tx1"/>
                          </a:solidFill>
                          <a:latin typeface="微软雅黑" panose="020B0503020204020204" pitchFamily="34" charset="-122"/>
                          <a:ea typeface="微软雅黑" panose="020B0503020204020204" pitchFamily="34" charset="-122"/>
                        </a:rPr>
                        <a:t>4</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ctr" fontAlgn="auto">
                        <a:lnSpc>
                          <a:spcPct val="120000"/>
                        </a:lnSpc>
                        <a:buNone/>
                      </a:pPr>
                      <a:r>
                        <a:rPr lang="zh-CN" altLang="en-US" sz="1000" b="0">
                          <a:solidFill>
                            <a:schemeClr val="tx1"/>
                          </a:solidFill>
                          <a:latin typeface="微软雅黑" panose="020B0503020204020204" pitchFamily="34" charset="-122"/>
                          <a:ea typeface="微软雅黑" panose="020B0503020204020204" pitchFamily="34" charset="-122"/>
                          <a:sym typeface="+mn-ea"/>
                        </a:rPr>
                        <a:t>上海市</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chemeClr val="tx1"/>
                          </a:solidFill>
                          <a:latin typeface="微软雅黑" panose="020B0503020204020204" pitchFamily="34" charset="-122"/>
                          <a:ea typeface="微软雅黑" panose="020B0503020204020204" pitchFamily="34" charset="-122"/>
                        </a:rPr>
                        <a:t>上海市委</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000" b="0">
                          <a:solidFill>
                            <a:schemeClr val="tx1"/>
                          </a:solidFill>
                          <a:latin typeface="微软雅黑" panose="020B0503020204020204" pitchFamily="34" charset="-122"/>
                          <a:ea typeface="微软雅黑" panose="020B0503020204020204" pitchFamily="34" charset="-122"/>
                        </a:rPr>
                        <a:t>2021/12/21</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000" b="0">
                          <a:solidFill>
                            <a:schemeClr val="tx1"/>
                          </a:solidFill>
                          <a:latin typeface="微软雅黑" panose="020B0503020204020204" pitchFamily="34" charset="-122"/>
                          <a:ea typeface="微软雅黑" panose="020B0503020204020204" pitchFamily="34" charset="-122"/>
                        </a:rPr>
                        <a:t>上海市委经济工作会议</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1000" b="0">
                          <a:solidFill>
                            <a:schemeClr val="tx1"/>
                          </a:solidFill>
                          <a:latin typeface="微软雅黑" panose="020B0503020204020204" pitchFamily="34" charset="-122"/>
                          <a:ea typeface="微软雅黑" panose="020B0503020204020204" pitchFamily="34" charset="-122"/>
                        </a:rPr>
                        <a:t>引导企业加紧研究未来虚拟世界与现实社会相交互的重要平台，适时布局切入。</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en-US" altLang="en-US" sz="1000" b="0">
                          <a:solidFill>
                            <a:schemeClr val="tx1"/>
                          </a:solidFill>
                          <a:latin typeface="微软雅黑" panose="020B0503020204020204" pitchFamily="34" charset="-122"/>
                          <a:ea typeface="微软雅黑" panose="020B0503020204020204" pitchFamily="34" charset="-122"/>
                        </a:rPr>
                        <a:t>我国地方政府对元宇宙相关产业发展的</a:t>
                      </a:r>
                    </a:p>
                    <a:p>
                      <a:pPr indent="0" algn="ctr" fontAlgn="auto">
                        <a:lnSpc>
                          <a:spcPct val="120000"/>
                        </a:lnSpc>
                        <a:buNone/>
                      </a:pPr>
                      <a:r>
                        <a:rPr lang="en-US" altLang="en-US" sz="1000" b="0">
                          <a:solidFill>
                            <a:schemeClr val="tx1"/>
                          </a:solidFill>
                          <a:latin typeface="微软雅黑" panose="020B0503020204020204" pitchFamily="34" charset="-122"/>
                          <a:ea typeface="微软雅黑" panose="020B0503020204020204" pitchFamily="34" charset="-122"/>
                        </a:rPr>
                        <a:t>第一次正面表态</a:t>
                      </a: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3230">
                <a:tc>
                  <a:txBody>
                    <a:bodyPr/>
                    <a:lstStyle/>
                    <a:p>
                      <a:pPr indent="0" algn="ctr" fontAlgn="auto">
                        <a:lnSpc>
                          <a:spcPct val="120000"/>
                        </a:lnSpc>
                        <a:buNone/>
                      </a:pPr>
                      <a:r>
                        <a:rPr lang="en-US" altLang="en-US" sz="1000" b="0">
                          <a:solidFill>
                            <a:schemeClr val="tx1"/>
                          </a:solidFill>
                          <a:latin typeface="微软雅黑" panose="020B0503020204020204" pitchFamily="34" charset="-122"/>
                          <a:ea typeface="微软雅黑" panose="020B0503020204020204" pitchFamily="34" charset="-122"/>
                        </a:rPr>
                        <a:t>5</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上海市经济和信息化委员会</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2021/12/30</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《上海市电子信息产业发展“十四五”规划》</a:t>
                      </a:r>
                      <a:endParaRPr lang="zh-CN" altLang="en-US"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加强元宇宙底层核心技术基础能力的前瞻研发，推进深化感知交互的新型终端研制和系统化的虚拟内容建设，探索行业应用。</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元宇宙被写进</a:t>
                      </a:r>
                    </a:p>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政府十四五规划</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4180">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6</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海南</a:t>
                      </a:r>
                      <a:r>
                        <a:rPr lang="zh-CN" sz="1000" b="0">
                          <a:solidFill>
                            <a:schemeClr val="tx1"/>
                          </a:solidFill>
                          <a:latin typeface="微软雅黑" panose="020B0503020204020204" pitchFamily="34" charset="-122"/>
                          <a:ea typeface="微软雅黑" panose="020B0503020204020204" pitchFamily="34" charset="-122"/>
                          <a:sym typeface="+mn-ea"/>
                        </a:rPr>
                        <a:t>省</a:t>
                      </a:r>
                      <a:endParaRPr lang="zh-CN" altLang="en-US" sz="1000" b="0">
                        <a:solidFill>
                          <a:schemeClr val="tx1"/>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三亚市人民政府</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2021/12/24</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2021年第六届三亚文博会</a:t>
                      </a:r>
                      <a:endParaRPr lang="zh-CN" altLang="en-US"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将在三亚设立网易海南总部，建设网易元宇宙产业基地项目</a:t>
                      </a:r>
                      <a:r>
                        <a:rPr lang="zh-CN" altLang="en-US"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4180">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7</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sym typeface="+mn-ea"/>
                        </a:rPr>
                        <a:t>浙江省</a:t>
                      </a:r>
                      <a:endParaRPr lang="zh-CN" altLang="en-US" sz="1000" b="0">
                        <a:solidFill>
                          <a:schemeClr val="tx1"/>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浙江省数字经济发展领导小组办公室</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2022/1/5</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《关于浙江省未来产业先导区建设的指导意见》</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元宇宙与人工智能、区块链、第三代半导体是浙江到2023年重点未来产业先导区的布局领域之一</a:t>
                      </a:r>
                      <a:r>
                        <a:rPr lang="zh-CN" altLang="en-US"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78155">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8</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江苏</a:t>
                      </a:r>
                      <a:r>
                        <a:rPr lang="zh-CN" sz="1000" b="0">
                          <a:solidFill>
                            <a:schemeClr val="tx1"/>
                          </a:solidFill>
                          <a:latin typeface="微软雅黑" panose="020B0503020204020204" pitchFamily="34" charset="-122"/>
                          <a:ea typeface="微软雅黑" panose="020B0503020204020204" pitchFamily="34" charset="-122"/>
                          <a:sym typeface="+mn-ea"/>
                        </a:rPr>
                        <a:t>省</a:t>
                      </a:r>
                      <a:endParaRPr lang="zh-CN" altLang="en-US" sz="1000" b="0">
                        <a:solidFill>
                          <a:schemeClr val="tx1"/>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无锡市滨湖区人民政府</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2022/1/5</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《太湖湾科创带引领区元宇宙生态产业发展规划》</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推动元宇宙技术在多领域深度应用；推动元宇宙产业上下游各环节、各主体协同发展，加快元宇宙与集成电路、区块链、人工智能、云计算等技术融合创新发展。</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altLang="en-US" sz="1000" b="0">
                          <a:solidFill>
                            <a:schemeClr val="tx1"/>
                          </a:solidFill>
                          <a:latin typeface="微软雅黑" panose="020B0503020204020204" pitchFamily="34" charset="-122"/>
                          <a:ea typeface="微软雅黑" panose="020B0503020204020204" pitchFamily="34" charset="-122"/>
                        </a:rPr>
                        <a:t>专项</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4180">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9</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安徽</a:t>
                      </a:r>
                      <a:r>
                        <a:rPr lang="zh-CN" sz="1000" b="0">
                          <a:solidFill>
                            <a:schemeClr val="tx1"/>
                          </a:solidFill>
                          <a:latin typeface="微软雅黑" panose="020B0503020204020204" pitchFamily="34" charset="-122"/>
                          <a:ea typeface="微软雅黑" panose="020B0503020204020204" pitchFamily="34" charset="-122"/>
                          <a:sym typeface="+mn-ea"/>
                        </a:rPr>
                        <a:t>省</a:t>
                      </a:r>
                      <a:endParaRPr lang="zh-CN" altLang="en-US" sz="1000" b="0">
                        <a:solidFill>
                          <a:schemeClr val="tx1"/>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合肥市人民政府</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2022/1/10</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《政府工作报告》</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瞄准元宇宙、超导技术、精准医疗等前沿领域，打造一批领航企业、尖端技术、高端产品。</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24180">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10</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湖北</a:t>
                      </a:r>
                      <a:r>
                        <a:rPr lang="zh-CN" sz="1000" b="0">
                          <a:solidFill>
                            <a:schemeClr val="tx1"/>
                          </a:solidFill>
                          <a:latin typeface="微软雅黑" panose="020B0503020204020204" pitchFamily="34" charset="-122"/>
                          <a:ea typeface="微软雅黑" panose="020B0503020204020204" pitchFamily="34" charset="-122"/>
                          <a:sym typeface="+mn-ea"/>
                        </a:rPr>
                        <a:t>省</a:t>
                      </a:r>
                      <a:endParaRPr lang="zh-CN" altLang="en-US" sz="1000" b="0">
                        <a:solidFill>
                          <a:schemeClr val="tx1"/>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武汉市人民政府</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2022/1/11</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《政府工作报告》</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推动元宇宙、大数据、云计算、区块链、地理空间信息、量子科技等与实体经济融合</a:t>
                      </a:r>
                      <a:endParaRPr lang="zh-CN" altLang="en-US"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24180">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11</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北京</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北京市通州区</a:t>
                      </a:r>
                      <a:r>
                        <a:rPr lang="zh-CN" sz="1000" b="0">
                          <a:solidFill>
                            <a:schemeClr val="tx1"/>
                          </a:solidFill>
                          <a:latin typeface="微软雅黑" panose="020B0503020204020204" pitchFamily="34" charset="-122"/>
                          <a:ea typeface="微软雅黑" panose="020B0503020204020204" pitchFamily="34" charset="-122"/>
                          <a:sym typeface="+mn-ea"/>
                        </a:rPr>
                        <a:t>人民政府</a:t>
                      </a:r>
                      <a:endParaRPr lang="zh-CN" altLang="en-US" sz="1000" b="0">
                        <a:solidFill>
                          <a:schemeClr val="tx1"/>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en-US" sz="1000" b="0">
                          <a:solidFill>
                            <a:schemeClr val="tx1"/>
                          </a:solidFill>
                          <a:latin typeface="微软雅黑" panose="020B0503020204020204" pitchFamily="34" charset="-122"/>
                          <a:ea typeface="微软雅黑" panose="020B0503020204020204" pitchFamily="34" charset="-122"/>
                        </a:rPr>
                        <a:t>2022/1/19</a:t>
                      </a:r>
                      <a:endParaRPr lang="en-US"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rPr>
                        <a:t>《关于加快北京城市副中心元宇宙创新引领发展的八条措施》</a:t>
                      </a:r>
                      <a:endParaRPr lang="zh-CN" altLang="en-US" sz="1000" b="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fontAlgn="auto">
                        <a:lnSpc>
                          <a:spcPct val="120000"/>
                        </a:lnSpc>
                        <a:buNone/>
                      </a:pPr>
                      <a:r>
                        <a:rPr lang="zh-CN"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打造一只覆盖元宇宙产业的基金，支持元宇宙初创项目和重大项目，支持设立专注于早期和长期投资的元宇宙子基金；突出元宇宙与文化旅游融合发展的特色；规划“1个研究院＋N个特色主题园区”的元宇宙产业空间布局。</a:t>
                      </a:r>
                      <a:endParaRPr lang="zh-CN" altLang="en-US" sz="10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fontAlgn="auto">
                        <a:lnSpc>
                          <a:spcPct val="120000"/>
                        </a:lnSpc>
                        <a:buNone/>
                      </a:pPr>
                      <a:r>
                        <a:rPr lang="zh-CN" altLang="en-US" sz="1000" b="0">
                          <a:solidFill>
                            <a:schemeClr val="tx1"/>
                          </a:solidFill>
                          <a:latin typeface="微软雅黑" panose="020B0503020204020204" pitchFamily="34" charset="-122"/>
                          <a:ea typeface="微软雅黑" panose="020B0503020204020204" pitchFamily="34" charset="-122"/>
                        </a:rPr>
                        <a:t>专项</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167"/>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2" name="文本框 11"/>
          <p:cNvSpPr txBox="1"/>
          <p:nvPr/>
        </p:nvSpPr>
        <p:spPr>
          <a:xfrm>
            <a:off x="506730" y="29576"/>
            <a:ext cx="11555730" cy="122999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背景</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a:t>
            </a:r>
            <a:r>
              <a:rPr kumimoji="0" lang="en-US" altLang="zh-CN"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6/6</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落地我市，长沙聚力发展数字经济，筹建市元宇宙研究院，城发数智科技</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近水楼台</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537210" y="1082040"/>
            <a:ext cx="11205845" cy="115316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2021年长沙市数字经济规模超3500亿元，综合排名全国城市第12位，入选国家区块链创新应用综合性试点城市，获批第15个国家新一代人工智能创新发展试验区。</a:t>
            </a:r>
            <a:endParaRPr kumimoji="0" sz="16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sz="1400" b="1" i="0" u="none" strike="noStrike" kern="1200" cap="none" spc="0" normalizeH="0" baseline="0" noProof="0">
              <a:ln>
                <a:noFill/>
              </a:ln>
              <a:solidFill>
                <a:srgbClr val="00B0F0"/>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1615440" y="2068195"/>
            <a:ext cx="5495290" cy="224536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湖南省委常委、长沙市委书记吴桂英表示，长沙将积极抢抓数字经济发展新机遇，在完善政策体系、夯实技术底座、优化产业生态、拓展应用场景等方面持续发力，为推动高质量发展注入澎湃动能。</a:t>
            </a:r>
            <a:endParaRPr kumimoji="0" sz="1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sz="1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力争到2025年将长沙打造成为国家数字经济创新地、数字产业集群新高地、先进制造业转型示范地、内陆地区数字变革策源地、国家数字贸易中部枢纽，数字产业占GDP比重超过45%。</a:t>
            </a:r>
            <a:endParaRPr kumimoji="0" sz="1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5" name="任意多边形 4"/>
          <p:cNvSpPr/>
          <p:nvPr/>
        </p:nvSpPr>
        <p:spPr>
          <a:xfrm>
            <a:off x="2674620" y="5939790"/>
            <a:ext cx="3387725" cy="779780"/>
          </a:xfrm>
          <a:custGeom>
            <a:avLst/>
            <a:gdLst>
              <a:gd name="connsiteX0" fmla="*/ 0 w 2087694"/>
              <a:gd name="connsiteY0" fmla="*/ 0 h 774534"/>
              <a:gd name="connsiteX1" fmla="*/ 2087694 w 2087694"/>
              <a:gd name="connsiteY1" fmla="*/ 0 h 774534"/>
              <a:gd name="connsiteX2" fmla="*/ 2087694 w 2087694"/>
              <a:gd name="connsiteY2" fmla="*/ 774534 h 774534"/>
              <a:gd name="connsiteX3" fmla="*/ 0 w 2087694"/>
              <a:gd name="connsiteY3" fmla="*/ 774534 h 774534"/>
              <a:gd name="connsiteX4" fmla="*/ 0 w 2087694"/>
              <a:gd name="connsiteY4" fmla="*/ 0 h 77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694" h="774534">
                <a:moveTo>
                  <a:pt x="0" y="0"/>
                </a:moveTo>
                <a:lnTo>
                  <a:pt x="2087694" y="0"/>
                </a:lnTo>
                <a:lnTo>
                  <a:pt x="2087694" y="774534"/>
                </a:lnTo>
                <a:lnTo>
                  <a:pt x="0" y="7745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000" tIns="36000" rIns="36000" bIns="36000" numCol="1" spcCol="1270" anchor="ctr" anchorCtr="0">
            <a:noAutofit/>
          </a:bodyPr>
          <a:lstStyle/>
          <a:p>
            <a:pPr marL="0" marR="0" lvl="0" indent="0" algn="ctr" defTabSz="711200" rtl="0" eaLnBrk="1" fontAlgn="base" latinLnBrk="0" hangingPunct="1">
              <a:lnSpc>
                <a:spcPct val="120000"/>
              </a:lnSpc>
              <a:spcBef>
                <a:spcPct val="0"/>
              </a:spcBef>
              <a:spcAft>
                <a:spcPct val="0"/>
              </a:spcAft>
              <a:buClrTx/>
              <a:buSzTx/>
              <a:buFontTx/>
              <a:buNone/>
              <a:defRPr/>
            </a:pPr>
            <a:r>
              <a:rPr kumimoji="0"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计算与数字经济创新研究院</a:t>
            </a:r>
          </a:p>
        </p:txBody>
      </p:sp>
      <p:sp>
        <p:nvSpPr>
          <p:cNvPr id="6" name="任意多边形 5"/>
          <p:cNvSpPr/>
          <p:nvPr/>
        </p:nvSpPr>
        <p:spPr>
          <a:xfrm>
            <a:off x="5673725" y="5939790"/>
            <a:ext cx="3288030" cy="779780"/>
          </a:xfrm>
          <a:custGeom>
            <a:avLst/>
            <a:gdLst>
              <a:gd name="connsiteX0" fmla="*/ 0 w 2087694"/>
              <a:gd name="connsiteY0" fmla="*/ 0 h 774534"/>
              <a:gd name="connsiteX1" fmla="*/ 2087694 w 2087694"/>
              <a:gd name="connsiteY1" fmla="*/ 0 h 774534"/>
              <a:gd name="connsiteX2" fmla="*/ 2087694 w 2087694"/>
              <a:gd name="connsiteY2" fmla="*/ 774534 h 774534"/>
              <a:gd name="connsiteX3" fmla="*/ 0 w 2087694"/>
              <a:gd name="connsiteY3" fmla="*/ 774534 h 774534"/>
              <a:gd name="connsiteX4" fmla="*/ 0 w 2087694"/>
              <a:gd name="connsiteY4" fmla="*/ 0 h 77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694" h="774534">
                <a:moveTo>
                  <a:pt x="0" y="0"/>
                </a:moveTo>
                <a:lnTo>
                  <a:pt x="2087694" y="0"/>
                </a:lnTo>
                <a:lnTo>
                  <a:pt x="2087694" y="774534"/>
                </a:lnTo>
                <a:lnTo>
                  <a:pt x="0" y="7745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000" tIns="36000" rIns="36000" bIns="36000" numCol="1" spcCol="1270" anchor="ctr" anchorCtr="0">
            <a:noAutofit/>
          </a:bodyPr>
          <a:lstStyle/>
          <a:p>
            <a:pPr marL="0" marR="0" lvl="0" indent="0" algn="ctr" defTabSz="711200" rtl="0" eaLnBrk="1" fontAlgn="base" latinLnBrk="0" hangingPunct="1">
              <a:lnSpc>
                <a:spcPct val="120000"/>
              </a:lnSpc>
              <a:spcBef>
                <a:spcPct val="0"/>
              </a:spcBef>
              <a:spcAft>
                <a:spcPct val="0"/>
              </a:spcAft>
              <a:buClrTx/>
              <a:buSzTx/>
              <a:buFontTx/>
              <a:buNone/>
              <a:defRPr/>
            </a:pPr>
            <a:r>
              <a:rPr kumimoji="0"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新一代人工智能技术研究院</a:t>
            </a:r>
          </a:p>
        </p:txBody>
      </p:sp>
      <p:sp>
        <p:nvSpPr>
          <p:cNvPr id="11" name="任意多边形 10"/>
          <p:cNvSpPr/>
          <p:nvPr/>
        </p:nvSpPr>
        <p:spPr>
          <a:xfrm>
            <a:off x="384810" y="5939790"/>
            <a:ext cx="2590165" cy="779780"/>
          </a:xfrm>
          <a:custGeom>
            <a:avLst/>
            <a:gdLst>
              <a:gd name="connsiteX0" fmla="*/ 0 w 2087694"/>
              <a:gd name="connsiteY0" fmla="*/ 0 h 774534"/>
              <a:gd name="connsiteX1" fmla="*/ 2087694 w 2087694"/>
              <a:gd name="connsiteY1" fmla="*/ 0 h 774534"/>
              <a:gd name="connsiteX2" fmla="*/ 2087694 w 2087694"/>
              <a:gd name="connsiteY2" fmla="*/ 774534 h 774534"/>
              <a:gd name="connsiteX3" fmla="*/ 0 w 2087694"/>
              <a:gd name="connsiteY3" fmla="*/ 774534 h 774534"/>
              <a:gd name="connsiteX4" fmla="*/ 0 w 2087694"/>
              <a:gd name="connsiteY4" fmla="*/ 0 h 77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694" h="774534">
                <a:moveTo>
                  <a:pt x="0" y="0"/>
                </a:moveTo>
                <a:lnTo>
                  <a:pt x="2087694" y="0"/>
                </a:lnTo>
                <a:lnTo>
                  <a:pt x="2087694" y="774534"/>
                </a:lnTo>
                <a:lnTo>
                  <a:pt x="0" y="7745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000" tIns="36000" rIns="36000" bIns="36000" numCol="1" spcCol="1270" anchor="ctr" anchorCtr="0">
            <a:noAutofit/>
          </a:bodyPr>
          <a:lstStyle/>
          <a:p>
            <a:pPr marL="0" marR="0" lvl="0" indent="0" algn="ctr" defTabSz="711200" rtl="0" eaLnBrk="1" fontAlgn="base" latinLnBrk="0" hangingPunct="1">
              <a:lnSpc>
                <a:spcPct val="120000"/>
              </a:lnSpc>
              <a:spcBef>
                <a:spcPct val="0"/>
              </a:spcBef>
              <a:spcAft>
                <a:spcPct val="0"/>
              </a:spcAft>
              <a:buClrTx/>
              <a:buSzTx/>
              <a:buFontTx/>
              <a:buNone/>
              <a:defRPr/>
            </a:pPr>
            <a:r>
              <a:rPr kumimoji="0"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湖南大数据交易中心</a:t>
            </a:r>
          </a:p>
        </p:txBody>
      </p:sp>
      <p:pic>
        <p:nvPicPr>
          <p:cNvPr id="15" name="图片 14"/>
          <p:cNvPicPr>
            <a:picLocks noChangeAspect="1"/>
          </p:cNvPicPr>
          <p:nvPr>
            <p:custDataLst>
              <p:tags r:id="rId1"/>
            </p:custDataLst>
          </p:nvPr>
        </p:nvPicPr>
        <p:blipFill rotWithShape="1">
          <a:blip r:embed="rId7" cstate="print">
            <a:extLst>
              <a:ext uri="{28A0092B-C50C-407E-A947-70E740481C1C}">
                <a14:useLocalDpi xmlns:a14="http://schemas.microsoft.com/office/drawing/2010/main" val="0"/>
              </a:ext>
            </a:extLst>
          </a:blip>
          <a:srcRect b="15831"/>
          <a:stretch>
            <a:fillRect/>
          </a:stretch>
        </p:blipFill>
        <p:spPr>
          <a:xfrm>
            <a:off x="3280410" y="4857750"/>
            <a:ext cx="2087880" cy="1173480"/>
          </a:xfrm>
          <a:prstGeom prst="rect">
            <a:avLst/>
          </a:prstGeom>
        </p:spPr>
      </p:pic>
      <p:pic>
        <p:nvPicPr>
          <p:cNvPr id="16" name="图片 1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274043" y="4766665"/>
            <a:ext cx="2087694" cy="1172985"/>
          </a:xfrm>
          <a:prstGeom prst="rect">
            <a:avLst/>
          </a:prstGeom>
        </p:spPr>
      </p:pic>
      <p:pic>
        <p:nvPicPr>
          <p:cNvPr id="101" name="图片 100"/>
          <p:cNvPicPr/>
          <p:nvPr>
            <p:custDataLst>
              <p:tags r:id="rId3"/>
            </p:custDataLst>
          </p:nvPr>
        </p:nvPicPr>
        <p:blipFill>
          <a:blip r:embed="rId9"/>
          <a:stretch>
            <a:fillRect/>
          </a:stretch>
        </p:blipFill>
        <p:spPr>
          <a:xfrm>
            <a:off x="555625" y="4766310"/>
            <a:ext cx="2249170" cy="1173480"/>
          </a:xfrm>
          <a:prstGeom prst="rect">
            <a:avLst/>
          </a:prstGeom>
          <a:noFill/>
          <a:ln w="9525">
            <a:noFill/>
          </a:ln>
        </p:spPr>
      </p:pic>
      <p:pic>
        <p:nvPicPr>
          <p:cNvPr id="8" name="图片 7" descr="C:/Users/jerry/AppData/Local/Temp/picturecompress_20220310082254/output_1.pngoutput_1"/>
          <p:cNvPicPr>
            <a:picLocks noChangeAspect="1"/>
          </p:cNvPicPr>
          <p:nvPr>
            <p:custDataLst>
              <p:tags r:id="rId4"/>
            </p:custDataLst>
          </p:nvPr>
        </p:nvPicPr>
        <p:blipFill>
          <a:blip r:embed="rId10"/>
          <a:stretch>
            <a:fillRect/>
          </a:stretch>
        </p:blipFill>
        <p:spPr>
          <a:xfrm>
            <a:off x="9361805" y="3814445"/>
            <a:ext cx="2113280" cy="951865"/>
          </a:xfrm>
          <a:prstGeom prst="rect">
            <a:avLst/>
          </a:prstGeom>
        </p:spPr>
      </p:pic>
      <p:sp>
        <p:nvSpPr>
          <p:cNvPr id="10" name="任意多边形 9"/>
          <p:cNvSpPr/>
          <p:nvPr/>
        </p:nvSpPr>
        <p:spPr>
          <a:xfrm>
            <a:off x="8774430" y="4674870"/>
            <a:ext cx="3288030" cy="779780"/>
          </a:xfrm>
          <a:custGeom>
            <a:avLst/>
            <a:gdLst>
              <a:gd name="connsiteX0" fmla="*/ 0 w 2087694"/>
              <a:gd name="connsiteY0" fmla="*/ 0 h 774534"/>
              <a:gd name="connsiteX1" fmla="*/ 2087694 w 2087694"/>
              <a:gd name="connsiteY1" fmla="*/ 0 h 774534"/>
              <a:gd name="connsiteX2" fmla="*/ 2087694 w 2087694"/>
              <a:gd name="connsiteY2" fmla="*/ 774534 h 774534"/>
              <a:gd name="connsiteX3" fmla="*/ 0 w 2087694"/>
              <a:gd name="connsiteY3" fmla="*/ 774534 h 774534"/>
              <a:gd name="connsiteX4" fmla="*/ 0 w 2087694"/>
              <a:gd name="connsiteY4" fmla="*/ 0 h 774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7694" h="774534">
                <a:moveTo>
                  <a:pt x="0" y="0"/>
                </a:moveTo>
                <a:lnTo>
                  <a:pt x="2087694" y="0"/>
                </a:lnTo>
                <a:lnTo>
                  <a:pt x="2087694" y="774534"/>
                </a:lnTo>
                <a:lnTo>
                  <a:pt x="0" y="77453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000" tIns="36000" rIns="36000" bIns="36000" numCol="1" spcCol="1270" anchor="ctr" anchorCtr="0">
            <a:noAutofit/>
          </a:bodyPr>
          <a:lstStyle/>
          <a:p>
            <a:pPr marL="0" marR="0" lvl="0" indent="0" algn="ctr" defTabSz="711200" rtl="0" eaLnBrk="1" fontAlgn="base" latinLnBrk="0" hangingPunct="1">
              <a:lnSpc>
                <a:spcPct val="120000"/>
              </a:lnSpc>
              <a:spcBef>
                <a:spcPct val="0"/>
              </a:spcBef>
              <a:spcAft>
                <a:spcPct val="0"/>
              </a:spcAft>
              <a:buClrTx/>
              <a:buSzTx/>
              <a:buFontTx/>
              <a:buNone/>
              <a:defRPr/>
            </a:pPr>
            <a:r>
              <a:rPr kumimoji="0" lang="zh-CN" altLang="en-US" sz="1800" b="1" i="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长沙市元宇宙研究院</a:t>
            </a:r>
          </a:p>
          <a:p>
            <a:pPr marL="0" marR="0" lvl="0" indent="0" algn="ctr" defTabSz="711200" rtl="0" eaLnBrk="1" fontAlgn="base" latinLnBrk="0" hangingPunct="1">
              <a:lnSpc>
                <a:spcPct val="120000"/>
              </a:lnSpc>
              <a:spcBef>
                <a:spcPct val="0"/>
              </a:spcBef>
              <a:spcAft>
                <a:spcPct val="0"/>
              </a:spcAft>
              <a:buClrTx/>
              <a:buSzTx/>
              <a:buFontTx/>
              <a:buNone/>
              <a:defRPr/>
            </a:pPr>
            <a:r>
              <a:rPr kumimoji="0" lang="en-US" altLang="zh-CN" sz="1800" b="1" i="1"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(拟建)</a:t>
            </a:r>
          </a:p>
        </p:txBody>
      </p:sp>
      <p:sp>
        <p:nvSpPr>
          <p:cNvPr id="13" name="圆角矩形 12"/>
          <p:cNvSpPr/>
          <p:nvPr/>
        </p:nvSpPr>
        <p:spPr>
          <a:xfrm>
            <a:off x="1520190" y="2068195"/>
            <a:ext cx="5696585" cy="2342515"/>
          </a:xfrm>
          <a:prstGeom prst="roundRect">
            <a:avLst/>
          </a:prstGeom>
          <a:noFill/>
          <a:ln w="285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矩形 20"/>
          <p:cNvSpPr/>
          <p:nvPr/>
        </p:nvSpPr>
        <p:spPr>
          <a:xfrm>
            <a:off x="9175750" y="3289935"/>
            <a:ext cx="2512695" cy="2272665"/>
          </a:xfrm>
          <a:prstGeom prst="rect">
            <a:avLst/>
          </a:prstGeom>
          <a:no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7" name="右箭头 6"/>
          <p:cNvSpPr/>
          <p:nvPr/>
        </p:nvSpPr>
        <p:spPr>
          <a:xfrm rot="19260000">
            <a:off x="1976120" y="4464050"/>
            <a:ext cx="356870" cy="373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9" name="右箭头 8"/>
          <p:cNvSpPr/>
          <p:nvPr/>
        </p:nvSpPr>
        <p:spPr>
          <a:xfrm rot="16200000">
            <a:off x="3985895" y="4447540"/>
            <a:ext cx="356870" cy="373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右箭头 13"/>
          <p:cNvSpPr/>
          <p:nvPr/>
        </p:nvSpPr>
        <p:spPr>
          <a:xfrm rot="14580000">
            <a:off x="7042150" y="4366895"/>
            <a:ext cx="356870" cy="3733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右箭头 16"/>
          <p:cNvSpPr/>
          <p:nvPr/>
        </p:nvSpPr>
        <p:spPr>
          <a:xfrm rot="11220000">
            <a:off x="7900035" y="3745230"/>
            <a:ext cx="1190625" cy="373380"/>
          </a:xfrm>
          <a:prstGeom prst="rightArrow">
            <a:avLst/>
          </a:prstGeom>
          <a:gradFill>
            <a:gsLst>
              <a:gs pos="100000">
                <a:srgbClr val="F9F8CA"/>
              </a:gs>
              <a:gs pos="6000">
                <a:srgbClr val="4EAADD"/>
              </a:gs>
            </a:gsLst>
            <a:lin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9023" y="1295156"/>
            <a:ext cx="11300756" cy="534035"/>
          </a:xfrm>
          <a:prstGeom prst="rect">
            <a:avLst/>
          </a:prstGeom>
          <a:noFill/>
        </p:spPr>
        <p:txBody>
          <a:bodyPr wrap="square">
            <a:spAutoFit/>
          </a:bodyPr>
          <a:lstStyle/>
          <a:p>
            <a:pPr marL="285750" marR="0" lvl="0" indent="-285750" algn="just" defTabSz="914400" rtl="0" eaLnBrk="1" fontAlgn="base" latinLnBrk="0" hangingPunct="1">
              <a:lnSpc>
                <a:spcPct val="120000"/>
              </a:lnSpc>
              <a:spcBef>
                <a:spcPct val="0"/>
              </a:spcBef>
              <a:spcAft>
                <a:spcPct val="0"/>
              </a:spcAft>
              <a:buClrTx/>
              <a:buSzTx/>
              <a:buFont typeface="Wingdings" panose="05000000000000000000" pitchFamily="2" charset="2"/>
              <a:buChar char="u"/>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湖南省区块链技术创新中心于</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2021</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12</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月授牌。</a:t>
            </a:r>
            <a:endParaRPr kumimoji="0" lang="zh-CN" altLang="en-US" sz="2400" b="1" i="0" u="none" strike="noStrike" kern="1200" cap="none" spc="0" normalizeH="0" baseline="0" noProof="0" dirty="0">
              <a:ln>
                <a:noFill/>
              </a:ln>
              <a:solidFill>
                <a:srgbClr val="FF0000"/>
              </a:solidFill>
              <a:effectLst/>
              <a:uLnTx/>
              <a:uFillTx/>
              <a:latin typeface="Arial" panose="020B0604020202020204" pitchFamily="34" charset="0"/>
              <a:ea typeface="微软雅黑" panose="020B0503020204020204" pitchFamily="34" charset="-122"/>
              <a:cs typeface="+mn-cs"/>
            </a:endParaRPr>
          </a:p>
        </p:txBody>
      </p:sp>
      <p:pic>
        <p:nvPicPr>
          <p:cNvPr id="6" name="图片 5"/>
          <p:cNvPicPr>
            <a:picLocks noChangeAspect="1"/>
          </p:cNvPicPr>
          <p:nvPr/>
        </p:nvPicPr>
        <p:blipFill>
          <a:blip r:embed="rId2"/>
          <a:stretch>
            <a:fillRect/>
          </a:stretch>
        </p:blipFill>
        <p:spPr>
          <a:xfrm>
            <a:off x="654688" y="2147457"/>
            <a:ext cx="3734656" cy="4176419"/>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1618" y="2147457"/>
            <a:ext cx="3053825" cy="4114985"/>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780" y="2120161"/>
            <a:ext cx="3150345" cy="2357836"/>
          </a:xfrm>
          <a:prstGeom prst="rect">
            <a:avLst/>
          </a:prstGeom>
          <a:ln>
            <a:noFill/>
          </a:ln>
          <a:effectLst>
            <a:outerShdw blurRad="292100" dist="139700" dir="2700000" algn="tl" rotWithShape="0">
              <a:srgbClr val="333333">
                <a:alpha val="65000"/>
              </a:srgbClr>
            </a:outerShdw>
          </a:effectLst>
        </p:spPr>
      </p:pic>
      <p:sp>
        <p:nvSpPr>
          <p:cNvPr id="7" name="矩形 6"/>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9" name="标题 3"/>
          <p:cNvSpPr txBox="1"/>
          <p:nvPr/>
        </p:nvSpPr>
        <p:spPr>
          <a:xfrm>
            <a:off x="340783" y="-27036"/>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j-cs"/>
              </a:rPr>
              <a:t>创建单位：</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湖南省区块链技术创新中心由</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湖南省科技厅授牌，</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天河国云牵头，联合中电互联等共创</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国家级技术创新中心</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endParaRPr>
          </a:p>
        </p:txBody>
      </p:sp>
      <p:pic>
        <p:nvPicPr>
          <p:cNvPr id="2" name="图片 1"/>
          <p:cNvPicPr>
            <a:picLocks noChangeAspect="1"/>
          </p:cNvPicPr>
          <p:nvPr/>
        </p:nvPicPr>
        <p:blipFill>
          <a:blip r:embed="rId5"/>
          <a:stretch>
            <a:fillRect/>
          </a:stretch>
        </p:blipFill>
        <p:spPr>
          <a:xfrm>
            <a:off x="4892309" y="4502255"/>
            <a:ext cx="3128815" cy="182162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5" name="TextBox 12"/>
          <p:cNvSpPr txBox="1"/>
          <p:nvPr>
            <p:custDataLst>
              <p:tags r:id="rId2"/>
            </p:custDataLst>
          </p:nvPr>
        </p:nvSpPr>
        <p:spPr>
          <a:xfrm>
            <a:off x="4438650" y="229235"/>
            <a:ext cx="4152265" cy="521970"/>
          </a:xfrm>
          <a:prstGeom prst="rect">
            <a:avLst/>
          </a:prstGeom>
          <a:noFill/>
          <a:ln w="9525">
            <a:noFill/>
          </a:ln>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sym typeface="+mn-ea"/>
              </a:rPr>
              <a:t>研究院专家团队介绍</a:t>
            </a:r>
          </a:p>
        </p:txBody>
      </p:sp>
      <p:grpSp>
        <p:nvGrpSpPr>
          <p:cNvPr id="6" name="组合 5"/>
          <p:cNvGrpSpPr/>
          <p:nvPr/>
        </p:nvGrpSpPr>
        <p:grpSpPr>
          <a:xfrm>
            <a:off x="123825" y="1026133"/>
            <a:ext cx="3037840" cy="4948555"/>
            <a:chOff x="1763" y="3255"/>
            <a:chExt cx="4784" cy="7793"/>
          </a:xfrm>
        </p:grpSpPr>
        <p:pic>
          <p:nvPicPr>
            <p:cNvPr id="7" name="图片 2"/>
            <p:cNvPicPr>
              <a:picLocks noChangeAspect="1"/>
            </p:cNvPicPr>
            <p:nvPr/>
          </p:nvPicPr>
          <p:blipFill>
            <a:blip r:embed="rId4" cstate="print"/>
            <a:stretch>
              <a:fillRect/>
            </a:stretch>
          </p:blipFill>
          <p:spPr>
            <a:xfrm>
              <a:off x="2453" y="3255"/>
              <a:ext cx="2974" cy="2735"/>
            </a:xfrm>
            <a:prstGeom prst="rect">
              <a:avLst/>
            </a:prstGeom>
            <a:noFill/>
            <a:ln w="9525">
              <a:noFill/>
            </a:ln>
          </p:spPr>
        </p:pic>
        <p:sp>
          <p:nvSpPr>
            <p:cNvPr id="8" name="矩形 4"/>
            <p:cNvSpPr/>
            <p:nvPr/>
          </p:nvSpPr>
          <p:spPr>
            <a:xfrm>
              <a:off x="2453" y="5990"/>
              <a:ext cx="3404" cy="483"/>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谭林</a:t>
              </a:r>
              <a:r>
                <a:rPr kumimoji="0" lang="zh-CN" altLang="en-US" sz="14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     研究院院长</a:t>
              </a:r>
              <a:endParaRPr kumimoji="0" lang="en-US"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5"/>
            <p:cNvSpPr/>
            <p:nvPr/>
          </p:nvSpPr>
          <p:spPr>
            <a:xfrm>
              <a:off x="1763" y="6376"/>
              <a:ext cx="4784" cy="4672"/>
            </a:xfrm>
            <a:prstGeom prst="rect">
              <a:avLst/>
            </a:prstGeom>
            <a:noFill/>
            <a:ln w="9525">
              <a:noFill/>
            </a:ln>
          </p:spPr>
          <p:txBody>
            <a:bodyPr wrap="square" lIns="91440" tIns="45720" rIns="91440" bIns="45720" anchor="t">
              <a:spAutoFit/>
            </a:bodyPr>
            <a:lstStyle/>
            <a:p>
              <a:pPr marL="0" marR="0" lvl="0" indent="-34290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国防科技大学博士，湖南大学特聘研究员、博士生导师</a:t>
              </a:r>
            </a:p>
            <a:p>
              <a:pPr marL="0" marR="0" lvl="0" indent="-34290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中国工业与应用数学学会区块链专委会副主任委员</a:t>
              </a:r>
            </a:p>
            <a:p>
              <a:pPr marL="0" marR="0" lvl="0" indent="-34290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全国区块链与分布式记账技术标准化委员会委员</a:t>
              </a:r>
            </a:p>
            <a:p>
              <a:pPr marL="0" marR="0" lvl="0" indent="-34290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湖南省天河区块链研究院理事长</a:t>
              </a:r>
            </a:p>
            <a:p>
              <a:pPr marL="0" marR="0" lvl="0" indent="-34290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湖南省区块链协会会长</a:t>
              </a:r>
            </a:p>
            <a:p>
              <a:pPr marL="0" marR="0" lvl="0" indent="-34290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湖南省大数据促进会执行会长</a:t>
              </a:r>
            </a:p>
            <a:p>
              <a:pPr marL="0" marR="0" lvl="0" indent="-34290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湖南省区块链与分布式记账技术标准化技术委员会副主任委员</a:t>
              </a:r>
            </a:p>
            <a:p>
              <a:pPr marL="0" marR="0" lvl="0" indent="-342900" algn="l" defTabSz="914400" rtl="0" eaLnBrk="1" fontAlgn="auto" latinLnBrk="0" hangingPunct="1">
                <a:lnSpc>
                  <a:spcPct val="12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长沙市第十六届人民代表大会代表</a:t>
              </a:r>
            </a:p>
            <a:p>
              <a:pPr marL="0" marR="0" lvl="0" indent="-342900" algn="l" defTabSz="914400" rtl="0" eaLnBrk="1" fontAlgn="auto" latinLnBrk="0" hangingPunct="1">
                <a:lnSpc>
                  <a:spcPct val="12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sp>
        <p:nvSpPr>
          <p:cNvPr id="11" name="矩形 57"/>
          <p:cNvSpPr/>
          <p:nvPr/>
        </p:nvSpPr>
        <p:spPr>
          <a:xfrm>
            <a:off x="4549140" y="5316855"/>
            <a:ext cx="1325880" cy="275590"/>
          </a:xfrm>
          <a:prstGeom prst="rect">
            <a:avLst/>
          </a:prstGeom>
          <a:noFill/>
          <a:ln w="9525">
            <a:noFill/>
          </a:ln>
        </p:spPr>
        <p:txBody>
          <a:bodyPr wrap="square" lIns="91440" tIns="45720" rIns="91440" bIns="45720" anchor="t">
            <a:spAutoFit/>
          </a:bodyPr>
          <a:lstStyle/>
          <a:p>
            <a:pPr marL="0" marR="0" lvl="0" indent="-342900" algn="ctr" defTabSz="914400" rtl="0" eaLnBrk="1" fontAlgn="base"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杨征</a:t>
            </a:r>
            <a:r>
              <a:rPr kumimoji="0" lang="zh-CN" altLang="en-US" sz="1200" b="0" i="0" u="none" strike="noStrike" kern="120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p>
        </p:txBody>
      </p:sp>
      <p:grpSp>
        <p:nvGrpSpPr>
          <p:cNvPr id="29" name="组合 28"/>
          <p:cNvGrpSpPr/>
          <p:nvPr/>
        </p:nvGrpSpPr>
        <p:grpSpPr>
          <a:xfrm>
            <a:off x="5962015" y="4007485"/>
            <a:ext cx="1511300" cy="2773680"/>
            <a:chOff x="6480" y="6045"/>
            <a:chExt cx="2633" cy="4444"/>
          </a:xfrm>
        </p:grpSpPr>
        <p:sp>
          <p:nvSpPr>
            <p:cNvPr id="30" name="矩形 79"/>
            <p:cNvSpPr/>
            <p:nvPr/>
          </p:nvSpPr>
          <p:spPr>
            <a:xfrm>
              <a:off x="6480" y="8120"/>
              <a:ext cx="2633" cy="442"/>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王云丽</a:t>
              </a:r>
              <a:r>
                <a:rPr kumimoji="0" lang="zh-CN" altLang="en-US" sz="1200" b="0"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p>
          </p:txBody>
        </p:sp>
        <p:sp>
          <p:nvSpPr>
            <p:cNvPr id="31" name="矩形 63"/>
            <p:cNvSpPr/>
            <p:nvPr/>
          </p:nvSpPr>
          <p:spPr>
            <a:xfrm>
              <a:off x="6590" y="8555"/>
              <a:ext cx="2412" cy="1934"/>
            </a:xfrm>
            <a:prstGeom prst="rect">
              <a:avLst/>
            </a:prstGeom>
            <a:solidFill>
              <a:srgbClr val="2F5597"/>
            </a:solidFill>
            <a:ln w="9525">
              <a:noFill/>
            </a:ln>
          </p:spPr>
          <p:txBody>
            <a:bodyPr lIns="91440" tIns="45720" rIns="91440" bIns="4572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国防科技大学博士，长期从事分布式网络和虚拟现实领域研究，目前主攻区块链的核心技术和应用模式研究。</a:t>
              </a:r>
            </a:p>
          </p:txBody>
        </p:sp>
        <p:grpSp>
          <p:nvGrpSpPr>
            <p:cNvPr id="32" name="组合 31"/>
            <p:cNvGrpSpPr/>
            <p:nvPr/>
          </p:nvGrpSpPr>
          <p:grpSpPr>
            <a:xfrm>
              <a:off x="6646" y="6045"/>
              <a:ext cx="2344" cy="1984"/>
              <a:chOff x="6908" y="5909"/>
              <a:chExt cx="1911" cy="1631"/>
            </a:xfrm>
          </p:grpSpPr>
          <p:sp>
            <p:nvSpPr>
              <p:cNvPr id="33" name="矩形 32"/>
              <p:cNvSpPr/>
              <p:nvPr/>
            </p:nvSpPr>
            <p:spPr>
              <a:xfrm>
                <a:off x="6908" y="5943"/>
                <a:ext cx="1911" cy="1597"/>
              </a:xfrm>
              <a:prstGeom prst="rect">
                <a:avLst/>
              </a:prstGeom>
              <a:solidFill>
                <a:srgbClr val="C6D3E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pic>
            <p:nvPicPr>
              <p:cNvPr id="34" name="图片 33" descr="C:/Users/thgy/AppData/Local/Temp/picturescale_20210918093008/output_20210918093010.pngoutput_20210918093010"/>
              <p:cNvPicPr>
                <a:picLocks noChangeAspect="1"/>
              </p:cNvPicPr>
              <p:nvPr/>
            </p:nvPicPr>
            <p:blipFill>
              <a:blip r:embed="rId5"/>
              <a:srcRect l="20873" t="9407" r="24770" b="55576"/>
              <a:stretch>
                <a:fillRect/>
              </a:stretch>
            </p:blipFill>
            <p:spPr>
              <a:xfrm>
                <a:off x="7009" y="5909"/>
                <a:ext cx="1684" cy="1629"/>
              </a:xfrm>
              <a:prstGeom prst="rect">
                <a:avLst/>
              </a:prstGeom>
            </p:spPr>
          </p:pic>
        </p:grpSp>
      </p:grpSp>
      <p:grpSp>
        <p:nvGrpSpPr>
          <p:cNvPr id="35" name="组合 34"/>
          <p:cNvGrpSpPr/>
          <p:nvPr/>
        </p:nvGrpSpPr>
        <p:grpSpPr>
          <a:xfrm>
            <a:off x="2952750" y="1124585"/>
            <a:ext cx="1487170" cy="2766060"/>
            <a:chOff x="16539" y="1464"/>
            <a:chExt cx="2591" cy="4432"/>
          </a:xfrm>
        </p:grpSpPr>
        <p:sp>
          <p:nvSpPr>
            <p:cNvPr id="36" name="矩形 72"/>
            <p:cNvSpPr/>
            <p:nvPr/>
          </p:nvSpPr>
          <p:spPr>
            <a:xfrm>
              <a:off x="16539" y="3518"/>
              <a:ext cx="2591" cy="442"/>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邓小铁</a:t>
              </a:r>
            </a:p>
          </p:txBody>
        </p:sp>
        <p:sp>
          <p:nvSpPr>
            <p:cNvPr id="37" name="矩形 63"/>
            <p:cNvSpPr/>
            <p:nvPr/>
          </p:nvSpPr>
          <p:spPr>
            <a:xfrm>
              <a:off x="16719" y="3967"/>
              <a:ext cx="2357" cy="1929"/>
            </a:xfrm>
            <a:prstGeom prst="rect">
              <a:avLst/>
            </a:prstGeom>
            <a:solidFill>
              <a:srgbClr val="2F5597"/>
            </a:solidFill>
            <a:ln w="9525">
              <a:noFill/>
            </a:ln>
          </p:spPr>
          <p:txBody>
            <a:bodyPr lIns="91440" tIns="45720" rIns="91440" bIns="4572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国家千人计划特聘教授，ACM Fellow，IEEE Fellow，北京大学前沿计算研究中心“博雅”讲席教授。</a:t>
              </a:r>
            </a:p>
          </p:txBody>
        </p:sp>
        <p:sp>
          <p:nvSpPr>
            <p:cNvPr id="39" name="矩形 38"/>
            <p:cNvSpPr/>
            <p:nvPr/>
          </p:nvSpPr>
          <p:spPr>
            <a:xfrm>
              <a:off x="16707" y="1464"/>
              <a:ext cx="2321" cy="1944"/>
            </a:xfrm>
            <a:prstGeom prst="rect">
              <a:avLst/>
            </a:prstGeom>
            <a:solidFill>
              <a:srgbClr val="C6D3E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grpSp>
      <p:sp>
        <p:nvSpPr>
          <p:cNvPr id="2" name="矩形 51"/>
          <p:cNvSpPr/>
          <p:nvPr/>
        </p:nvSpPr>
        <p:spPr>
          <a:xfrm>
            <a:off x="4573905" y="5574030"/>
            <a:ext cx="1316990" cy="1200150"/>
          </a:xfrm>
          <a:prstGeom prst="rect">
            <a:avLst/>
          </a:prstGeom>
          <a:solidFill>
            <a:srgbClr val="2F5597"/>
          </a:solidFill>
          <a:ln w="9525">
            <a:noFill/>
          </a:ln>
        </p:spPr>
        <p:txBody>
          <a:bodyPr lIns="91440" tIns="45720" rIns="91440" bIns="45720" anchor="ctr"/>
          <a:lstStyle/>
          <a:p>
            <a:pPr marL="0" marR="0" lvl="0" indent="0" algn="l" defTabSz="914400" rtl="0" eaLnBrk="1" fontAlgn="base"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国防科技大学博士，英国诺丁汉大学访问学者，长期从事模式识别、大数据分析等方面研究。</a:t>
            </a:r>
          </a:p>
        </p:txBody>
      </p:sp>
      <p:grpSp>
        <p:nvGrpSpPr>
          <p:cNvPr id="4" name="组合 3"/>
          <p:cNvGrpSpPr/>
          <p:nvPr/>
        </p:nvGrpSpPr>
        <p:grpSpPr>
          <a:xfrm>
            <a:off x="4443095" y="4006850"/>
            <a:ext cx="1562735" cy="1433830"/>
            <a:chOff x="5617" y="920"/>
            <a:chExt cx="2508" cy="2095"/>
          </a:xfrm>
        </p:grpSpPr>
        <p:sp>
          <p:nvSpPr>
            <p:cNvPr id="60" name="矩形 59"/>
            <p:cNvSpPr/>
            <p:nvPr/>
          </p:nvSpPr>
          <p:spPr>
            <a:xfrm>
              <a:off x="5617" y="920"/>
              <a:ext cx="2508" cy="2095"/>
            </a:xfrm>
            <a:prstGeom prst="rect">
              <a:avLst/>
            </a:prstGeom>
            <a:noFill/>
            <a:ln w="12700" cap="flat" cmpd="sng" algn="ctr">
              <a:noFill/>
              <a:prstDash val="solid"/>
              <a:miter lim="800000"/>
            </a:ln>
            <a:effectLst/>
            <a:extLst>
              <a:ext uri="{909E8E84-426E-40DD-AFC4-6F175D3DCCD1}">
                <a14:hiddenFill xmlns:a14="http://schemas.microsoft.com/office/drawing/2010/main">
                  <a:gradFill>
                    <a:gsLst>
                      <a:gs pos="53000">
                        <a:schemeClr val="accent4">
                          <a:lumMod val="20000"/>
                          <a:lumOff val="80000"/>
                        </a:schemeClr>
                      </a:gs>
                      <a:gs pos="94000">
                        <a:schemeClr val="accent4">
                          <a:lumMod val="20000"/>
                          <a:lumOff val="80000"/>
                        </a:schemeClr>
                      </a:gs>
                      <a:gs pos="0">
                        <a:schemeClr val="accent4">
                          <a:lumMod val="60000"/>
                          <a:lumOff val="40000"/>
                        </a:schemeClr>
                      </a:gs>
                    </a:gsLst>
                    <a:lin ang="2700000" scaled="0"/>
                  </a:gra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 name="图片 60" descr="稿定设计导出-20190903-15210"/>
            <p:cNvPicPr>
              <a:picLocks noChangeAspect="1"/>
            </p:cNvPicPr>
            <p:nvPr/>
          </p:nvPicPr>
          <p:blipFill>
            <a:blip r:embed="rId6"/>
            <a:srcRect l="18839" t="13848" r="23720" b="52516"/>
            <a:stretch>
              <a:fillRect/>
            </a:stretch>
          </p:blipFill>
          <p:spPr>
            <a:xfrm>
              <a:off x="5838" y="958"/>
              <a:ext cx="2137" cy="1812"/>
            </a:xfrm>
            <a:prstGeom prst="rect">
              <a:avLst/>
            </a:prstGeom>
            <a:solidFill>
              <a:srgbClr val="5B9BD5">
                <a:lumMod val="60000"/>
                <a:lumOff val="40000"/>
                <a:alpha val="50000"/>
              </a:srgbClr>
            </a:solidFill>
            <a:ln>
              <a:noFill/>
            </a:ln>
          </p:spPr>
        </p:pic>
      </p:grpSp>
      <p:pic>
        <p:nvPicPr>
          <p:cNvPr id="62" name="图片 61" descr="邓小铁-照片"/>
          <p:cNvPicPr>
            <a:picLocks noChangeAspect="1"/>
          </p:cNvPicPr>
          <p:nvPr/>
        </p:nvPicPr>
        <p:blipFill>
          <a:blip r:embed="rId7"/>
          <a:stretch>
            <a:fillRect/>
          </a:stretch>
        </p:blipFill>
        <p:spPr>
          <a:xfrm>
            <a:off x="3146425" y="1160780"/>
            <a:ext cx="1163320" cy="1163320"/>
          </a:xfrm>
          <a:prstGeom prst="rect">
            <a:avLst/>
          </a:prstGeom>
        </p:spPr>
      </p:pic>
      <p:grpSp>
        <p:nvGrpSpPr>
          <p:cNvPr id="63" name="组合 62"/>
          <p:cNvGrpSpPr/>
          <p:nvPr/>
        </p:nvGrpSpPr>
        <p:grpSpPr>
          <a:xfrm>
            <a:off x="4474845" y="1123315"/>
            <a:ext cx="1487170" cy="2766060"/>
            <a:chOff x="16539" y="1464"/>
            <a:chExt cx="2591" cy="4432"/>
          </a:xfrm>
        </p:grpSpPr>
        <p:sp>
          <p:nvSpPr>
            <p:cNvPr id="64" name="矩形 72"/>
            <p:cNvSpPr/>
            <p:nvPr/>
          </p:nvSpPr>
          <p:spPr>
            <a:xfrm>
              <a:off x="16539" y="3518"/>
              <a:ext cx="2591" cy="442"/>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斯雪明</a:t>
              </a:r>
            </a:p>
          </p:txBody>
        </p:sp>
        <p:sp>
          <p:nvSpPr>
            <p:cNvPr id="65" name="矩形 63"/>
            <p:cNvSpPr/>
            <p:nvPr/>
          </p:nvSpPr>
          <p:spPr>
            <a:xfrm>
              <a:off x="16719" y="3967"/>
              <a:ext cx="2357" cy="1929"/>
            </a:xfrm>
            <a:prstGeom prst="rect">
              <a:avLst/>
            </a:prstGeom>
            <a:solidFill>
              <a:srgbClr val="2F5597"/>
            </a:solidFill>
            <a:ln w="9525">
              <a:noFill/>
            </a:ln>
          </p:spPr>
          <p:txBody>
            <a:bodyPr lIns="91440" tIns="45720" rIns="91440" bIns="4572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中国计算机学会区块链专委会主任，复旦大学计算机学院教授，上海市数据科学重点实验室(复旦大学)副主任</a:t>
              </a: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p>
          </p:txBody>
        </p:sp>
        <p:sp>
          <p:nvSpPr>
            <p:cNvPr id="66" name="矩形 65"/>
            <p:cNvSpPr/>
            <p:nvPr/>
          </p:nvSpPr>
          <p:spPr>
            <a:xfrm>
              <a:off x="16707" y="1464"/>
              <a:ext cx="2321" cy="1944"/>
            </a:xfrm>
            <a:prstGeom prst="rect">
              <a:avLst/>
            </a:prstGeom>
            <a:solidFill>
              <a:srgbClr val="C6D3E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67" name="组合 66"/>
          <p:cNvGrpSpPr/>
          <p:nvPr/>
        </p:nvGrpSpPr>
        <p:grpSpPr>
          <a:xfrm>
            <a:off x="5997575" y="1124585"/>
            <a:ext cx="1487170" cy="2766060"/>
            <a:chOff x="16539" y="1464"/>
            <a:chExt cx="2591" cy="4432"/>
          </a:xfrm>
        </p:grpSpPr>
        <p:sp>
          <p:nvSpPr>
            <p:cNvPr id="68" name="矩形 72"/>
            <p:cNvSpPr/>
            <p:nvPr/>
          </p:nvSpPr>
          <p:spPr>
            <a:xfrm>
              <a:off x="16539" y="3518"/>
              <a:ext cx="2591" cy="442"/>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马超群</a:t>
              </a:r>
            </a:p>
          </p:txBody>
        </p:sp>
        <p:sp>
          <p:nvSpPr>
            <p:cNvPr id="69" name="矩形 63"/>
            <p:cNvSpPr/>
            <p:nvPr/>
          </p:nvSpPr>
          <p:spPr>
            <a:xfrm>
              <a:off x="16719" y="3967"/>
              <a:ext cx="2357" cy="1929"/>
            </a:xfrm>
            <a:prstGeom prst="rect">
              <a:avLst/>
            </a:prstGeom>
            <a:solidFill>
              <a:srgbClr val="2F5597"/>
            </a:solidFill>
            <a:ln w="9525">
              <a:noFill/>
            </a:ln>
          </p:spPr>
          <p:txBody>
            <a:bodyPr lIns="91440" tIns="45720" rIns="91440" bIns="4572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湖南大学教授、工商管理学院院长，国家杰出青年科学基金获得者，享受国务院政府特殊津贴专家。</a:t>
              </a:r>
            </a:p>
          </p:txBody>
        </p:sp>
        <p:sp>
          <p:nvSpPr>
            <p:cNvPr id="70" name="矩形 69"/>
            <p:cNvSpPr/>
            <p:nvPr/>
          </p:nvSpPr>
          <p:spPr>
            <a:xfrm>
              <a:off x="16707" y="1464"/>
              <a:ext cx="2321" cy="1944"/>
            </a:xfrm>
            <a:prstGeom prst="rect">
              <a:avLst/>
            </a:prstGeom>
            <a:solidFill>
              <a:srgbClr val="C6D3E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71" name="组合 70"/>
          <p:cNvGrpSpPr/>
          <p:nvPr/>
        </p:nvGrpSpPr>
        <p:grpSpPr>
          <a:xfrm>
            <a:off x="7519670" y="1123315"/>
            <a:ext cx="1487170" cy="2766060"/>
            <a:chOff x="16539" y="1464"/>
            <a:chExt cx="2591" cy="4432"/>
          </a:xfrm>
        </p:grpSpPr>
        <p:sp>
          <p:nvSpPr>
            <p:cNvPr id="72" name="矩形 72"/>
            <p:cNvSpPr/>
            <p:nvPr/>
          </p:nvSpPr>
          <p:spPr>
            <a:xfrm>
              <a:off x="16539" y="3518"/>
              <a:ext cx="2591" cy="442"/>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陈琳</a:t>
              </a:r>
            </a:p>
          </p:txBody>
        </p:sp>
        <p:sp>
          <p:nvSpPr>
            <p:cNvPr id="73" name="矩形 63"/>
            <p:cNvSpPr/>
            <p:nvPr/>
          </p:nvSpPr>
          <p:spPr>
            <a:xfrm>
              <a:off x="16719" y="3967"/>
              <a:ext cx="2357" cy="1929"/>
            </a:xfrm>
            <a:prstGeom prst="rect">
              <a:avLst/>
            </a:prstGeom>
            <a:solidFill>
              <a:srgbClr val="2F5597"/>
            </a:solidFill>
            <a:ln w="9525">
              <a:noFill/>
            </a:ln>
          </p:spPr>
          <p:txBody>
            <a:bodyPr lIns="91440" tIns="45720" rIns="91440" bIns="4572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国防科技大学博士，副研究员，硕士生导师，是大数据、云技术、云数据中心资源管理领域专家</a:t>
              </a:r>
              <a:r>
                <a:rPr kumimoji="0" lang="zh-CN" altLang="en-US"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p>
          </p:txBody>
        </p:sp>
        <p:sp>
          <p:nvSpPr>
            <p:cNvPr id="74" name="矩形 73"/>
            <p:cNvSpPr/>
            <p:nvPr/>
          </p:nvSpPr>
          <p:spPr>
            <a:xfrm>
              <a:off x="16707" y="1464"/>
              <a:ext cx="2321" cy="1944"/>
            </a:xfrm>
            <a:prstGeom prst="rect">
              <a:avLst/>
            </a:prstGeom>
            <a:solidFill>
              <a:srgbClr val="C6D3E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75" name="组合 74"/>
          <p:cNvGrpSpPr/>
          <p:nvPr/>
        </p:nvGrpSpPr>
        <p:grpSpPr>
          <a:xfrm>
            <a:off x="9003665" y="1123315"/>
            <a:ext cx="1487170" cy="2766060"/>
            <a:chOff x="16539" y="1464"/>
            <a:chExt cx="2591" cy="4432"/>
          </a:xfrm>
        </p:grpSpPr>
        <p:sp>
          <p:nvSpPr>
            <p:cNvPr id="76" name="矩形 72"/>
            <p:cNvSpPr/>
            <p:nvPr/>
          </p:nvSpPr>
          <p:spPr>
            <a:xfrm>
              <a:off x="16539" y="3518"/>
              <a:ext cx="2591" cy="442"/>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谢兵兵</a:t>
              </a:r>
            </a:p>
          </p:txBody>
        </p:sp>
        <p:sp>
          <p:nvSpPr>
            <p:cNvPr id="77" name="矩形 63"/>
            <p:cNvSpPr/>
            <p:nvPr/>
          </p:nvSpPr>
          <p:spPr>
            <a:xfrm>
              <a:off x="16719" y="3967"/>
              <a:ext cx="2357" cy="1929"/>
            </a:xfrm>
            <a:prstGeom prst="rect">
              <a:avLst/>
            </a:prstGeom>
            <a:solidFill>
              <a:srgbClr val="2F5597"/>
            </a:solidFill>
            <a:ln w="9525">
              <a:noFill/>
            </a:ln>
          </p:spPr>
          <p:txBody>
            <a:bodyPr lIns="91440" tIns="45720" rIns="91440" bIns="4572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研究员，国家智能制造标准化专家咨询组专家，全国自动化系统与集成标准化技术委员会副主任委员。</a:t>
              </a:r>
            </a:p>
          </p:txBody>
        </p:sp>
        <p:sp>
          <p:nvSpPr>
            <p:cNvPr id="78" name="矩形 77"/>
            <p:cNvSpPr/>
            <p:nvPr/>
          </p:nvSpPr>
          <p:spPr>
            <a:xfrm>
              <a:off x="16707" y="1464"/>
              <a:ext cx="2321" cy="1944"/>
            </a:xfrm>
            <a:prstGeom prst="rect">
              <a:avLst/>
            </a:prstGeom>
            <a:solidFill>
              <a:srgbClr val="C6D3E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grpSp>
      <p:pic>
        <p:nvPicPr>
          <p:cNvPr id="81" name="图片 80" descr="斯雪明"/>
          <p:cNvPicPr>
            <a:picLocks noChangeAspect="1"/>
          </p:cNvPicPr>
          <p:nvPr/>
        </p:nvPicPr>
        <p:blipFill>
          <a:blip r:embed="rId8"/>
          <a:stretch>
            <a:fillRect/>
          </a:stretch>
        </p:blipFill>
        <p:spPr>
          <a:xfrm>
            <a:off x="4757420" y="1137920"/>
            <a:ext cx="1009015" cy="1190625"/>
          </a:xfrm>
          <a:prstGeom prst="rect">
            <a:avLst/>
          </a:prstGeom>
        </p:spPr>
      </p:pic>
      <p:pic>
        <p:nvPicPr>
          <p:cNvPr id="82" name="图片 81" descr="马超群"/>
          <p:cNvPicPr>
            <a:picLocks noChangeAspect="1"/>
          </p:cNvPicPr>
          <p:nvPr/>
        </p:nvPicPr>
        <p:blipFill>
          <a:blip r:embed="rId9"/>
          <a:stretch>
            <a:fillRect/>
          </a:stretch>
        </p:blipFill>
        <p:spPr>
          <a:xfrm>
            <a:off x="6247130" y="1149985"/>
            <a:ext cx="1047750" cy="1177290"/>
          </a:xfrm>
          <a:prstGeom prst="rect">
            <a:avLst/>
          </a:prstGeom>
        </p:spPr>
      </p:pic>
      <p:pic>
        <p:nvPicPr>
          <p:cNvPr id="83" name="图片 82" descr="陈琳"/>
          <p:cNvPicPr>
            <a:picLocks noChangeAspect="1"/>
          </p:cNvPicPr>
          <p:nvPr/>
        </p:nvPicPr>
        <p:blipFill>
          <a:blip r:embed="rId10"/>
          <a:stretch>
            <a:fillRect/>
          </a:stretch>
        </p:blipFill>
        <p:spPr>
          <a:xfrm>
            <a:off x="7776845" y="1139825"/>
            <a:ext cx="1067435" cy="1189355"/>
          </a:xfrm>
          <a:prstGeom prst="rect">
            <a:avLst/>
          </a:prstGeom>
        </p:spPr>
      </p:pic>
      <p:pic>
        <p:nvPicPr>
          <p:cNvPr id="84" name="图片 83" descr="谢兵兵"/>
          <p:cNvPicPr>
            <a:picLocks noChangeAspect="1"/>
          </p:cNvPicPr>
          <p:nvPr/>
        </p:nvPicPr>
        <p:blipFill>
          <a:blip r:embed="rId11"/>
          <a:stretch>
            <a:fillRect/>
          </a:stretch>
        </p:blipFill>
        <p:spPr>
          <a:xfrm>
            <a:off x="9258935" y="1139825"/>
            <a:ext cx="979805" cy="1163955"/>
          </a:xfrm>
          <a:prstGeom prst="rect">
            <a:avLst/>
          </a:prstGeom>
        </p:spPr>
      </p:pic>
      <p:grpSp>
        <p:nvGrpSpPr>
          <p:cNvPr id="87" name="组合 86"/>
          <p:cNvGrpSpPr/>
          <p:nvPr/>
        </p:nvGrpSpPr>
        <p:grpSpPr>
          <a:xfrm>
            <a:off x="10490835" y="1123315"/>
            <a:ext cx="1487170" cy="2739390"/>
            <a:chOff x="16539" y="1464"/>
            <a:chExt cx="2591" cy="4389"/>
          </a:xfrm>
        </p:grpSpPr>
        <p:sp>
          <p:nvSpPr>
            <p:cNvPr id="88" name="矩形 72"/>
            <p:cNvSpPr/>
            <p:nvPr/>
          </p:nvSpPr>
          <p:spPr>
            <a:xfrm>
              <a:off x="16539" y="3518"/>
              <a:ext cx="2591" cy="442"/>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陈海涛</a:t>
              </a:r>
            </a:p>
          </p:txBody>
        </p:sp>
        <p:sp>
          <p:nvSpPr>
            <p:cNvPr id="89" name="矩形 63"/>
            <p:cNvSpPr/>
            <p:nvPr/>
          </p:nvSpPr>
          <p:spPr>
            <a:xfrm>
              <a:off x="16719" y="3967"/>
              <a:ext cx="2357" cy="1886"/>
            </a:xfrm>
            <a:prstGeom prst="rect">
              <a:avLst/>
            </a:prstGeom>
            <a:solidFill>
              <a:srgbClr val="2F5597"/>
            </a:solidFill>
            <a:ln w="9525">
              <a:noFill/>
            </a:ln>
          </p:spPr>
          <p:txBody>
            <a:bodyPr lIns="91440" tIns="45720" rIns="91440" bIns="4572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国防科技大学博士，工业数据智能知名专家，天河超算国家级科技创新团队成员，中央军委集体一等功获得者。</a:t>
              </a:r>
            </a:p>
          </p:txBody>
        </p:sp>
        <p:sp>
          <p:nvSpPr>
            <p:cNvPr id="90" name="矩形 89"/>
            <p:cNvSpPr/>
            <p:nvPr/>
          </p:nvSpPr>
          <p:spPr>
            <a:xfrm>
              <a:off x="16707" y="1464"/>
              <a:ext cx="2321" cy="1976"/>
            </a:xfrm>
            <a:prstGeom prst="rect">
              <a:avLst/>
            </a:prstGeom>
            <a:solidFill>
              <a:srgbClr val="C6D3E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92" name="组合 91"/>
          <p:cNvGrpSpPr/>
          <p:nvPr/>
        </p:nvGrpSpPr>
        <p:grpSpPr>
          <a:xfrm>
            <a:off x="7555865" y="4065270"/>
            <a:ext cx="1487170" cy="2741295"/>
            <a:chOff x="16539" y="1464"/>
            <a:chExt cx="2591" cy="4392"/>
          </a:xfrm>
        </p:grpSpPr>
        <p:sp>
          <p:nvSpPr>
            <p:cNvPr id="93" name="矩形 72"/>
            <p:cNvSpPr/>
            <p:nvPr/>
          </p:nvSpPr>
          <p:spPr>
            <a:xfrm>
              <a:off x="16539" y="3518"/>
              <a:ext cx="2591" cy="442"/>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刘齐军</a:t>
              </a:r>
            </a:p>
          </p:txBody>
        </p:sp>
        <p:sp>
          <p:nvSpPr>
            <p:cNvPr id="94" name="矩形 63"/>
            <p:cNvSpPr/>
            <p:nvPr/>
          </p:nvSpPr>
          <p:spPr>
            <a:xfrm>
              <a:off x="16719" y="3967"/>
              <a:ext cx="2357" cy="1889"/>
            </a:xfrm>
            <a:prstGeom prst="rect">
              <a:avLst/>
            </a:prstGeom>
            <a:solidFill>
              <a:srgbClr val="2F5597"/>
            </a:solidFill>
            <a:ln w="9525">
              <a:noFill/>
            </a:ln>
          </p:spPr>
          <p:txBody>
            <a:bodyPr lIns="91440" tIns="45720" rIns="91440" bIns="4572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国防科技大学计算机博士，英国爱丁堡大学访问学者，主要进行区块链核心技术、“区块链+”实体经济应用场景的研究。。</a:t>
              </a:r>
            </a:p>
          </p:txBody>
        </p:sp>
        <p:sp>
          <p:nvSpPr>
            <p:cNvPr id="95" name="矩形 94"/>
            <p:cNvSpPr/>
            <p:nvPr/>
          </p:nvSpPr>
          <p:spPr>
            <a:xfrm>
              <a:off x="16719" y="1464"/>
              <a:ext cx="2321" cy="1978"/>
            </a:xfrm>
            <a:prstGeom prst="rect">
              <a:avLst/>
            </a:prstGeom>
            <a:solidFill>
              <a:srgbClr val="C6D3E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96" name="组合 95"/>
          <p:cNvGrpSpPr/>
          <p:nvPr/>
        </p:nvGrpSpPr>
        <p:grpSpPr>
          <a:xfrm>
            <a:off x="2977515" y="4025900"/>
            <a:ext cx="1487170" cy="2748915"/>
            <a:chOff x="16539" y="1464"/>
            <a:chExt cx="2591" cy="4404"/>
          </a:xfrm>
        </p:grpSpPr>
        <p:sp>
          <p:nvSpPr>
            <p:cNvPr id="97" name="矩形 72"/>
            <p:cNvSpPr/>
            <p:nvPr/>
          </p:nvSpPr>
          <p:spPr>
            <a:xfrm>
              <a:off x="16539" y="3518"/>
              <a:ext cx="2591" cy="442"/>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邢立宁</a:t>
              </a:r>
            </a:p>
          </p:txBody>
        </p:sp>
        <p:sp>
          <p:nvSpPr>
            <p:cNvPr id="98" name="矩形 63"/>
            <p:cNvSpPr/>
            <p:nvPr/>
          </p:nvSpPr>
          <p:spPr>
            <a:xfrm>
              <a:off x="16719" y="3967"/>
              <a:ext cx="2357" cy="1901"/>
            </a:xfrm>
            <a:prstGeom prst="rect">
              <a:avLst/>
            </a:prstGeom>
            <a:solidFill>
              <a:srgbClr val="2F5597"/>
            </a:solidFill>
            <a:ln w="9525">
              <a:noFill/>
            </a:ln>
          </p:spPr>
          <p:txBody>
            <a:bodyPr lIns="91440" tIns="45720" rIns="91440" bIns="4572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国防科技大学研究员，博士生导师，中国仿真学会智能仿真优化与调度专委会主任委员。</a:t>
              </a:r>
            </a:p>
          </p:txBody>
        </p:sp>
        <p:sp>
          <p:nvSpPr>
            <p:cNvPr id="99" name="矩形 98"/>
            <p:cNvSpPr/>
            <p:nvPr/>
          </p:nvSpPr>
          <p:spPr>
            <a:xfrm>
              <a:off x="16707" y="1464"/>
              <a:ext cx="2321" cy="1996"/>
            </a:xfrm>
            <a:prstGeom prst="rect">
              <a:avLst/>
            </a:prstGeom>
            <a:solidFill>
              <a:srgbClr val="C6D3E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grpSp>
      <p:pic>
        <p:nvPicPr>
          <p:cNvPr id="100" name="图片 99" descr="专家顾问团队——陈海涛"/>
          <p:cNvPicPr>
            <a:picLocks noChangeAspect="1"/>
          </p:cNvPicPr>
          <p:nvPr/>
        </p:nvPicPr>
        <p:blipFill>
          <a:blip r:embed="rId12"/>
          <a:stretch>
            <a:fillRect/>
          </a:stretch>
        </p:blipFill>
        <p:spPr>
          <a:xfrm>
            <a:off x="10724515" y="1149985"/>
            <a:ext cx="1092200" cy="1188720"/>
          </a:xfrm>
          <a:prstGeom prst="rect">
            <a:avLst/>
          </a:prstGeom>
        </p:spPr>
      </p:pic>
      <p:pic>
        <p:nvPicPr>
          <p:cNvPr id="102" name="图片 101" descr="专家顾问团队—邢立宁"/>
          <p:cNvPicPr>
            <a:picLocks noChangeAspect="1"/>
          </p:cNvPicPr>
          <p:nvPr/>
        </p:nvPicPr>
        <p:blipFill>
          <a:blip r:embed="rId13"/>
          <a:stretch>
            <a:fillRect/>
          </a:stretch>
        </p:blipFill>
        <p:spPr>
          <a:xfrm>
            <a:off x="3262630" y="4065270"/>
            <a:ext cx="974090" cy="1174115"/>
          </a:xfrm>
          <a:prstGeom prst="rect">
            <a:avLst/>
          </a:prstGeom>
        </p:spPr>
      </p:pic>
      <p:grpSp>
        <p:nvGrpSpPr>
          <p:cNvPr id="13" name="组合 12"/>
          <p:cNvGrpSpPr/>
          <p:nvPr/>
        </p:nvGrpSpPr>
        <p:grpSpPr>
          <a:xfrm>
            <a:off x="9079230" y="4084320"/>
            <a:ext cx="1487170" cy="2741295"/>
            <a:chOff x="16539" y="1464"/>
            <a:chExt cx="2591" cy="4392"/>
          </a:xfrm>
        </p:grpSpPr>
        <p:sp>
          <p:nvSpPr>
            <p:cNvPr id="14" name="矩形 72"/>
            <p:cNvSpPr/>
            <p:nvPr/>
          </p:nvSpPr>
          <p:spPr>
            <a:xfrm>
              <a:off x="16539" y="3518"/>
              <a:ext cx="2591" cy="442"/>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姚昱旻</a:t>
              </a:r>
            </a:p>
          </p:txBody>
        </p:sp>
        <p:sp>
          <p:nvSpPr>
            <p:cNvPr id="15" name="矩形 63"/>
            <p:cNvSpPr/>
            <p:nvPr/>
          </p:nvSpPr>
          <p:spPr>
            <a:xfrm>
              <a:off x="16719" y="3967"/>
              <a:ext cx="2357" cy="1889"/>
            </a:xfrm>
            <a:prstGeom prst="rect">
              <a:avLst/>
            </a:prstGeom>
            <a:solidFill>
              <a:srgbClr val="2F5597"/>
            </a:solidFill>
            <a:ln w="9525">
              <a:noFill/>
            </a:ln>
          </p:spPr>
          <p:txBody>
            <a:bodyPr lIns="91440" tIns="45720" rIns="91440" bIns="4572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中南大学计算机博士，中科院计算所访问学者。从事普适计算和分布式机器学习研究，论文累计被引用超过1300次，主攻区块链+可信计算。</a:t>
              </a:r>
            </a:p>
          </p:txBody>
        </p:sp>
        <p:sp>
          <p:nvSpPr>
            <p:cNvPr id="16" name="矩形 15"/>
            <p:cNvSpPr/>
            <p:nvPr/>
          </p:nvSpPr>
          <p:spPr>
            <a:xfrm>
              <a:off x="16707" y="1464"/>
              <a:ext cx="2321" cy="1978"/>
            </a:xfrm>
            <a:prstGeom prst="rect">
              <a:avLst/>
            </a:prstGeom>
            <a:solidFill>
              <a:srgbClr val="C6D3E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grpSp>
      <p:grpSp>
        <p:nvGrpSpPr>
          <p:cNvPr id="23" name="组合 22"/>
          <p:cNvGrpSpPr/>
          <p:nvPr/>
        </p:nvGrpSpPr>
        <p:grpSpPr>
          <a:xfrm>
            <a:off x="10509885" y="4065270"/>
            <a:ext cx="1487170" cy="2741295"/>
            <a:chOff x="16539" y="1464"/>
            <a:chExt cx="2591" cy="4392"/>
          </a:xfrm>
        </p:grpSpPr>
        <p:sp>
          <p:nvSpPr>
            <p:cNvPr id="24" name="矩形 72"/>
            <p:cNvSpPr/>
            <p:nvPr/>
          </p:nvSpPr>
          <p:spPr>
            <a:xfrm>
              <a:off x="16539" y="3518"/>
              <a:ext cx="2591" cy="442"/>
            </a:xfrm>
            <a:prstGeom prst="rect">
              <a:avLst/>
            </a:prstGeom>
            <a:noFill/>
            <a:ln w="9525">
              <a:noFill/>
            </a:ln>
          </p:spPr>
          <p:txBody>
            <a:bodyPr wrap="square" lIns="91440" tIns="45720" rIns="91440" bIns="45720" anchor="t">
              <a:spAutoFit/>
            </a:bodyPr>
            <a:lstStyle/>
            <a:p>
              <a:pPr marL="0" marR="0" lvl="0" indent="-34290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1">
                  <a:ln>
                    <a:noFill/>
                  </a:ln>
                  <a:solidFill>
                    <a:srgbClr val="3B3838"/>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郭兆中</a:t>
              </a:r>
            </a:p>
          </p:txBody>
        </p:sp>
        <p:sp>
          <p:nvSpPr>
            <p:cNvPr id="25" name="矩形 63"/>
            <p:cNvSpPr/>
            <p:nvPr/>
          </p:nvSpPr>
          <p:spPr>
            <a:xfrm>
              <a:off x="16719" y="3967"/>
              <a:ext cx="2357" cy="1889"/>
            </a:xfrm>
            <a:prstGeom prst="rect">
              <a:avLst/>
            </a:prstGeom>
            <a:solidFill>
              <a:srgbClr val="2F5597"/>
            </a:solidFill>
            <a:ln w="9525">
              <a:noFill/>
            </a:ln>
          </p:spPr>
          <p:txBody>
            <a:bodyPr lIns="91440" tIns="45720" rIns="91440" bIns="45720"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北京大学理学、经济学双学士，应用数学博士，在区块链学术和工业领域深耕多年，具备较高的区块链和密码学理论研究水平和丰富的项目经验。</a:t>
              </a:r>
            </a:p>
          </p:txBody>
        </p:sp>
        <p:sp>
          <p:nvSpPr>
            <p:cNvPr id="26" name="矩形 25"/>
            <p:cNvSpPr/>
            <p:nvPr/>
          </p:nvSpPr>
          <p:spPr>
            <a:xfrm>
              <a:off x="16707" y="1464"/>
              <a:ext cx="2321" cy="1978"/>
            </a:xfrm>
            <a:prstGeom prst="rect">
              <a:avLst/>
            </a:prstGeom>
            <a:solidFill>
              <a:srgbClr val="C6D3E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grpSp>
      <p:pic>
        <p:nvPicPr>
          <p:cNvPr id="28" name="图片 27"/>
          <p:cNvPicPr>
            <a:picLocks noChangeAspect="1"/>
          </p:cNvPicPr>
          <p:nvPr/>
        </p:nvPicPr>
        <p:blipFill>
          <a:blip r:embed="rId14"/>
          <a:stretch>
            <a:fillRect/>
          </a:stretch>
        </p:blipFill>
        <p:spPr>
          <a:xfrm>
            <a:off x="10724515" y="4083685"/>
            <a:ext cx="1140460" cy="1155700"/>
          </a:xfrm>
          <a:prstGeom prst="rect">
            <a:avLst/>
          </a:prstGeom>
        </p:spPr>
      </p:pic>
      <p:pic>
        <p:nvPicPr>
          <p:cNvPr id="38" name="图片 37"/>
          <p:cNvPicPr>
            <a:picLocks noChangeAspect="1"/>
          </p:cNvPicPr>
          <p:nvPr/>
        </p:nvPicPr>
        <p:blipFill>
          <a:blip r:embed="rId15"/>
          <a:stretch>
            <a:fillRect/>
          </a:stretch>
        </p:blipFill>
        <p:spPr>
          <a:xfrm>
            <a:off x="7713980" y="4083685"/>
            <a:ext cx="1234440" cy="1162050"/>
          </a:xfrm>
          <a:prstGeom prst="rect">
            <a:avLst/>
          </a:prstGeom>
        </p:spPr>
      </p:pic>
      <p:pic>
        <p:nvPicPr>
          <p:cNvPr id="40" name="图片 39"/>
          <p:cNvPicPr>
            <a:picLocks noChangeAspect="1"/>
          </p:cNvPicPr>
          <p:nvPr/>
        </p:nvPicPr>
        <p:blipFill>
          <a:blip r:embed="rId16"/>
          <a:stretch>
            <a:fillRect/>
          </a:stretch>
        </p:blipFill>
        <p:spPr>
          <a:xfrm>
            <a:off x="9246235" y="4084320"/>
            <a:ext cx="1226185" cy="116014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algn="ctr" fontAlgn="auto">
              <a:spcBef>
                <a:spcPts val="0"/>
              </a:spcBef>
              <a:spcAft>
                <a:spcPts val="0"/>
              </a:spcAft>
              <a:defRPr/>
            </a:pPr>
            <a:endParaRPr lang="zh-CN" altLang="en-US" kern="0">
              <a:solidFill>
                <a:prstClr val="white"/>
              </a:solidFill>
              <a:latin typeface="Arial" panose="020B0604020202020204"/>
              <a:ea typeface="微软雅黑" panose="020B0503020204020204" pitchFamily="34" charset="-122"/>
            </a:endParaRPr>
          </a:p>
        </p:txBody>
      </p:sp>
      <p:sp>
        <p:nvSpPr>
          <p:cNvPr id="8" name="标题 3"/>
          <p:cNvSpPr txBox="1"/>
          <p:nvPr/>
        </p:nvSpPr>
        <p:spPr>
          <a:xfrm>
            <a:off x="340784" y="-13388"/>
            <a:ext cx="11620158"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a:lnSpc>
                <a:spcPct val="100000"/>
              </a:lnSpc>
            </a:pPr>
            <a:r>
              <a:rPr lang="zh-CN" altLang="en-US" sz="2800" b="1" dirty="0">
                <a:solidFill>
                  <a:srgbClr val="FFFF00"/>
                </a:solidFill>
                <a:latin typeface="微软雅黑" panose="020B0503020204020204" pitchFamily="34" charset="-122"/>
                <a:ea typeface="微软雅黑" panose="020B0503020204020204" pitchFamily="34" charset="-122"/>
                <a:cs typeface="+mn-cs"/>
              </a:rPr>
              <a:t>发展定位</a:t>
            </a:r>
            <a:r>
              <a:rPr lang="zh-CN" altLang="en-US" sz="2800" b="1" dirty="0">
                <a:solidFill>
                  <a:schemeClr val="bg1"/>
                </a:solidFill>
                <a:latin typeface="微软雅黑" panose="020B0503020204020204" pitchFamily="34" charset="-122"/>
                <a:ea typeface="微软雅黑" panose="020B0503020204020204" pitchFamily="34" charset="-122"/>
                <a:cs typeface="+mn-cs"/>
              </a:rPr>
              <a:t>：致力于打造国内首个集政、产、学、研、金用为一体的元宇宙前沿领域复合型研究机构</a:t>
            </a:r>
          </a:p>
        </p:txBody>
      </p:sp>
      <p:sp>
        <p:nvSpPr>
          <p:cNvPr id="10" name="TextBox 12"/>
          <p:cNvSpPr txBox="1"/>
          <p:nvPr/>
        </p:nvSpPr>
        <p:spPr>
          <a:xfrm>
            <a:off x="494225" y="1433764"/>
            <a:ext cx="11313600" cy="491490"/>
          </a:xfrm>
          <a:prstGeom prst="rect">
            <a:avLst/>
          </a:prstGeom>
          <a:solidFill>
            <a:srgbClr val="FFFFFF">
              <a:lumMod val="95000"/>
            </a:srgbClr>
          </a:solidFill>
        </p:spPr>
        <p:txBody>
          <a:bodyPr wrap="square" rtlCol="0">
            <a:spAutoFit/>
          </a:bodyPr>
          <a:lstStyle/>
          <a:p>
            <a:pPr lvl="0" algn="ctr" eaLnBrk="0" fontAlgn="auto" hangingPunct="0">
              <a:spcBef>
                <a:spcPts val="0"/>
              </a:spcBef>
              <a:spcAft>
                <a:spcPts val="0"/>
              </a:spcAft>
              <a:defRPr/>
            </a:pPr>
            <a:r>
              <a:rPr lang="zh-CN" altLang="en-US" sz="2600" b="1" kern="0" dirty="0">
                <a:solidFill>
                  <a:schemeClr val="tx1"/>
                </a:solidFill>
                <a:latin typeface="微软雅黑" panose="020B0503020204020204" pitchFamily="34" charset="-122"/>
              </a:rPr>
              <a:t>聚焦元宇宙技术研究和成果转化，培育一批高新企业、创建一批应用场景</a:t>
            </a:r>
          </a:p>
        </p:txBody>
      </p:sp>
      <p:sp>
        <p:nvSpPr>
          <p:cNvPr id="11" name="矩形 10"/>
          <p:cNvSpPr/>
          <p:nvPr/>
        </p:nvSpPr>
        <p:spPr>
          <a:xfrm>
            <a:off x="438785" y="2174875"/>
            <a:ext cx="11313795" cy="3444260"/>
          </a:xfrm>
          <a:prstGeom prst="rect">
            <a:avLst/>
          </a:prstGeom>
          <a:ln>
            <a:solidFill>
              <a:srgbClr val="FFFFFF">
                <a:lumMod val="50000"/>
              </a:srgbClr>
            </a:solidFill>
          </a:ln>
        </p:spPr>
        <p:txBody>
          <a:bodyPr wrap="square" anchor="ctr" anchorCtr="0">
            <a:noAutofit/>
          </a:bodyPr>
          <a:lstStyle/>
          <a:p>
            <a:pPr marL="74295" lvl="0" eaLnBrk="0" fontAlgn="auto" hangingPunct="0">
              <a:lnSpc>
                <a:spcPct val="120000"/>
              </a:lnSpc>
              <a:spcBef>
                <a:spcPts val="600"/>
              </a:spcBef>
              <a:spcAft>
                <a:spcPts val="600"/>
              </a:spcAft>
              <a:buFont typeface="Wingdings" panose="05000000000000000000" pitchFamily="2" charset="2"/>
              <a:defRPr/>
            </a:pPr>
            <a:r>
              <a:rPr lang="zh-CN" altLang="en-US" sz="1800" b="1" kern="0" noProof="0" dirty="0">
                <a:ln>
                  <a:noFill/>
                </a:ln>
                <a:solidFill>
                  <a:srgbClr val="FF0000"/>
                </a:solidFill>
                <a:effectLst/>
                <a:uLnTx/>
                <a:uFillTx/>
                <a:latin typeface="微软雅黑" panose="020B0503020204020204" pitchFamily="34" charset="-122"/>
                <a:sym typeface="+mn-ea"/>
              </a:rPr>
              <a:t>平台服务：</a:t>
            </a:r>
            <a:r>
              <a:rPr lang="zh-CN" altLang="en-US" sz="1800" b="1" kern="0" noProof="0" dirty="0">
                <a:ln>
                  <a:noFill/>
                </a:ln>
                <a:solidFill>
                  <a:schemeClr val="tx1"/>
                </a:solidFill>
                <a:effectLst/>
                <a:uLnTx/>
                <a:uFillTx/>
                <a:latin typeface="微软雅黑" panose="020B0503020204020204" pitchFamily="34" charset="-122"/>
                <a:sym typeface="+mn-ea"/>
              </a:rPr>
              <a:t>依托政府重大项目构建长沙元宇宙公共服务平台和科技创新平台</a:t>
            </a:r>
            <a:endParaRPr kumimoji="0" lang="zh-CN" altLang="en-US" sz="1800" b="1" i="0" u="none" strike="noStrike" kern="0" cap="none" spc="0" normalizeH="0" baseline="0" noProof="0" dirty="0">
              <a:ln>
                <a:noFill/>
              </a:ln>
              <a:solidFill>
                <a:srgbClr val="FF0000"/>
              </a:solidFill>
              <a:effectLst/>
              <a:uLnTx/>
              <a:uFillTx/>
              <a:latin typeface="微软雅黑" panose="020B0503020204020204" pitchFamily="34" charset="-122"/>
            </a:endParaRPr>
          </a:p>
          <a:p>
            <a:pPr marL="74295" lvl="0" algn="l" eaLnBrk="0" fontAlgn="auto" hangingPunct="0">
              <a:lnSpc>
                <a:spcPct val="120000"/>
              </a:lnSpc>
              <a:spcBef>
                <a:spcPts val="600"/>
              </a:spcBef>
              <a:spcAft>
                <a:spcPts val="600"/>
              </a:spcAft>
              <a:buClrTx/>
              <a:buSzTx/>
              <a:buFont typeface="Wingdings" panose="05000000000000000000" pitchFamily="2" charset="2"/>
              <a:defRPr/>
            </a:pPr>
            <a:r>
              <a:rPr kumimoji="0" lang="zh-CN" altLang="en-US" sz="1800" b="1" i="0" u="none" strike="noStrike" kern="0" cap="none" spc="0" normalizeH="0" baseline="0" noProof="0" dirty="0">
                <a:ln>
                  <a:noFill/>
                </a:ln>
                <a:solidFill>
                  <a:srgbClr val="FF0000"/>
                </a:solidFill>
                <a:effectLst/>
                <a:uLnTx/>
                <a:uFillTx/>
                <a:latin typeface="微软雅黑" panose="020B0503020204020204" pitchFamily="34" charset="-122"/>
              </a:rPr>
              <a:t>产教融合：</a:t>
            </a:r>
            <a:r>
              <a:rPr lang="zh-CN" altLang="en-US" sz="1800" b="1" kern="0" noProof="0" dirty="0">
                <a:ln>
                  <a:noFill/>
                </a:ln>
                <a:solidFill>
                  <a:schemeClr val="tx1"/>
                </a:solidFill>
                <a:effectLst/>
                <a:uLnTx/>
                <a:uFillTx/>
                <a:latin typeface="微软雅黑" panose="020B0503020204020204" pitchFamily="34" charset="-122"/>
                <a:sym typeface="+mn-ea"/>
              </a:rPr>
              <a:t>构建元宇宙人才培养生态体系及人才需求侧与供给侧双向赋能机制，从人才标准、能力评价、实训基地、人才培训、定向委培、专业共建、创新创业等多个维度，系统推进产教融合赋能元宇宙创新发展</a:t>
            </a:r>
            <a:endParaRPr kumimoji="0" lang="zh-CN" altLang="en-US" sz="1800" b="1" i="0" u="none" strike="noStrike" kern="0" cap="none" spc="0" normalizeH="0" baseline="0" noProof="0" dirty="0">
              <a:ln>
                <a:noFill/>
              </a:ln>
              <a:solidFill>
                <a:srgbClr val="FF0000"/>
              </a:solidFill>
              <a:effectLst/>
              <a:uLnTx/>
              <a:uFillTx/>
              <a:latin typeface="微软雅黑" panose="020B0503020204020204" pitchFamily="34" charset="-122"/>
            </a:endParaRPr>
          </a:p>
          <a:p>
            <a:pPr marL="74295" lvl="0" algn="l" eaLnBrk="0" fontAlgn="auto" hangingPunct="0">
              <a:lnSpc>
                <a:spcPct val="120000"/>
              </a:lnSpc>
              <a:spcBef>
                <a:spcPts val="600"/>
              </a:spcBef>
              <a:spcAft>
                <a:spcPts val="600"/>
              </a:spcAft>
              <a:buClrTx/>
              <a:buSzTx/>
              <a:buFont typeface="Wingdings" panose="05000000000000000000" pitchFamily="2" charset="2"/>
              <a:defRPr/>
            </a:pPr>
            <a:r>
              <a:rPr lang="zh-CN" altLang="en-US" sz="1800" b="1" kern="0" dirty="0">
                <a:solidFill>
                  <a:srgbClr val="FF0000"/>
                </a:solidFill>
                <a:latin typeface="微软雅黑" panose="020B0503020204020204" pitchFamily="34" charset="-122"/>
                <a:sym typeface="+mn-ea"/>
              </a:rPr>
              <a:t>成果转化</a:t>
            </a:r>
            <a:r>
              <a:rPr lang="zh-CN" altLang="en-US" sz="1800" b="1" kern="0" noProof="0" dirty="0">
                <a:ln>
                  <a:noFill/>
                </a:ln>
                <a:solidFill>
                  <a:srgbClr val="FF0000"/>
                </a:solidFill>
                <a:effectLst/>
                <a:uLnTx/>
                <a:uFillTx/>
                <a:latin typeface="微软雅黑" panose="020B0503020204020204" pitchFamily="34" charset="-122"/>
                <a:sym typeface="+mn-ea"/>
              </a:rPr>
              <a:t>：</a:t>
            </a:r>
            <a:r>
              <a:rPr lang="zh-CN" altLang="en-US" sz="1800" b="1" kern="0" noProof="0" dirty="0">
                <a:ln>
                  <a:noFill/>
                </a:ln>
                <a:solidFill>
                  <a:schemeClr val="tx1"/>
                </a:solidFill>
                <a:effectLst/>
                <a:uLnTx/>
                <a:uFillTx/>
                <a:latin typeface="微软雅黑" panose="020B0503020204020204" pitchFamily="34" charset="-122"/>
                <a:sym typeface="+mn-ea"/>
              </a:rPr>
              <a:t>围绕元宇宙的支撑技术攻关、元宇宙创新应用探索、元宇宙治理手段等方面，与国防科技大学、中南大学、湖南大学、湖南师范大学、湖南工商大学等高校专家团队以及一批初创企业合作，共建平台、孵化培育新项目</a:t>
            </a:r>
            <a:endParaRPr kumimoji="0" lang="zh-CN" altLang="en-US" sz="2000" b="1" i="0" u="none" strike="noStrike" kern="0" cap="none" spc="0" normalizeH="0" baseline="0" noProof="0" dirty="0">
              <a:ln>
                <a:noFill/>
              </a:ln>
              <a:solidFill>
                <a:sysClr val="windowText" lastClr="000000"/>
              </a:solidFill>
              <a:effectLst/>
              <a:uLnTx/>
              <a:uFillTx/>
              <a:latin typeface="微软雅黑" panose="020B0503020204020204" pitchFamily="34" charset="-122"/>
            </a:endParaRPr>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lvl="0" algn="l">
              <a:lnSpc>
                <a:spcPct val="100000"/>
              </a:lnSpc>
              <a:defRPr/>
            </a:pPr>
            <a:r>
              <a:rPr lang="zh-CN" altLang="en-US" sz="2800" b="1" dirty="0">
                <a:solidFill>
                  <a:srgbClr val="FFFF00"/>
                </a:solidFill>
                <a:latin typeface="微软雅黑" panose="020B0503020204020204" pitchFamily="34" charset="-122"/>
                <a:ea typeface="微软雅黑" panose="020B0503020204020204" pitchFamily="34" charset="-122"/>
                <a:sym typeface="+mn-ea"/>
              </a:rPr>
              <a:t>政策支撑：</a:t>
            </a:r>
            <a:r>
              <a:rPr lang="zh-CN" sz="2800" b="1" dirty="0">
                <a:solidFill>
                  <a:schemeClr val="bg1"/>
                </a:solidFill>
                <a:latin typeface="微软雅黑" panose="020B0503020204020204" pitchFamily="34" charset="-122"/>
                <a:ea typeface="微软雅黑" panose="020B0503020204020204" pitchFamily="34" charset="-122"/>
                <a:sym typeface="+mn-ea"/>
              </a:rPr>
              <a:t>人工智能、区块链、5G、物联网等新一代信息技术是国家政策的重点支持方向，作为元宇宙支撑基石，有望实现突破创新</a:t>
            </a:r>
          </a:p>
        </p:txBody>
      </p:sp>
      <p:sp>
        <p:nvSpPr>
          <p:cNvPr id="33" name="任意多边形 32"/>
          <p:cNvSpPr/>
          <p:nvPr>
            <p:custDataLst>
              <p:tags r:id="rId2"/>
            </p:custDataLst>
          </p:nvPr>
        </p:nvSpPr>
        <p:spPr bwMode="auto">
          <a:xfrm rot="1644517" flipH="1">
            <a:off x="5852861" y="1726480"/>
            <a:ext cx="2643408" cy="1010885"/>
          </a:xfrm>
          <a:custGeom>
            <a:avLst/>
            <a:gdLst>
              <a:gd name="T0" fmla="*/ 287 w 455"/>
              <a:gd name="T1" fmla="*/ 0 h 174"/>
              <a:gd name="T2" fmla="*/ 287 w 455"/>
              <a:gd name="T3" fmla="*/ 81 h 174"/>
              <a:gd name="T4" fmla="*/ 0 w 455"/>
              <a:gd name="T5" fmla="*/ 81 h 174"/>
              <a:gd name="T6" fmla="*/ 0 w 455"/>
              <a:gd name="T7" fmla="*/ 174 h 174"/>
              <a:gd name="T8" fmla="*/ 287 w 455"/>
              <a:gd name="T9" fmla="*/ 174 h 174"/>
              <a:gd name="T10" fmla="*/ 455 w 455"/>
              <a:gd name="T11" fmla="*/ 174 h 174"/>
              <a:gd name="T12" fmla="*/ 287 w 455"/>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455" h="174">
                <a:moveTo>
                  <a:pt x="287" y="0"/>
                </a:moveTo>
                <a:lnTo>
                  <a:pt x="287" y="81"/>
                </a:lnTo>
                <a:lnTo>
                  <a:pt x="0" y="81"/>
                </a:lnTo>
                <a:lnTo>
                  <a:pt x="0" y="174"/>
                </a:lnTo>
                <a:lnTo>
                  <a:pt x="287" y="174"/>
                </a:lnTo>
                <a:lnTo>
                  <a:pt x="455" y="174"/>
                </a:lnTo>
                <a:lnTo>
                  <a:pt x="287" y="0"/>
                </a:lnTo>
                <a:close/>
              </a:path>
            </a:pathLst>
          </a:custGeom>
          <a:solidFill>
            <a:srgbClr val="1F74AD"/>
          </a:solidFill>
          <a:ln>
            <a:noFill/>
          </a:ln>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50" name="任意多边形: 形状 49"/>
          <p:cNvSpPr/>
          <p:nvPr>
            <p:custDataLst>
              <p:tags r:id="rId3"/>
            </p:custDataLst>
          </p:nvPr>
        </p:nvSpPr>
        <p:spPr bwMode="auto">
          <a:xfrm rot="1644517" flipH="1">
            <a:off x="9315769" y="3243986"/>
            <a:ext cx="3233932" cy="917929"/>
          </a:xfrm>
          <a:custGeom>
            <a:avLst/>
            <a:gdLst>
              <a:gd name="connsiteX0" fmla="*/ 2985738 w 2985738"/>
              <a:gd name="connsiteY0" fmla="*/ 0 h 847481"/>
              <a:gd name="connsiteX1" fmla="*/ 439454 w 2985738"/>
              <a:gd name="connsiteY1" fmla="*/ 0 h 847481"/>
              <a:gd name="connsiteX2" fmla="*/ 0 w 2985738"/>
              <a:gd name="connsiteY2" fmla="*/ 847481 h 847481"/>
              <a:gd name="connsiteX3" fmla="*/ 2985738 w 2985738"/>
              <a:gd name="connsiteY3" fmla="*/ 847481 h 847481"/>
            </a:gdLst>
            <a:ahLst/>
            <a:cxnLst>
              <a:cxn ang="0">
                <a:pos x="connsiteX0" y="connsiteY0"/>
              </a:cxn>
              <a:cxn ang="0">
                <a:pos x="connsiteX1" y="connsiteY1"/>
              </a:cxn>
              <a:cxn ang="0">
                <a:pos x="connsiteX2" y="connsiteY2"/>
              </a:cxn>
              <a:cxn ang="0">
                <a:pos x="connsiteX3" y="connsiteY3"/>
              </a:cxn>
            </a:cxnLst>
            <a:rect l="l" t="t" r="r" b="b"/>
            <a:pathLst>
              <a:path w="2985738" h="847481">
                <a:moveTo>
                  <a:pt x="2985738" y="0"/>
                </a:moveTo>
                <a:lnTo>
                  <a:pt x="439454" y="0"/>
                </a:lnTo>
                <a:lnTo>
                  <a:pt x="0" y="847481"/>
                </a:lnTo>
                <a:lnTo>
                  <a:pt x="2985738" y="847481"/>
                </a:lnTo>
                <a:close/>
              </a:path>
            </a:pathLst>
          </a:custGeom>
          <a:solidFill>
            <a:srgbClr val="1F74AD"/>
          </a:solidFill>
          <a:ln>
            <a:noFill/>
          </a:ln>
        </p:spPr>
        <p:txBody>
          <a:bodyPr vert="horz" wrap="square" lIns="91440" tIns="144000" rIns="180000" bIns="0" anchor="t" anchorCtr="0" compatLnSpc="1">
            <a:normAutofit/>
          </a:bodyPr>
          <a:lstStyle/>
          <a:p>
            <a:pPr>
              <a:lnSpc>
                <a:spcPct val="120000"/>
              </a:lnSpc>
            </a:pPr>
            <a:endParaRPr lang="zh-CN" altLang="en-US" sz="2400" b="1" dirty="0">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2" name="任意多边形: 形状 51"/>
          <p:cNvSpPr/>
          <p:nvPr>
            <p:custDataLst>
              <p:tags r:id="rId4"/>
            </p:custDataLst>
          </p:nvPr>
        </p:nvSpPr>
        <p:spPr bwMode="auto">
          <a:xfrm rot="1644517" flipH="1">
            <a:off x="8789189" y="4311065"/>
            <a:ext cx="3800348" cy="952887"/>
          </a:xfrm>
          <a:custGeom>
            <a:avLst/>
            <a:gdLst>
              <a:gd name="connsiteX0" fmla="*/ 3508684 w 3508684"/>
              <a:gd name="connsiteY0" fmla="*/ 0 h 879756"/>
              <a:gd name="connsiteX1" fmla="*/ 451728 w 3508684"/>
              <a:gd name="connsiteY1" fmla="*/ 8605 h 879756"/>
              <a:gd name="connsiteX2" fmla="*/ 0 w 3508684"/>
              <a:gd name="connsiteY2" fmla="*/ 879756 h 879756"/>
              <a:gd name="connsiteX3" fmla="*/ 324597 w 3508684"/>
              <a:gd name="connsiteY3" fmla="*/ 877452 h 879756"/>
              <a:gd name="connsiteX4" fmla="*/ 3508684 w 3508684"/>
              <a:gd name="connsiteY4" fmla="*/ 858209 h 879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8684" h="879756">
                <a:moveTo>
                  <a:pt x="3508684" y="0"/>
                </a:moveTo>
                <a:lnTo>
                  <a:pt x="451728" y="8605"/>
                </a:lnTo>
                <a:lnTo>
                  <a:pt x="0" y="879756"/>
                </a:lnTo>
                <a:lnTo>
                  <a:pt x="324597" y="877452"/>
                </a:lnTo>
                <a:cubicBezTo>
                  <a:pt x="1453347" y="869205"/>
                  <a:pt x="2687885" y="858209"/>
                  <a:pt x="3508684" y="858209"/>
                </a:cubicBezTo>
                <a:close/>
              </a:path>
            </a:pathLst>
          </a:custGeom>
          <a:solidFill>
            <a:srgbClr val="3498DB"/>
          </a:solidFill>
          <a:ln>
            <a:noFill/>
          </a:ln>
        </p:spPr>
        <p:txBody>
          <a:bodyPr vert="horz" wrap="square" lIns="91440" tIns="180000" rIns="180000" bIns="0" anchor="t" anchorCtr="0" compatLnSpc="1">
            <a:normAutofit/>
          </a:bodyPr>
          <a:lstStyle/>
          <a:p>
            <a:pPr>
              <a:lnSpc>
                <a:spcPct val="120000"/>
              </a:lnSpc>
            </a:pPr>
            <a:endParaRPr lang="zh-CN" altLang="en-US" sz="2400" b="1" dirty="0">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6" name="任意多边形: 形状 55"/>
          <p:cNvSpPr/>
          <p:nvPr>
            <p:custDataLst>
              <p:tags r:id="rId5"/>
            </p:custDataLst>
          </p:nvPr>
        </p:nvSpPr>
        <p:spPr bwMode="auto">
          <a:xfrm rot="1644517" flipH="1">
            <a:off x="8328025" y="5175250"/>
            <a:ext cx="3491865" cy="929640"/>
          </a:xfrm>
          <a:custGeom>
            <a:avLst/>
            <a:gdLst>
              <a:gd name="connsiteX0" fmla="*/ 4000936 w 4000936"/>
              <a:gd name="connsiteY0" fmla="*/ 0 h 858209"/>
              <a:gd name="connsiteX1" fmla="*/ 439872 w 4000936"/>
              <a:gd name="connsiteY1" fmla="*/ 9921 h 858209"/>
              <a:gd name="connsiteX2" fmla="*/ 0 w 4000936"/>
              <a:gd name="connsiteY2" fmla="*/ 858209 h 858209"/>
              <a:gd name="connsiteX3" fmla="*/ 4000936 w 4000936"/>
              <a:gd name="connsiteY3" fmla="*/ 858209 h 858209"/>
            </a:gdLst>
            <a:ahLst/>
            <a:cxnLst>
              <a:cxn ang="0">
                <a:pos x="connsiteX0" y="connsiteY0"/>
              </a:cxn>
              <a:cxn ang="0">
                <a:pos x="connsiteX1" y="connsiteY1"/>
              </a:cxn>
              <a:cxn ang="0">
                <a:pos x="connsiteX2" y="connsiteY2"/>
              </a:cxn>
              <a:cxn ang="0">
                <a:pos x="connsiteX3" y="connsiteY3"/>
              </a:cxn>
            </a:cxnLst>
            <a:rect l="l" t="t" r="r" b="b"/>
            <a:pathLst>
              <a:path w="4000936" h="858209">
                <a:moveTo>
                  <a:pt x="4000936" y="0"/>
                </a:moveTo>
                <a:lnTo>
                  <a:pt x="439872" y="9921"/>
                </a:lnTo>
                <a:lnTo>
                  <a:pt x="0" y="858209"/>
                </a:lnTo>
                <a:lnTo>
                  <a:pt x="4000936" y="858209"/>
                </a:lnTo>
                <a:close/>
              </a:path>
            </a:pathLst>
          </a:custGeom>
          <a:solidFill>
            <a:srgbClr val="1AA3AA"/>
          </a:solidFill>
          <a:ln>
            <a:noFill/>
          </a:ln>
        </p:spPr>
        <p:txBody>
          <a:bodyPr vert="horz" wrap="square" lIns="91440" tIns="180000" rIns="180000" bIns="0" anchor="t" anchorCtr="0" compatLnSpc="1">
            <a:normAutofit/>
          </a:bodyPr>
          <a:lstStyle/>
          <a:p>
            <a:pPr>
              <a:lnSpc>
                <a:spcPct val="120000"/>
              </a:lnSpc>
            </a:pPr>
            <a:endParaRPr lang="zh-CN" altLang="en-US" sz="2400" b="1" dirty="0">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8" name="任意多边形: 形状 57"/>
          <p:cNvSpPr/>
          <p:nvPr>
            <p:custDataLst>
              <p:tags r:id="rId6"/>
            </p:custDataLst>
          </p:nvPr>
        </p:nvSpPr>
        <p:spPr bwMode="auto">
          <a:xfrm rot="1644517" flipH="1">
            <a:off x="7884795" y="5934075"/>
            <a:ext cx="2712720" cy="929640"/>
          </a:xfrm>
          <a:custGeom>
            <a:avLst/>
            <a:gdLst>
              <a:gd name="connsiteX0" fmla="*/ 3910942 w 3910942"/>
              <a:gd name="connsiteY0" fmla="*/ 0 h 858209"/>
              <a:gd name="connsiteX1" fmla="*/ 0 w 3910942"/>
              <a:gd name="connsiteY1" fmla="*/ 0 h 858209"/>
              <a:gd name="connsiteX2" fmla="*/ 1653950 w 3910942"/>
              <a:gd name="connsiteY2" fmla="*/ 857641 h 858209"/>
              <a:gd name="connsiteX3" fmla="*/ 1653655 w 3910942"/>
              <a:gd name="connsiteY3" fmla="*/ 858209 h 858209"/>
              <a:gd name="connsiteX4" fmla="*/ 3910942 w 3910942"/>
              <a:gd name="connsiteY4" fmla="*/ 858209 h 858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0942" h="858209">
                <a:moveTo>
                  <a:pt x="3910942" y="0"/>
                </a:moveTo>
                <a:lnTo>
                  <a:pt x="0" y="0"/>
                </a:lnTo>
                <a:lnTo>
                  <a:pt x="1653950" y="857641"/>
                </a:lnTo>
                <a:lnTo>
                  <a:pt x="1653655" y="858209"/>
                </a:lnTo>
                <a:lnTo>
                  <a:pt x="3910942" y="858209"/>
                </a:lnTo>
                <a:close/>
              </a:path>
            </a:pathLst>
          </a:custGeom>
          <a:solidFill>
            <a:srgbClr val="69A35B"/>
          </a:solidFill>
          <a:ln>
            <a:noFill/>
          </a:ln>
        </p:spPr>
        <p:txBody>
          <a:bodyPr vert="horz" wrap="square" lIns="91440" tIns="180000" rIns="180000" bIns="0" anchor="t" anchorCtr="0" compatLnSpc="1">
            <a:normAutofit/>
          </a:bodyPr>
          <a:lstStyle/>
          <a:p>
            <a:pPr>
              <a:lnSpc>
                <a:spcPct val="120000"/>
              </a:lnSpc>
            </a:pPr>
            <a:endParaRPr lang="zh-CN" altLang="en-US" sz="2400" b="1" dirty="0">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9" name="任意多边形 38"/>
          <p:cNvSpPr/>
          <p:nvPr>
            <p:custDataLst>
              <p:tags r:id="rId7"/>
            </p:custDataLst>
          </p:nvPr>
        </p:nvSpPr>
        <p:spPr bwMode="auto">
          <a:xfrm rot="1644517" flipH="1">
            <a:off x="8374496" y="2225848"/>
            <a:ext cx="1074793" cy="1388515"/>
          </a:xfrm>
          <a:custGeom>
            <a:avLst/>
            <a:gdLst>
              <a:gd name="T0" fmla="*/ 185 w 185"/>
              <a:gd name="T1" fmla="*/ 146 h 239"/>
              <a:gd name="T2" fmla="*/ 0 w 185"/>
              <a:gd name="T3" fmla="*/ 0 h 239"/>
              <a:gd name="T4" fmla="*/ 0 w 185"/>
              <a:gd name="T5" fmla="*/ 158 h 239"/>
              <a:gd name="T6" fmla="*/ 185 w 185"/>
              <a:gd name="T7" fmla="*/ 239 h 239"/>
              <a:gd name="T8" fmla="*/ 185 w 185"/>
              <a:gd name="T9" fmla="*/ 146 h 239"/>
              <a:gd name="T10" fmla="*/ 185 w 185"/>
              <a:gd name="T11" fmla="*/ 146 h 239"/>
            </a:gdLst>
            <a:ahLst/>
            <a:cxnLst>
              <a:cxn ang="0">
                <a:pos x="T0" y="T1"/>
              </a:cxn>
              <a:cxn ang="0">
                <a:pos x="T2" y="T3"/>
              </a:cxn>
              <a:cxn ang="0">
                <a:pos x="T4" y="T5"/>
              </a:cxn>
              <a:cxn ang="0">
                <a:pos x="T6" y="T7"/>
              </a:cxn>
              <a:cxn ang="0">
                <a:pos x="T8" y="T9"/>
              </a:cxn>
              <a:cxn ang="0">
                <a:pos x="T10" y="T11"/>
              </a:cxn>
            </a:cxnLst>
            <a:rect l="0" t="0" r="r" b="b"/>
            <a:pathLst>
              <a:path w="185" h="239">
                <a:moveTo>
                  <a:pt x="185" y="146"/>
                </a:moveTo>
                <a:lnTo>
                  <a:pt x="0" y="0"/>
                </a:lnTo>
                <a:lnTo>
                  <a:pt x="0" y="158"/>
                </a:lnTo>
                <a:lnTo>
                  <a:pt x="185" y="239"/>
                </a:lnTo>
                <a:lnTo>
                  <a:pt x="185" y="146"/>
                </a:lnTo>
                <a:lnTo>
                  <a:pt x="185" y="146"/>
                </a:lnTo>
                <a:close/>
              </a:path>
            </a:pathLst>
          </a:custGeom>
          <a:solidFill>
            <a:srgbClr val="1F74AD">
              <a:lumMod val="75000"/>
            </a:srgbClr>
          </a:solidFill>
          <a:ln>
            <a:noFill/>
          </a:ln>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40" name="任意多边形 39"/>
          <p:cNvSpPr/>
          <p:nvPr>
            <p:custDataLst>
              <p:tags r:id="rId8"/>
            </p:custDataLst>
          </p:nvPr>
        </p:nvSpPr>
        <p:spPr bwMode="auto">
          <a:xfrm rot="1644517" flipH="1">
            <a:off x="7132240" y="4612805"/>
            <a:ext cx="1074793" cy="1405944"/>
          </a:xfrm>
          <a:custGeom>
            <a:avLst/>
            <a:gdLst>
              <a:gd name="T0" fmla="*/ 185 w 185"/>
              <a:gd name="T1" fmla="*/ 93 h 242"/>
              <a:gd name="T2" fmla="*/ 0 w 185"/>
              <a:gd name="T3" fmla="*/ 242 h 242"/>
              <a:gd name="T4" fmla="*/ 0 w 185"/>
              <a:gd name="T5" fmla="*/ 82 h 242"/>
              <a:gd name="T6" fmla="*/ 185 w 185"/>
              <a:gd name="T7" fmla="*/ 0 h 242"/>
              <a:gd name="T8" fmla="*/ 185 w 185"/>
              <a:gd name="T9" fmla="*/ 93 h 242"/>
              <a:gd name="T10" fmla="*/ 185 w 185"/>
              <a:gd name="T11" fmla="*/ 93 h 242"/>
            </a:gdLst>
            <a:ahLst/>
            <a:cxnLst>
              <a:cxn ang="0">
                <a:pos x="T0" y="T1"/>
              </a:cxn>
              <a:cxn ang="0">
                <a:pos x="T2" y="T3"/>
              </a:cxn>
              <a:cxn ang="0">
                <a:pos x="T4" y="T5"/>
              </a:cxn>
              <a:cxn ang="0">
                <a:pos x="T6" y="T7"/>
              </a:cxn>
              <a:cxn ang="0">
                <a:pos x="T8" y="T9"/>
              </a:cxn>
              <a:cxn ang="0">
                <a:pos x="T10" y="T11"/>
              </a:cxn>
            </a:cxnLst>
            <a:rect l="0" t="0" r="r" b="b"/>
            <a:pathLst>
              <a:path w="185" h="242">
                <a:moveTo>
                  <a:pt x="185" y="93"/>
                </a:moveTo>
                <a:lnTo>
                  <a:pt x="0" y="242"/>
                </a:lnTo>
                <a:lnTo>
                  <a:pt x="0" y="82"/>
                </a:lnTo>
                <a:lnTo>
                  <a:pt x="185" y="0"/>
                </a:lnTo>
                <a:lnTo>
                  <a:pt x="185" y="93"/>
                </a:lnTo>
                <a:lnTo>
                  <a:pt x="185" y="93"/>
                </a:lnTo>
                <a:close/>
              </a:path>
            </a:pathLst>
          </a:custGeom>
          <a:solidFill>
            <a:srgbClr val="69A35B">
              <a:lumMod val="75000"/>
            </a:srgbClr>
          </a:solidFill>
          <a:ln>
            <a:noFill/>
          </a:ln>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41" name="任意多边形 40"/>
          <p:cNvSpPr/>
          <p:nvPr>
            <p:custDataLst>
              <p:tags r:id="rId9"/>
            </p:custDataLst>
          </p:nvPr>
        </p:nvSpPr>
        <p:spPr bwMode="auto">
          <a:xfrm rot="1644517" flipH="1">
            <a:off x="7516015" y="4096372"/>
            <a:ext cx="1074793" cy="958598"/>
          </a:xfrm>
          <a:custGeom>
            <a:avLst/>
            <a:gdLst>
              <a:gd name="T0" fmla="*/ 0 w 185"/>
              <a:gd name="T1" fmla="*/ 5 h 165"/>
              <a:gd name="T2" fmla="*/ 0 w 185"/>
              <a:gd name="T3" fmla="*/ 165 h 165"/>
              <a:gd name="T4" fmla="*/ 185 w 185"/>
              <a:gd name="T5" fmla="*/ 93 h 165"/>
              <a:gd name="T6" fmla="*/ 185 w 185"/>
              <a:gd name="T7" fmla="*/ 0 h 165"/>
              <a:gd name="T8" fmla="*/ 0 w 185"/>
              <a:gd name="T9" fmla="*/ 5 h 165"/>
              <a:gd name="T10" fmla="*/ 0 w 185"/>
              <a:gd name="T11" fmla="*/ 5 h 165"/>
            </a:gdLst>
            <a:ahLst/>
            <a:cxnLst>
              <a:cxn ang="0">
                <a:pos x="T0" y="T1"/>
              </a:cxn>
              <a:cxn ang="0">
                <a:pos x="T2" y="T3"/>
              </a:cxn>
              <a:cxn ang="0">
                <a:pos x="T4" y="T5"/>
              </a:cxn>
              <a:cxn ang="0">
                <a:pos x="T6" y="T7"/>
              </a:cxn>
              <a:cxn ang="0">
                <a:pos x="T8" y="T9"/>
              </a:cxn>
              <a:cxn ang="0">
                <a:pos x="T10" y="T11"/>
              </a:cxn>
            </a:cxnLst>
            <a:rect l="0" t="0" r="r" b="b"/>
            <a:pathLst>
              <a:path w="185" h="165">
                <a:moveTo>
                  <a:pt x="0" y="5"/>
                </a:moveTo>
                <a:lnTo>
                  <a:pt x="0" y="165"/>
                </a:lnTo>
                <a:lnTo>
                  <a:pt x="185" y="93"/>
                </a:lnTo>
                <a:lnTo>
                  <a:pt x="185" y="0"/>
                </a:lnTo>
                <a:lnTo>
                  <a:pt x="0" y="5"/>
                </a:lnTo>
                <a:lnTo>
                  <a:pt x="0" y="5"/>
                </a:lnTo>
                <a:close/>
              </a:path>
            </a:pathLst>
          </a:custGeom>
          <a:solidFill>
            <a:srgbClr val="1AA3AA">
              <a:lumMod val="75000"/>
            </a:srgbClr>
          </a:solidFill>
          <a:ln>
            <a:noFill/>
          </a:ln>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42" name="任意多边形 41"/>
          <p:cNvSpPr/>
          <p:nvPr>
            <p:custDataLst>
              <p:tags r:id="rId10"/>
            </p:custDataLst>
          </p:nvPr>
        </p:nvSpPr>
        <p:spPr bwMode="auto">
          <a:xfrm rot="1644517" flipH="1">
            <a:off x="7988047" y="3188975"/>
            <a:ext cx="1074793" cy="952787"/>
          </a:xfrm>
          <a:custGeom>
            <a:avLst/>
            <a:gdLst>
              <a:gd name="T0" fmla="*/ 0 w 185"/>
              <a:gd name="T1" fmla="*/ 160 h 164"/>
              <a:gd name="T2" fmla="*/ 0 w 185"/>
              <a:gd name="T3" fmla="*/ 0 h 164"/>
              <a:gd name="T4" fmla="*/ 185 w 185"/>
              <a:gd name="T5" fmla="*/ 71 h 164"/>
              <a:gd name="T6" fmla="*/ 185 w 185"/>
              <a:gd name="T7" fmla="*/ 164 h 164"/>
              <a:gd name="T8" fmla="*/ 0 w 185"/>
              <a:gd name="T9" fmla="*/ 160 h 164"/>
              <a:gd name="T10" fmla="*/ 0 w 185"/>
              <a:gd name="T11" fmla="*/ 160 h 164"/>
            </a:gdLst>
            <a:ahLst/>
            <a:cxnLst>
              <a:cxn ang="0">
                <a:pos x="T0" y="T1"/>
              </a:cxn>
              <a:cxn ang="0">
                <a:pos x="T2" y="T3"/>
              </a:cxn>
              <a:cxn ang="0">
                <a:pos x="T4" y="T5"/>
              </a:cxn>
              <a:cxn ang="0">
                <a:pos x="T6" y="T7"/>
              </a:cxn>
              <a:cxn ang="0">
                <a:pos x="T8" y="T9"/>
              </a:cxn>
              <a:cxn ang="0">
                <a:pos x="T10" y="T11"/>
              </a:cxn>
            </a:cxnLst>
            <a:rect l="0" t="0" r="r" b="b"/>
            <a:pathLst>
              <a:path w="185" h="164">
                <a:moveTo>
                  <a:pt x="0" y="160"/>
                </a:moveTo>
                <a:lnTo>
                  <a:pt x="0" y="0"/>
                </a:lnTo>
                <a:lnTo>
                  <a:pt x="185" y="71"/>
                </a:lnTo>
                <a:lnTo>
                  <a:pt x="185" y="164"/>
                </a:lnTo>
                <a:lnTo>
                  <a:pt x="0" y="160"/>
                </a:lnTo>
                <a:lnTo>
                  <a:pt x="0" y="160"/>
                </a:lnTo>
                <a:close/>
              </a:path>
            </a:pathLst>
          </a:custGeom>
          <a:solidFill>
            <a:srgbClr val="3498DB">
              <a:lumMod val="75000"/>
            </a:srgbClr>
          </a:solidFill>
          <a:ln>
            <a:noFill/>
          </a:ln>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43" name="任意多边形 42"/>
          <p:cNvSpPr/>
          <p:nvPr>
            <p:custDataLst>
              <p:tags r:id="rId11"/>
            </p:custDataLst>
          </p:nvPr>
        </p:nvSpPr>
        <p:spPr bwMode="auto">
          <a:xfrm rot="1644517" flipH="1">
            <a:off x="4784441" y="3778195"/>
            <a:ext cx="2643408" cy="1028315"/>
          </a:xfrm>
          <a:custGeom>
            <a:avLst/>
            <a:gdLst>
              <a:gd name="T0" fmla="*/ 455 w 455"/>
              <a:gd name="T1" fmla="*/ 0 h 177"/>
              <a:gd name="T2" fmla="*/ 287 w 455"/>
              <a:gd name="T3" fmla="*/ 0 h 177"/>
              <a:gd name="T4" fmla="*/ 0 w 455"/>
              <a:gd name="T5" fmla="*/ 0 h 177"/>
              <a:gd name="T6" fmla="*/ 0 w 455"/>
              <a:gd name="T7" fmla="*/ 93 h 177"/>
              <a:gd name="T8" fmla="*/ 287 w 455"/>
              <a:gd name="T9" fmla="*/ 93 h 177"/>
              <a:gd name="T10" fmla="*/ 287 w 455"/>
              <a:gd name="T11" fmla="*/ 177 h 177"/>
              <a:gd name="T12" fmla="*/ 455 w 455"/>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455" h="177">
                <a:moveTo>
                  <a:pt x="455" y="0"/>
                </a:moveTo>
                <a:lnTo>
                  <a:pt x="287" y="0"/>
                </a:lnTo>
                <a:lnTo>
                  <a:pt x="0" y="0"/>
                </a:lnTo>
                <a:lnTo>
                  <a:pt x="0" y="93"/>
                </a:lnTo>
                <a:lnTo>
                  <a:pt x="287" y="93"/>
                </a:lnTo>
                <a:lnTo>
                  <a:pt x="287" y="177"/>
                </a:lnTo>
                <a:lnTo>
                  <a:pt x="455" y="0"/>
                </a:lnTo>
                <a:close/>
              </a:path>
            </a:pathLst>
          </a:custGeom>
          <a:solidFill>
            <a:srgbClr val="69A35B"/>
          </a:solidFill>
          <a:ln>
            <a:noFill/>
          </a:ln>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44" name="任意多边形 43"/>
          <p:cNvSpPr/>
          <p:nvPr>
            <p:custDataLst>
              <p:tags r:id="rId12"/>
            </p:custDataLst>
          </p:nvPr>
        </p:nvSpPr>
        <p:spPr bwMode="auto">
          <a:xfrm rot="1644517" flipH="1">
            <a:off x="4618251" y="3127650"/>
            <a:ext cx="3235995" cy="540302"/>
          </a:xfrm>
          <a:custGeom>
            <a:avLst/>
            <a:gdLst>
              <a:gd name="T0" fmla="*/ 121 w 235"/>
              <a:gd name="T1" fmla="*/ 0 h 39"/>
              <a:gd name="T2" fmla="*/ 0 w 235"/>
              <a:gd name="T3" fmla="*/ 0 h 39"/>
              <a:gd name="T4" fmla="*/ 0 w 235"/>
              <a:gd name="T5" fmla="*/ 39 h 39"/>
              <a:gd name="T6" fmla="*/ 121 w 235"/>
              <a:gd name="T7" fmla="*/ 39 h 39"/>
              <a:gd name="T8" fmla="*/ 197 w 235"/>
              <a:gd name="T9" fmla="*/ 39 h 39"/>
              <a:gd name="T10" fmla="*/ 235 w 235"/>
              <a:gd name="T11" fmla="*/ 0 h 39"/>
              <a:gd name="T12" fmla="*/ 121 w 23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35" h="39">
                <a:moveTo>
                  <a:pt x="121" y="0"/>
                </a:moveTo>
                <a:cubicBezTo>
                  <a:pt x="81" y="0"/>
                  <a:pt x="41" y="0"/>
                  <a:pt x="0" y="0"/>
                </a:cubicBezTo>
                <a:cubicBezTo>
                  <a:pt x="0" y="13"/>
                  <a:pt x="0" y="26"/>
                  <a:pt x="0" y="39"/>
                </a:cubicBezTo>
                <a:cubicBezTo>
                  <a:pt x="41" y="39"/>
                  <a:pt x="81" y="39"/>
                  <a:pt x="121" y="39"/>
                </a:cubicBezTo>
                <a:cubicBezTo>
                  <a:pt x="147" y="39"/>
                  <a:pt x="172" y="39"/>
                  <a:pt x="197" y="39"/>
                </a:cubicBezTo>
                <a:cubicBezTo>
                  <a:pt x="235" y="0"/>
                  <a:pt x="235" y="0"/>
                  <a:pt x="235" y="0"/>
                </a:cubicBezTo>
                <a:cubicBezTo>
                  <a:pt x="197" y="0"/>
                  <a:pt x="159" y="0"/>
                  <a:pt x="121" y="0"/>
                </a:cubicBezTo>
                <a:close/>
              </a:path>
            </a:pathLst>
          </a:custGeom>
          <a:solidFill>
            <a:srgbClr val="1AA3AA"/>
          </a:solidFill>
          <a:ln>
            <a:noFill/>
          </a:ln>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45" name="任意多边形 44"/>
          <p:cNvSpPr/>
          <p:nvPr>
            <p:custDataLst>
              <p:tags r:id="rId13"/>
            </p:custDataLst>
          </p:nvPr>
        </p:nvSpPr>
        <p:spPr bwMode="auto">
          <a:xfrm rot="1644517" flipH="1">
            <a:off x="4899061" y="2586112"/>
            <a:ext cx="3235995" cy="540302"/>
          </a:xfrm>
          <a:custGeom>
            <a:avLst/>
            <a:gdLst>
              <a:gd name="T0" fmla="*/ 197 w 235"/>
              <a:gd name="T1" fmla="*/ 0 h 39"/>
              <a:gd name="T2" fmla="*/ 121 w 235"/>
              <a:gd name="T3" fmla="*/ 0 h 39"/>
              <a:gd name="T4" fmla="*/ 121 w 235"/>
              <a:gd name="T5" fmla="*/ 0 h 39"/>
              <a:gd name="T6" fmla="*/ 0 w 235"/>
              <a:gd name="T7" fmla="*/ 0 h 39"/>
              <a:gd name="T8" fmla="*/ 0 w 235"/>
              <a:gd name="T9" fmla="*/ 39 h 39"/>
              <a:gd name="T10" fmla="*/ 121 w 235"/>
              <a:gd name="T11" fmla="*/ 39 h 39"/>
              <a:gd name="T12" fmla="*/ 121 w 235"/>
              <a:gd name="T13" fmla="*/ 39 h 39"/>
              <a:gd name="T14" fmla="*/ 235 w 235"/>
              <a:gd name="T15" fmla="*/ 39 h 39"/>
              <a:gd name="T16" fmla="*/ 197 w 235"/>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39">
                <a:moveTo>
                  <a:pt x="197" y="0"/>
                </a:moveTo>
                <a:cubicBezTo>
                  <a:pt x="172" y="0"/>
                  <a:pt x="147" y="0"/>
                  <a:pt x="121" y="0"/>
                </a:cubicBezTo>
                <a:cubicBezTo>
                  <a:pt x="121" y="0"/>
                  <a:pt x="121" y="0"/>
                  <a:pt x="121" y="0"/>
                </a:cubicBezTo>
                <a:cubicBezTo>
                  <a:pt x="81" y="0"/>
                  <a:pt x="41" y="0"/>
                  <a:pt x="0" y="0"/>
                </a:cubicBezTo>
                <a:cubicBezTo>
                  <a:pt x="0" y="13"/>
                  <a:pt x="0" y="26"/>
                  <a:pt x="0" y="39"/>
                </a:cubicBezTo>
                <a:cubicBezTo>
                  <a:pt x="41" y="39"/>
                  <a:pt x="81" y="39"/>
                  <a:pt x="121" y="39"/>
                </a:cubicBezTo>
                <a:cubicBezTo>
                  <a:pt x="121" y="39"/>
                  <a:pt x="121" y="39"/>
                  <a:pt x="121" y="39"/>
                </a:cubicBezTo>
                <a:cubicBezTo>
                  <a:pt x="159" y="39"/>
                  <a:pt x="197" y="39"/>
                  <a:pt x="235" y="39"/>
                </a:cubicBezTo>
                <a:lnTo>
                  <a:pt x="197" y="0"/>
                </a:lnTo>
                <a:close/>
              </a:path>
            </a:pathLst>
          </a:custGeom>
          <a:solidFill>
            <a:srgbClr val="3498DB"/>
          </a:solidFill>
          <a:ln>
            <a:noFill/>
          </a:ln>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任意多边形 30"/>
          <p:cNvSpPr/>
          <p:nvPr>
            <p:custDataLst>
              <p:tags r:id="rId14"/>
            </p:custDataLst>
          </p:nvPr>
        </p:nvSpPr>
        <p:spPr>
          <a:xfrm>
            <a:off x="84998" y="1649003"/>
            <a:ext cx="432399" cy="432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F74AD"/>
          </a:solidFill>
          <a:ln w="12700" cap="flat">
            <a:noFill/>
            <a:miter lim="400000"/>
          </a:ln>
          <a:effectLst/>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任意多边形 31"/>
          <p:cNvSpPr/>
          <p:nvPr>
            <p:custDataLst>
              <p:tags r:id="rId15"/>
            </p:custDataLst>
          </p:nvPr>
        </p:nvSpPr>
        <p:spPr>
          <a:xfrm>
            <a:off x="217116" y="1777008"/>
            <a:ext cx="168163" cy="176388"/>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ysClr val="window" lastClr="FFFFFF"/>
          </a:solidFill>
          <a:ln w="12700" cap="flat">
            <a:noFill/>
            <a:miter lim="400000"/>
          </a:ln>
          <a:effectLst/>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29" name="矩形 28"/>
          <p:cNvSpPr/>
          <p:nvPr>
            <p:custDataLst>
              <p:tags r:id="rId16"/>
            </p:custDataLst>
          </p:nvPr>
        </p:nvSpPr>
        <p:spPr>
          <a:xfrm>
            <a:off x="517523" y="1396365"/>
            <a:ext cx="3684466" cy="432617"/>
          </a:xfrm>
          <a:prstGeom prst="rect">
            <a:avLst/>
          </a:prstGeom>
        </p:spPr>
        <p:txBody>
          <a:bodyPr wrap="square" lIns="90000" tIns="46800" rIns="90000" bIns="0" anchor="ctr">
            <a:normAutofit/>
          </a:bodyPr>
          <a:lstStyle/>
          <a:p>
            <a:pPr>
              <a:lnSpc>
                <a:spcPct val="120000"/>
              </a:lnSpc>
            </a:pPr>
            <a:r>
              <a:rPr lang="zh-CN" altLang="en-US" b="1" spc="300" dirty="0">
                <a:solidFill>
                  <a:srgbClr val="1F74AD"/>
                </a:solidFill>
                <a:latin typeface="微软雅黑" panose="020B0503020204020204" pitchFamily="34" charset="-122"/>
                <a:ea typeface="微软雅黑" panose="020B0503020204020204" pitchFamily="34" charset="-122"/>
                <a:cs typeface="+mn-ea"/>
                <a:sym typeface="Arial" panose="020B0604020202020204" pitchFamily="34" charset="0"/>
              </a:rPr>
              <a:t>《新一代人工智能发展规划》</a:t>
            </a:r>
          </a:p>
        </p:txBody>
      </p:sp>
      <p:sp>
        <p:nvSpPr>
          <p:cNvPr id="30" name="矩形 29"/>
          <p:cNvSpPr/>
          <p:nvPr>
            <p:custDataLst>
              <p:tags r:id="rId17"/>
            </p:custDataLst>
          </p:nvPr>
        </p:nvSpPr>
        <p:spPr>
          <a:xfrm>
            <a:off x="517523" y="1848928"/>
            <a:ext cx="4298658" cy="525468"/>
          </a:xfrm>
          <a:prstGeom prst="rect">
            <a:avLst/>
          </a:prstGeom>
        </p:spPr>
        <p:txBody>
          <a:bodyPr wrap="square" lIns="90000" tIns="0" rIns="90000" bIns="46800" anchor="t">
            <a:normAutofit/>
          </a:bodyPr>
          <a:lstStyle/>
          <a:p>
            <a:pPr>
              <a:lnSpc>
                <a:spcPct val="130000"/>
              </a:lnSpc>
            </a:pPr>
            <a:r>
              <a:rPr lang="zh-CN" altLang="en-US" sz="1200" spc="150">
                <a:latin typeface="微软雅黑" panose="020B0503020204020204" pitchFamily="34" charset="-122"/>
                <a:ea typeface="微软雅黑" panose="020B0503020204020204" pitchFamily="34" charset="-122"/>
                <a:sym typeface="Arial" panose="020B0604020202020204" pitchFamily="34" charset="0"/>
              </a:rPr>
              <a:t>积极培育人工智能新兴业态，布局产业链高端，</a:t>
            </a:r>
          </a:p>
          <a:p>
            <a:pPr>
              <a:lnSpc>
                <a:spcPct val="130000"/>
              </a:lnSpc>
            </a:pPr>
            <a:r>
              <a:rPr lang="zh-CN" altLang="en-US" sz="1200" spc="150">
                <a:latin typeface="微软雅黑" panose="020B0503020204020204" pitchFamily="34" charset="-122"/>
                <a:ea typeface="微软雅黑" panose="020B0503020204020204" pitchFamily="34" charset="-122"/>
                <a:sym typeface="Arial" panose="020B0604020202020204" pitchFamily="34" charset="0"/>
              </a:rPr>
              <a:t>打造具有国际竞争力的人工智能产业集群。</a:t>
            </a:r>
          </a:p>
        </p:txBody>
      </p:sp>
      <p:sp>
        <p:nvSpPr>
          <p:cNvPr id="25" name="任意多边形 24"/>
          <p:cNvSpPr/>
          <p:nvPr>
            <p:custDataLst>
              <p:tags r:id="rId18"/>
            </p:custDataLst>
          </p:nvPr>
        </p:nvSpPr>
        <p:spPr>
          <a:xfrm>
            <a:off x="79026" y="2842571"/>
            <a:ext cx="432399" cy="432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498DB"/>
          </a:solidFill>
          <a:ln w="12700" cap="flat">
            <a:noFill/>
            <a:miter lim="400000"/>
          </a:ln>
          <a:effectLst/>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任意多边形 25"/>
          <p:cNvSpPr/>
          <p:nvPr>
            <p:custDataLst>
              <p:tags r:id="rId19"/>
            </p:custDataLst>
          </p:nvPr>
        </p:nvSpPr>
        <p:spPr>
          <a:xfrm>
            <a:off x="211144" y="2970575"/>
            <a:ext cx="168163" cy="176388"/>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ysClr val="window" lastClr="FFFFFF"/>
          </a:solidFill>
          <a:ln w="12700" cap="flat">
            <a:noFill/>
            <a:miter lim="400000"/>
          </a:ln>
          <a:effectLst/>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矩形 22"/>
          <p:cNvSpPr/>
          <p:nvPr>
            <p:custDataLst>
              <p:tags r:id="rId20"/>
            </p:custDataLst>
          </p:nvPr>
        </p:nvSpPr>
        <p:spPr>
          <a:xfrm>
            <a:off x="523026" y="2340006"/>
            <a:ext cx="4366749" cy="630699"/>
          </a:xfrm>
          <a:prstGeom prst="rect">
            <a:avLst/>
          </a:prstGeom>
        </p:spPr>
        <p:txBody>
          <a:bodyPr wrap="square" lIns="90000" tIns="46800" rIns="90000" bIns="0" anchor="ctr">
            <a:normAutofit fontScale="95000" lnSpcReduction="10000"/>
          </a:bodyPr>
          <a:lstStyle/>
          <a:p>
            <a:pPr>
              <a:lnSpc>
                <a:spcPct val="120000"/>
              </a:lnSpc>
            </a:pPr>
            <a:r>
              <a:rPr lang="zh-CN" altLang="en-US" b="1" spc="300">
                <a:solidFill>
                  <a:srgbClr val="3498DB"/>
                </a:solidFill>
                <a:latin typeface="微软雅黑" panose="020B0503020204020204" pitchFamily="34" charset="-122"/>
                <a:ea typeface="微软雅黑" panose="020B0503020204020204" pitchFamily="34" charset="-122"/>
                <a:cs typeface="+mn-ea"/>
                <a:sym typeface="Arial" panose="020B0604020202020204" pitchFamily="34" charset="0"/>
              </a:rPr>
              <a:t>《关于加快推动区块链技术应用和</a:t>
            </a:r>
          </a:p>
          <a:p>
            <a:pPr>
              <a:lnSpc>
                <a:spcPct val="120000"/>
              </a:lnSpc>
            </a:pPr>
            <a:r>
              <a:rPr lang="zh-CN" altLang="en-US" b="1" spc="300">
                <a:solidFill>
                  <a:srgbClr val="3498DB"/>
                </a:solidFill>
                <a:latin typeface="微软雅黑" panose="020B0503020204020204" pitchFamily="34" charset="-122"/>
                <a:ea typeface="微软雅黑" panose="020B0503020204020204" pitchFamily="34" charset="-122"/>
                <a:cs typeface="+mn-ea"/>
                <a:sym typeface="Arial" panose="020B0604020202020204" pitchFamily="34" charset="0"/>
              </a:rPr>
              <a:t>产业发展的指导意见》</a:t>
            </a:r>
          </a:p>
        </p:txBody>
      </p:sp>
      <p:sp>
        <p:nvSpPr>
          <p:cNvPr id="24" name="矩形 23"/>
          <p:cNvSpPr/>
          <p:nvPr>
            <p:custDataLst>
              <p:tags r:id="rId21"/>
            </p:custDataLst>
          </p:nvPr>
        </p:nvSpPr>
        <p:spPr>
          <a:xfrm>
            <a:off x="523026" y="2990651"/>
            <a:ext cx="4975439" cy="850790"/>
          </a:xfrm>
          <a:prstGeom prst="rect">
            <a:avLst/>
          </a:prstGeom>
        </p:spPr>
        <p:txBody>
          <a:bodyPr wrap="square" lIns="90000" tIns="0" rIns="90000" bIns="46800" anchor="t">
            <a:noAutofit/>
          </a:bodyPr>
          <a:lstStyle/>
          <a:p>
            <a:pPr>
              <a:lnSpc>
                <a:spcPct val="130000"/>
              </a:lnSpc>
            </a:pPr>
            <a:r>
              <a:rPr lang="zh-CN" altLang="en-US" sz="1100" spc="150" dirty="0">
                <a:latin typeface="微软雅黑" panose="020B0503020204020204" pitchFamily="34" charset="-122"/>
                <a:ea typeface="微软雅黑" panose="020B0503020204020204" pitchFamily="34" charset="-122"/>
                <a:sym typeface="Arial" panose="020B0604020202020204" pitchFamily="34" charset="0"/>
              </a:rPr>
              <a:t>到2025年，区块链产业综合实力达到世界先进</a:t>
            </a:r>
          </a:p>
          <a:p>
            <a:pPr>
              <a:lnSpc>
                <a:spcPct val="130000"/>
              </a:lnSpc>
            </a:pPr>
            <a:r>
              <a:rPr lang="zh-CN" altLang="en-US" sz="1100" spc="150" dirty="0">
                <a:latin typeface="微软雅黑" panose="020B0503020204020204" pitchFamily="34" charset="-122"/>
                <a:ea typeface="微软雅黑" panose="020B0503020204020204" pitchFamily="34" charset="-122"/>
                <a:sym typeface="Arial" panose="020B0604020202020204" pitchFamily="34" charset="0"/>
              </a:rPr>
              <a:t>水平，产业初具规模。区块链应用渗透到经济社会多个领域，形成场景化示范应用。</a:t>
            </a:r>
          </a:p>
        </p:txBody>
      </p:sp>
      <p:sp>
        <p:nvSpPr>
          <p:cNvPr id="19" name="任意多边形 18"/>
          <p:cNvSpPr/>
          <p:nvPr>
            <p:custDataLst>
              <p:tags r:id="rId22"/>
            </p:custDataLst>
          </p:nvPr>
        </p:nvSpPr>
        <p:spPr>
          <a:xfrm>
            <a:off x="84998" y="3899304"/>
            <a:ext cx="432399" cy="432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AA3AA"/>
          </a:solidFill>
          <a:ln w="12700" cap="flat">
            <a:noFill/>
            <a:miter lim="400000"/>
          </a:ln>
          <a:effectLst/>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任意多边形 19"/>
          <p:cNvSpPr/>
          <p:nvPr>
            <p:custDataLst>
              <p:tags r:id="rId23"/>
            </p:custDataLst>
          </p:nvPr>
        </p:nvSpPr>
        <p:spPr>
          <a:xfrm>
            <a:off x="217116" y="4027309"/>
            <a:ext cx="168163" cy="176388"/>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ysClr val="window" lastClr="FFFFFF"/>
          </a:solidFill>
          <a:ln w="12700" cap="flat">
            <a:noFill/>
            <a:miter lim="400000"/>
          </a:ln>
          <a:effectLst/>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矩形 16"/>
          <p:cNvSpPr/>
          <p:nvPr>
            <p:custDataLst>
              <p:tags r:id="rId24"/>
            </p:custDataLst>
          </p:nvPr>
        </p:nvSpPr>
        <p:spPr>
          <a:xfrm>
            <a:off x="517523" y="3537441"/>
            <a:ext cx="4980253" cy="574988"/>
          </a:xfrm>
          <a:prstGeom prst="rect">
            <a:avLst/>
          </a:prstGeom>
        </p:spPr>
        <p:txBody>
          <a:bodyPr wrap="square" lIns="90000" tIns="46800" rIns="90000" bIns="0" anchor="ctr">
            <a:normAutofit fontScale="92500" lnSpcReduction="20000"/>
          </a:bodyPr>
          <a:lstStyle/>
          <a:p>
            <a:pPr>
              <a:lnSpc>
                <a:spcPct val="120000"/>
              </a:lnSpc>
            </a:pPr>
            <a:r>
              <a:rPr lang="zh-CN" altLang="en-US" b="1" spc="300">
                <a:solidFill>
                  <a:srgbClr val="1AA3AA"/>
                </a:solidFill>
                <a:latin typeface="微软雅黑" panose="020B0503020204020204" pitchFamily="34" charset="-122"/>
                <a:ea typeface="微软雅黑" panose="020B0503020204020204" pitchFamily="34" charset="-122"/>
                <a:cs typeface="+mn-ea"/>
                <a:sym typeface="Arial" panose="020B0604020202020204" pitchFamily="34" charset="0"/>
              </a:rPr>
              <a:t>《5G应用“扬帆”行动计划（2021-2023年）》</a:t>
            </a:r>
          </a:p>
        </p:txBody>
      </p:sp>
      <p:sp>
        <p:nvSpPr>
          <p:cNvPr id="18" name="矩形 17"/>
          <p:cNvSpPr/>
          <p:nvPr>
            <p:custDataLst>
              <p:tags r:id="rId25"/>
            </p:custDataLst>
          </p:nvPr>
        </p:nvSpPr>
        <p:spPr>
          <a:xfrm>
            <a:off x="517523" y="4061533"/>
            <a:ext cx="5070353" cy="686410"/>
          </a:xfrm>
          <a:prstGeom prst="rect">
            <a:avLst/>
          </a:prstGeom>
        </p:spPr>
        <p:txBody>
          <a:bodyPr wrap="square" lIns="90000" tIns="0" rIns="90000" bIns="46800" anchor="t">
            <a:noAutofit/>
          </a:bodyPr>
          <a:lstStyle/>
          <a:p>
            <a:pPr>
              <a:lnSpc>
                <a:spcPct val="130000"/>
              </a:lnSpc>
            </a:pPr>
            <a:r>
              <a:rPr lang="zh-CN" altLang="en-US" sz="1200" spc="150">
                <a:latin typeface="微软雅黑" panose="020B0503020204020204" pitchFamily="34" charset="-122"/>
                <a:ea typeface="微软雅黑" panose="020B0503020204020204" pitchFamily="34" charset="-122"/>
                <a:sym typeface="Arial" panose="020B0604020202020204" pitchFamily="34" charset="0"/>
              </a:rPr>
              <a:t>大力推动5G全面协同发展，着力打通5G应用创新链、产业链、供应链，打造5G融合应用新产品、新业态、新模式。</a:t>
            </a:r>
          </a:p>
        </p:txBody>
      </p:sp>
      <p:sp>
        <p:nvSpPr>
          <p:cNvPr id="13" name="任意多边形 12"/>
          <p:cNvSpPr/>
          <p:nvPr>
            <p:custDataLst>
              <p:tags r:id="rId26"/>
            </p:custDataLst>
          </p:nvPr>
        </p:nvSpPr>
        <p:spPr>
          <a:xfrm>
            <a:off x="84998" y="5041047"/>
            <a:ext cx="432399" cy="4323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69A35B"/>
          </a:solidFill>
          <a:ln w="12700" cap="flat">
            <a:noFill/>
            <a:miter lim="400000"/>
          </a:ln>
          <a:effectLst/>
        </p:spPr>
        <p:txBody>
          <a:bodyPr anchor="ctr"/>
          <a:lstStyle/>
          <a:p>
            <a:pPr algn="ctr">
              <a:lnSpc>
                <a:spcPct val="120000"/>
              </a:lnSpc>
            </a:pPr>
            <a:endParaRPr>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任意多边形 13"/>
          <p:cNvSpPr/>
          <p:nvPr>
            <p:custDataLst>
              <p:tags r:id="rId27"/>
            </p:custDataLst>
          </p:nvPr>
        </p:nvSpPr>
        <p:spPr>
          <a:xfrm>
            <a:off x="217116" y="5169052"/>
            <a:ext cx="168163" cy="176388"/>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ysClr val="window" lastClr="FFFFFF"/>
          </a:solidFill>
          <a:ln w="12700" cap="flat">
            <a:noFill/>
            <a:miter lim="400000"/>
          </a:ln>
          <a:effectLst/>
        </p:spPr>
        <p:txBody>
          <a:bodyPr anchor="ctr"/>
          <a:lstStyle/>
          <a:p>
            <a:pPr algn="ctr">
              <a:lnSpc>
                <a:spcPct val="120000"/>
              </a:lnSpc>
            </a:pPr>
            <a:endParaRPr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矩形 10"/>
          <p:cNvSpPr/>
          <p:nvPr>
            <p:custDataLst>
              <p:tags r:id="rId28"/>
            </p:custDataLst>
          </p:nvPr>
        </p:nvSpPr>
        <p:spPr>
          <a:xfrm>
            <a:off x="517523" y="4677788"/>
            <a:ext cx="5362662" cy="576364"/>
          </a:xfrm>
          <a:prstGeom prst="rect">
            <a:avLst/>
          </a:prstGeom>
        </p:spPr>
        <p:txBody>
          <a:bodyPr wrap="square" lIns="90000" tIns="46800" rIns="90000" bIns="0" anchor="ctr">
            <a:normAutofit fontScale="92500" lnSpcReduction="20000"/>
          </a:bodyPr>
          <a:lstStyle/>
          <a:p>
            <a:pPr>
              <a:lnSpc>
                <a:spcPct val="120000"/>
              </a:lnSpc>
            </a:pPr>
            <a:r>
              <a:rPr lang="zh-CN" altLang="en-US" b="1" spc="300">
                <a:solidFill>
                  <a:srgbClr val="69A35B"/>
                </a:solidFill>
                <a:latin typeface="微软雅黑" panose="020B0503020204020204" pitchFamily="34" charset="-122"/>
                <a:ea typeface="微软雅黑" panose="020B0503020204020204" pitchFamily="34" charset="-122"/>
                <a:cs typeface="+mn-ea"/>
                <a:sym typeface="Arial" panose="020B0604020202020204" pitchFamily="34" charset="0"/>
              </a:rPr>
              <a:t>《物联网新型基础设施建设三年行动计划（2021-2023年）》</a:t>
            </a:r>
          </a:p>
        </p:txBody>
      </p:sp>
      <p:sp>
        <p:nvSpPr>
          <p:cNvPr id="12" name="矩形 11"/>
          <p:cNvSpPr/>
          <p:nvPr>
            <p:custDataLst>
              <p:tags r:id="rId29"/>
            </p:custDataLst>
          </p:nvPr>
        </p:nvSpPr>
        <p:spPr>
          <a:xfrm>
            <a:off x="517523" y="5274098"/>
            <a:ext cx="5161828" cy="614880"/>
          </a:xfrm>
          <a:prstGeom prst="rect">
            <a:avLst/>
          </a:prstGeom>
        </p:spPr>
        <p:txBody>
          <a:bodyPr wrap="square" lIns="90000" tIns="0" rIns="90000" bIns="46800" anchor="t">
            <a:normAutofit/>
          </a:bodyPr>
          <a:lstStyle/>
          <a:p>
            <a:pPr>
              <a:lnSpc>
                <a:spcPct val="130000"/>
              </a:lnSpc>
            </a:pPr>
            <a:r>
              <a:rPr lang="zh-CN" altLang="en-US" sz="1200" spc="150">
                <a:latin typeface="微软雅黑" panose="020B0503020204020204" pitchFamily="34" charset="-122"/>
                <a:ea typeface="微软雅黑" panose="020B0503020204020204" pitchFamily="34" charset="-122"/>
                <a:sym typeface="Arial" panose="020B0604020202020204" pitchFamily="34" charset="0"/>
              </a:rPr>
              <a:t>打造支持固移融合、宽窄结合的物联网接入能力，加速推进全面感知、泛在连接、安全可信的物联网新型基础设施建设。</a:t>
            </a:r>
          </a:p>
        </p:txBody>
      </p:sp>
      <p:sp>
        <p:nvSpPr>
          <p:cNvPr id="34" name="文本框 33"/>
          <p:cNvSpPr txBox="1"/>
          <p:nvPr>
            <p:custDataLst>
              <p:tags r:id="rId30"/>
            </p:custDataLst>
          </p:nvPr>
        </p:nvSpPr>
        <p:spPr>
          <a:xfrm rot="1651771">
            <a:off x="9487333" y="3285060"/>
            <a:ext cx="2655159" cy="768393"/>
          </a:xfrm>
          <a:prstGeom prst="rect">
            <a:avLst/>
          </a:prstGeom>
          <a:noFill/>
        </p:spPr>
        <p:txBody>
          <a:bodyPr wrap="square" lIns="90000" tIns="46800" rIns="90000" bIns="46800" rtlCol="0" anchor="ctr" anchorCtr="0">
            <a:normAutofit/>
          </a:bodyPr>
          <a:lstStyle/>
          <a:p>
            <a:pPr>
              <a:lnSpc>
                <a:spcPct val="120000"/>
              </a:lnSpc>
            </a:pPr>
            <a:r>
              <a:rPr lang="zh-CN" altLang="en-US" b="1" spc="30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人工智能</a:t>
            </a:r>
          </a:p>
        </p:txBody>
      </p:sp>
      <p:sp>
        <p:nvSpPr>
          <p:cNvPr id="35" name="文本框 34"/>
          <p:cNvSpPr txBox="1"/>
          <p:nvPr>
            <p:custDataLst>
              <p:tags r:id="rId31"/>
            </p:custDataLst>
          </p:nvPr>
        </p:nvSpPr>
        <p:spPr>
          <a:xfrm rot="1651771">
            <a:off x="8995051" y="4218574"/>
            <a:ext cx="2655159" cy="768393"/>
          </a:xfrm>
          <a:prstGeom prst="rect">
            <a:avLst/>
          </a:prstGeom>
          <a:noFill/>
        </p:spPr>
        <p:txBody>
          <a:bodyPr wrap="square" lIns="90000" tIns="46800" rIns="90000" bIns="46800" rtlCol="0" anchor="ctr" anchorCtr="0">
            <a:normAutofit/>
          </a:bodyPr>
          <a:lstStyle/>
          <a:p>
            <a:pPr>
              <a:lnSpc>
                <a:spcPct val="120000"/>
              </a:lnSpc>
            </a:pPr>
            <a:r>
              <a:rPr lang="zh-CN" altLang="en-US" b="1" spc="30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区块链</a:t>
            </a:r>
          </a:p>
        </p:txBody>
      </p:sp>
      <p:sp>
        <p:nvSpPr>
          <p:cNvPr id="36" name="文本框 35"/>
          <p:cNvSpPr txBox="1"/>
          <p:nvPr>
            <p:custDataLst>
              <p:tags r:id="rId32"/>
            </p:custDataLst>
          </p:nvPr>
        </p:nvSpPr>
        <p:spPr>
          <a:xfrm rot="1651771">
            <a:off x="8484155" y="5141282"/>
            <a:ext cx="2655159" cy="768393"/>
          </a:xfrm>
          <a:prstGeom prst="rect">
            <a:avLst/>
          </a:prstGeom>
          <a:noFill/>
        </p:spPr>
        <p:txBody>
          <a:bodyPr wrap="square" lIns="90000" tIns="46800" rIns="90000" bIns="46800" rtlCol="0" anchor="ctr" anchorCtr="0">
            <a:normAutofit/>
          </a:bodyPr>
          <a:lstStyle/>
          <a:p>
            <a:pPr>
              <a:lnSpc>
                <a:spcPct val="120000"/>
              </a:lnSpc>
            </a:pPr>
            <a:r>
              <a:rPr lang="en-US" altLang="zh-CN" b="1" spc="30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5G</a:t>
            </a:r>
          </a:p>
        </p:txBody>
      </p:sp>
      <p:sp>
        <p:nvSpPr>
          <p:cNvPr id="37" name="文本框 36"/>
          <p:cNvSpPr txBox="1"/>
          <p:nvPr>
            <p:custDataLst>
              <p:tags r:id="rId33"/>
            </p:custDataLst>
          </p:nvPr>
        </p:nvSpPr>
        <p:spPr>
          <a:xfrm rot="1651771">
            <a:off x="7973258" y="6074583"/>
            <a:ext cx="2655159" cy="768393"/>
          </a:xfrm>
          <a:prstGeom prst="rect">
            <a:avLst/>
          </a:prstGeom>
          <a:noFill/>
        </p:spPr>
        <p:txBody>
          <a:bodyPr wrap="square" lIns="90000" tIns="46800" rIns="90000" bIns="46800" rtlCol="0" anchor="ctr" anchorCtr="0">
            <a:normAutofit/>
          </a:bodyPr>
          <a:lstStyle/>
          <a:p>
            <a:pPr>
              <a:lnSpc>
                <a:spcPct val="120000"/>
              </a:lnSpc>
            </a:pPr>
            <a:r>
              <a:rPr lang="zh-CN" altLang="en-US" b="1" spc="30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物联网</a:t>
            </a:r>
            <a:r>
              <a:rPr lang="en-US" altLang="zh-CN" b="1" spc="30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 </a:t>
            </a: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文本框 1"/>
          <p:cNvSpPr/>
          <p:nvPr>
            <p:custDataLst>
              <p:tags r:id="rId2"/>
            </p:custDataLst>
          </p:nvPr>
        </p:nvSpPr>
        <p:spPr>
          <a:xfrm>
            <a:off x="4562316" y="2746375"/>
            <a:ext cx="3230880" cy="1014730"/>
          </a:xfrm>
          <a:prstGeom prst="rect">
            <a:avLst/>
          </a:prstGeom>
          <a:noFill/>
          <a:ln w="9525">
            <a:noFill/>
          </a:ln>
        </p:spPr>
        <p:txBody>
          <a:bodyPr wrap="none" anchor="t">
            <a:spAutoFit/>
          </a:bodyPr>
          <a:lstStyle/>
          <a:p>
            <a:pPr algn="ctr">
              <a:buSzTx/>
            </a:pPr>
            <a:r>
              <a:rPr lang="zh-CN" altLang="en-US" sz="6000" b="1"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感谢聆听</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p:nvPr/>
        </p:nvSpPr>
        <p:spPr bwMode="auto">
          <a:xfrm>
            <a:off x="614855" y="1261716"/>
            <a:ext cx="11146221" cy="170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fontAlgn="auto" hangingPunct="0">
              <a:lnSpc>
                <a:spcPct val="120000"/>
              </a:lnSpc>
              <a:spcBef>
                <a:spcPts val="0"/>
              </a:spcBef>
              <a:spcAft>
                <a:spcPts val="0"/>
              </a:spcAft>
            </a:pPr>
            <a:r>
              <a:rPr lang="zh-CN" altLang="en-US" sz="3600" b="1" dirty="0">
                <a:solidFill>
                  <a:srgbClr val="C00000"/>
                </a:solidFill>
                <a:latin typeface="微软雅黑" panose="020B0503020204020204" pitchFamily="34" charset="-122"/>
              </a:rPr>
              <a:t>具有国际影响力的元宇宙成果转化和产业孵化基地</a:t>
            </a:r>
            <a:endParaRPr lang="en-US" altLang="zh-CN" sz="3600" b="1" dirty="0">
              <a:solidFill>
                <a:srgbClr val="C00000"/>
              </a:solidFill>
              <a:latin typeface="微软雅黑" panose="020B0503020204020204" pitchFamily="34" charset="-122"/>
            </a:endParaRPr>
          </a:p>
          <a:p>
            <a:pPr algn="ctr" eaLnBrk="0" fontAlgn="auto" hangingPunct="0">
              <a:lnSpc>
                <a:spcPct val="120000"/>
              </a:lnSpc>
              <a:spcBef>
                <a:spcPts val="300"/>
              </a:spcBef>
              <a:spcAft>
                <a:spcPts val="0"/>
              </a:spcAft>
            </a:pPr>
            <a:r>
              <a:rPr lang="en-US" altLang="zh-CN" sz="2800" b="1" dirty="0">
                <a:latin typeface="微软雅黑" panose="020B0503020204020204" pitchFamily="34" charset="-122"/>
              </a:rPr>
              <a:t>——</a:t>
            </a:r>
            <a:r>
              <a:rPr lang="zh-CN" altLang="en-US" sz="2800" b="1" dirty="0">
                <a:latin typeface="微软雅黑" panose="020B0503020204020204" pitchFamily="34" charset="-122"/>
              </a:rPr>
              <a:t>为我国“成为世界主要科学中心和创新高地”贡献“长沙力量”</a:t>
            </a:r>
            <a:endParaRPr lang="en-US" altLang="zh-CN" sz="2800" b="1" dirty="0">
              <a:solidFill>
                <a:srgbClr val="C00000"/>
              </a:solidFill>
              <a:latin typeface="微软雅黑" panose="020B0503020204020204" pitchFamily="34" charset="-122"/>
            </a:endParaRPr>
          </a:p>
        </p:txBody>
      </p:sp>
      <p:grpSp>
        <p:nvGrpSpPr>
          <p:cNvPr id="5" name="组合 61"/>
          <p:cNvGrpSpPr/>
          <p:nvPr/>
        </p:nvGrpSpPr>
        <p:grpSpPr>
          <a:xfrm>
            <a:off x="1296384" y="3059456"/>
            <a:ext cx="9470827" cy="1140367"/>
            <a:chOff x="2320119" y="2653711"/>
            <a:chExt cx="9470827" cy="1140367"/>
          </a:xfrm>
        </p:grpSpPr>
        <p:sp>
          <p:nvSpPr>
            <p:cNvPr id="6" name="Freeform 31"/>
            <p:cNvSpPr/>
            <p:nvPr/>
          </p:nvSpPr>
          <p:spPr bwMode="auto">
            <a:xfrm>
              <a:off x="6760337" y="3265108"/>
              <a:ext cx="685800" cy="342900"/>
            </a:xfrm>
            <a:custGeom>
              <a:avLst/>
              <a:gdLst>
                <a:gd name="T0" fmla="*/ 48 w 432"/>
                <a:gd name="T1" fmla="*/ 234 h 213"/>
                <a:gd name="T2" fmla="*/ 408 w 432"/>
                <a:gd name="T3" fmla="*/ 234 h 213"/>
                <a:gd name="T4" fmla="*/ 288 w 432"/>
                <a:gd name="T5" fmla="*/ 52 h 213"/>
                <a:gd name="T6" fmla="*/ 432 w 432"/>
                <a:gd name="T7" fmla="*/ 52 h 213"/>
                <a:gd name="T8" fmla="*/ 215 w 432"/>
                <a:gd name="T9" fmla="*/ 0 h 213"/>
                <a:gd name="T10" fmla="*/ 0 w 432"/>
                <a:gd name="T11" fmla="*/ 52 h 213"/>
                <a:gd name="T12" fmla="*/ 144 w 432"/>
                <a:gd name="T13" fmla="*/ 52 h 213"/>
                <a:gd name="T14" fmla="*/ 48 w 432"/>
                <a:gd name="T15" fmla="*/ 234 h 213"/>
                <a:gd name="T16" fmla="*/ 0 60000 65536"/>
                <a:gd name="T17" fmla="*/ 0 60000 65536"/>
                <a:gd name="T18" fmla="*/ 0 60000 65536"/>
                <a:gd name="T19" fmla="*/ 0 60000 65536"/>
                <a:gd name="T20" fmla="*/ 0 60000 65536"/>
                <a:gd name="T21" fmla="*/ 0 60000 65536"/>
                <a:gd name="T22" fmla="*/ 0 60000 65536"/>
                <a:gd name="T23" fmla="*/ 0 60000 65536"/>
                <a:gd name="T24" fmla="*/ 0 w 432"/>
                <a:gd name="T25" fmla="*/ 0 h 213"/>
                <a:gd name="T26" fmla="*/ 432 w 432"/>
                <a:gd name="T27" fmla="*/ 213 h 2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32" h="213">
                  <a:moveTo>
                    <a:pt x="48" y="213"/>
                  </a:moveTo>
                  <a:lnTo>
                    <a:pt x="408" y="213"/>
                  </a:lnTo>
                  <a:lnTo>
                    <a:pt x="288" y="45"/>
                  </a:lnTo>
                  <a:lnTo>
                    <a:pt x="432" y="45"/>
                  </a:lnTo>
                  <a:lnTo>
                    <a:pt x="215" y="0"/>
                  </a:lnTo>
                  <a:lnTo>
                    <a:pt x="0" y="45"/>
                  </a:lnTo>
                  <a:lnTo>
                    <a:pt x="144" y="45"/>
                  </a:lnTo>
                  <a:lnTo>
                    <a:pt x="48" y="213"/>
                  </a:lnTo>
                  <a:close/>
                </a:path>
              </a:pathLst>
            </a:custGeom>
            <a:solidFill>
              <a:srgbClr val="FFC000"/>
            </a:solidFill>
            <a:ln>
              <a:noFill/>
            </a:ln>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grpSp>
          <p:nvGrpSpPr>
            <p:cNvPr id="7" name="组合 49"/>
            <p:cNvGrpSpPr/>
            <p:nvPr/>
          </p:nvGrpSpPr>
          <p:grpSpPr>
            <a:xfrm>
              <a:off x="2320119" y="2653711"/>
              <a:ext cx="9470827" cy="1140367"/>
              <a:chOff x="1064568" y="2967610"/>
              <a:chExt cx="7721601" cy="928688"/>
            </a:xfrm>
          </p:grpSpPr>
          <p:sp>
            <p:nvSpPr>
              <p:cNvPr id="10" name="Arc 29"/>
              <p:cNvSpPr/>
              <p:nvPr/>
            </p:nvSpPr>
            <p:spPr bwMode="auto">
              <a:xfrm>
                <a:off x="1145531" y="2969198"/>
                <a:ext cx="7572375" cy="911225"/>
              </a:xfrm>
              <a:custGeom>
                <a:avLst/>
                <a:gdLst>
                  <a:gd name="T0" fmla="*/ 0 w 43200"/>
                  <a:gd name="T1" fmla="*/ 0 h 22326"/>
                  <a:gd name="T2" fmla="*/ 0 w 43200"/>
                  <a:gd name="T3" fmla="*/ 0 h 22326"/>
                  <a:gd name="T4" fmla="*/ 0 w 43200"/>
                  <a:gd name="T5" fmla="*/ 0 h 22326"/>
                  <a:gd name="T6" fmla="*/ 0 60000 65536"/>
                  <a:gd name="T7" fmla="*/ 0 60000 65536"/>
                  <a:gd name="T8" fmla="*/ 0 60000 65536"/>
                  <a:gd name="T9" fmla="*/ 0 w 43200"/>
                  <a:gd name="T10" fmla="*/ 0 h 22326"/>
                  <a:gd name="T11" fmla="*/ 43200 w 43200"/>
                  <a:gd name="T12" fmla="*/ 22326 h 22326"/>
                </a:gdLst>
                <a:ahLst/>
                <a:cxnLst>
                  <a:cxn ang="T6">
                    <a:pos x="T0" y="T1"/>
                  </a:cxn>
                  <a:cxn ang="T7">
                    <a:pos x="T2" y="T3"/>
                  </a:cxn>
                  <a:cxn ang="T8">
                    <a:pos x="T4" y="T5"/>
                  </a:cxn>
                </a:cxnLst>
                <a:rect l="T9" t="T10" r="T11" b="T12"/>
                <a:pathLst>
                  <a:path w="43200" h="22326" fill="none" extrusionOk="0">
                    <a:moveTo>
                      <a:pt x="43194" y="232"/>
                    </a:moveTo>
                    <a:cubicBezTo>
                      <a:pt x="43198" y="397"/>
                      <a:pt x="43200" y="561"/>
                      <a:pt x="43200" y="726"/>
                    </a:cubicBezTo>
                    <a:cubicBezTo>
                      <a:pt x="43200" y="12655"/>
                      <a:pt x="33529" y="22326"/>
                      <a:pt x="21600" y="22326"/>
                    </a:cubicBezTo>
                    <a:cubicBezTo>
                      <a:pt x="9670" y="22326"/>
                      <a:pt x="0" y="12655"/>
                      <a:pt x="0" y="726"/>
                    </a:cubicBezTo>
                    <a:cubicBezTo>
                      <a:pt x="-1" y="483"/>
                      <a:pt x="4" y="241"/>
                      <a:pt x="12" y="0"/>
                    </a:cubicBezTo>
                  </a:path>
                  <a:path w="43200" h="22326" stroke="0" extrusionOk="0">
                    <a:moveTo>
                      <a:pt x="43194" y="232"/>
                    </a:moveTo>
                    <a:cubicBezTo>
                      <a:pt x="43198" y="397"/>
                      <a:pt x="43200" y="561"/>
                      <a:pt x="43200" y="726"/>
                    </a:cubicBezTo>
                    <a:cubicBezTo>
                      <a:pt x="43200" y="12655"/>
                      <a:pt x="33529" y="22326"/>
                      <a:pt x="21600" y="22326"/>
                    </a:cubicBezTo>
                    <a:cubicBezTo>
                      <a:pt x="9670" y="22326"/>
                      <a:pt x="0" y="12655"/>
                      <a:pt x="0" y="726"/>
                    </a:cubicBezTo>
                    <a:cubicBezTo>
                      <a:pt x="-1" y="483"/>
                      <a:pt x="4" y="241"/>
                      <a:pt x="12" y="0"/>
                    </a:cubicBezTo>
                    <a:lnTo>
                      <a:pt x="21600" y="726"/>
                    </a:lnTo>
                    <a:close/>
                  </a:path>
                </a:pathLst>
              </a:custGeom>
              <a:noFill/>
              <a:ln w="19050">
                <a:solidFill>
                  <a:srgbClr val="0070C0"/>
                </a:solidFill>
                <a:rou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sp>
            <p:nvSpPr>
              <p:cNvPr id="11" name="Arc 30"/>
              <p:cNvSpPr/>
              <p:nvPr/>
            </p:nvSpPr>
            <p:spPr bwMode="auto">
              <a:xfrm>
                <a:off x="3345806" y="2972373"/>
                <a:ext cx="3168650" cy="285750"/>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close/>
                  </a:path>
                </a:pathLst>
              </a:custGeom>
              <a:noFill/>
              <a:ln w="6350">
                <a:solidFill>
                  <a:srgbClr val="0070C0"/>
                </a:solidFill>
                <a:rou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sp>
            <p:nvSpPr>
              <p:cNvPr id="12" name="Line 32"/>
              <p:cNvSpPr>
                <a:spLocks noChangeShapeType="1"/>
              </p:cNvSpPr>
              <p:nvPr/>
            </p:nvSpPr>
            <p:spPr bwMode="auto">
              <a:xfrm>
                <a:off x="1064568" y="2967610"/>
                <a:ext cx="7721600" cy="4763"/>
              </a:xfrm>
              <a:prstGeom prst="line">
                <a:avLst/>
              </a:prstGeom>
              <a:noFill/>
              <a:ln w="6350">
                <a:solidFill>
                  <a:srgbClr val="0070C0"/>
                </a:solidFill>
                <a:rou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sp>
            <p:nvSpPr>
              <p:cNvPr id="13" name="Line 36"/>
              <p:cNvSpPr>
                <a:spLocks noChangeShapeType="1"/>
              </p:cNvSpPr>
              <p:nvPr/>
            </p:nvSpPr>
            <p:spPr bwMode="auto">
              <a:xfrm flipV="1">
                <a:off x="1074093" y="2980310"/>
                <a:ext cx="3856038" cy="915988"/>
              </a:xfrm>
              <a:prstGeom prst="line">
                <a:avLst/>
              </a:prstGeom>
              <a:noFill/>
              <a:ln w="19050">
                <a:solidFill>
                  <a:srgbClr val="0070C0"/>
                </a:solidFill>
                <a:rou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sp>
            <p:nvSpPr>
              <p:cNvPr id="14" name="Line 37"/>
              <p:cNvSpPr>
                <a:spLocks noChangeShapeType="1"/>
              </p:cNvSpPr>
              <p:nvPr/>
            </p:nvSpPr>
            <p:spPr bwMode="auto">
              <a:xfrm>
                <a:off x="4930131" y="2972373"/>
                <a:ext cx="3856038" cy="915988"/>
              </a:xfrm>
              <a:prstGeom prst="line">
                <a:avLst/>
              </a:prstGeom>
              <a:noFill/>
              <a:ln w="19050">
                <a:solidFill>
                  <a:srgbClr val="0070C0"/>
                </a:solidFill>
                <a:rou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sp>
            <p:nvSpPr>
              <p:cNvPr id="15" name="Line 38"/>
              <p:cNvSpPr>
                <a:spLocks noChangeShapeType="1"/>
              </p:cNvSpPr>
              <p:nvPr/>
            </p:nvSpPr>
            <p:spPr bwMode="auto">
              <a:xfrm flipV="1">
                <a:off x="1074093" y="2972373"/>
                <a:ext cx="3856038" cy="457200"/>
              </a:xfrm>
              <a:prstGeom prst="line">
                <a:avLst/>
              </a:prstGeom>
              <a:noFill/>
              <a:ln w="12700">
                <a:solidFill>
                  <a:srgbClr val="0070C0"/>
                </a:solidFill>
                <a:rou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sp>
            <p:nvSpPr>
              <p:cNvPr id="16" name="Line 39"/>
              <p:cNvSpPr>
                <a:spLocks noChangeShapeType="1"/>
              </p:cNvSpPr>
              <p:nvPr/>
            </p:nvSpPr>
            <p:spPr bwMode="auto">
              <a:xfrm>
                <a:off x="4930131" y="2972373"/>
                <a:ext cx="3856038" cy="457200"/>
              </a:xfrm>
              <a:prstGeom prst="line">
                <a:avLst/>
              </a:prstGeom>
              <a:noFill/>
              <a:ln w="12700">
                <a:solidFill>
                  <a:srgbClr val="0070C0"/>
                </a:solidFill>
                <a:rou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sp>
            <p:nvSpPr>
              <p:cNvPr id="17" name="Line 40"/>
              <p:cNvSpPr>
                <a:spLocks noChangeShapeType="1"/>
              </p:cNvSpPr>
              <p:nvPr/>
            </p:nvSpPr>
            <p:spPr bwMode="auto">
              <a:xfrm flipV="1">
                <a:off x="1074093" y="2972373"/>
                <a:ext cx="3856038" cy="152400"/>
              </a:xfrm>
              <a:prstGeom prst="line">
                <a:avLst/>
              </a:prstGeom>
              <a:noFill/>
              <a:ln w="6350">
                <a:solidFill>
                  <a:srgbClr val="0070C0"/>
                </a:solidFill>
                <a:rou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sp>
            <p:nvSpPr>
              <p:cNvPr id="18" name="Line 41"/>
              <p:cNvSpPr>
                <a:spLocks noChangeShapeType="1"/>
              </p:cNvSpPr>
              <p:nvPr/>
            </p:nvSpPr>
            <p:spPr bwMode="auto">
              <a:xfrm>
                <a:off x="4930131" y="2972373"/>
                <a:ext cx="3856038" cy="152400"/>
              </a:xfrm>
              <a:prstGeom prst="line">
                <a:avLst/>
              </a:prstGeom>
              <a:noFill/>
              <a:ln w="6350">
                <a:solidFill>
                  <a:srgbClr val="0070C0"/>
                </a:solidFill>
                <a:rou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grpSp>
        <p:sp>
          <p:nvSpPr>
            <p:cNvPr id="8" name="Freeform 43"/>
            <p:cNvSpPr/>
            <p:nvPr/>
          </p:nvSpPr>
          <p:spPr bwMode="auto">
            <a:xfrm>
              <a:off x="8316444" y="3191294"/>
              <a:ext cx="1008063" cy="330200"/>
            </a:xfrm>
            <a:custGeom>
              <a:avLst/>
              <a:gdLst>
                <a:gd name="T0" fmla="*/ 369 w 635"/>
                <a:gd name="T1" fmla="*/ 208 h 208"/>
                <a:gd name="T2" fmla="*/ 635 w 635"/>
                <a:gd name="T3" fmla="*/ 172 h 208"/>
                <a:gd name="T4" fmla="*/ 272 w 635"/>
                <a:gd name="T5" fmla="*/ 28 h 208"/>
                <a:gd name="T6" fmla="*/ 372 w 635"/>
                <a:gd name="T7" fmla="*/ 10 h 208"/>
                <a:gd name="T8" fmla="*/ 108 w 635"/>
                <a:gd name="T9" fmla="*/ 0 h 208"/>
                <a:gd name="T10" fmla="*/ 0 w 635"/>
                <a:gd name="T11" fmla="*/ 58 h 208"/>
                <a:gd name="T12" fmla="*/ 118 w 635"/>
                <a:gd name="T13" fmla="*/ 44 h 208"/>
                <a:gd name="T14" fmla="*/ 369 w 635"/>
                <a:gd name="T15" fmla="*/ 208 h 208"/>
                <a:gd name="T16" fmla="*/ 0 60000 65536"/>
                <a:gd name="T17" fmla="*/ 0 60000 65536"/>
                <a:gd name="T18" fmla="*/ 0 60000 65536"/>
                <a:gd name="T19" fmla="*/ 0 60000 65536"/>
                <a:gd name="T20" fmla="*/ 0 60000 65536"/>
                <a:gd name="T21" fmla="*/ 0 60000 65536"/>
                <a:gd name="T22" fmla="*/ 0 60000 65536"/>
                <a:gd name="T23" fmla="*/ 0 60000 65536"/>
                <a:gd name="T24" fmla="*/ 0 w 635"/>
                <a:gd name="T25" fmla="*/ 0 h 208"/>
                <a:gd name="T26" fmla="*/ 635 w 635"/>
                <a:gd name="T27" fmla="*/ 208 h 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35" h="208">
                  <a:moveTo>
                    <a:pt x="369" y="208"/>
                  </a:moveTo>
                  <a:lnTo>
                    <a:pt x="635" y="172"/>
                  </a:lnTo>
                  <a:lnTo>
                    <a:pt x="272" y="28"/>
                  </a:lnTo>
                  <a:lnTo>
                    <a:pt x="372" y="10"/>
                  </a:lnTo>
                  <a:lnTo>
                    <a:pt x="108" y="0"/>
                  </a:lnTo>
                  <a:lnTo>
                    <a:pt x="0" y="58"/>
                  </a:lnTo>
                  <a:lnTo>
                    <a:pt x="118" y="44"/>
                  </a:lnTo>
                  <a:lnTo>
                    <a:pt x="369" y="208"/>
                  </a:lnTo>
                  <a:close/>
                </a:path>
              </a:pathLst>
            </a:custGeom>
            <a:solidFill>
              <a:srgbClr val="FFC000"/>
            </a:solidFill>
            <a:ln>
              <a:noFill/>
            </a:ln>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sp>
          <p:nvSpPr>
            <p:cNvPr id="9" name="Freeform 44"/>
            <p:cNvSpPr/>
            <p:nvPr/>
          </p:nvSpPr>
          <p:spPr bwMode="auto">
            <a:xfrm flipH="1">
              <a:off x="5183004" y="3122149"/>
              <a:ext cx="1008063" cy="330200"/>
            </a:xfrm>
            <a:custGeom>
              <a:avLst/>
              <a:gdLst>
                <a:gd name="T0" fmla="*/ 369 w 635"/>
                <a:gd name="T1" fmla="*/ 208 h 208"/>
                <a:gd name="T2" fmla="*/ 635 w 635"/>
                <a:gd name="T3" fmla="*/ 172 h 208"/>
                <a:gd name="T4" fmla="*/ 272 w 635"/>
                <a:gd name="T5" fmla="*/ 28 h 208"/>
                <a:gd name="T6" fmla="*/ 372 w 635"/>
                <a:gd name="T7" fmla="*/ 10 h 208"/>
                <a:gd name="T8" fmla="*/ 108 w 635"/>
                <a:gd name="T9" fmla="*/ 0 h 208"/>
                <a:gd name="T10" fmla="*/ 0 w 635"/>
                <a:gd name="T11" fmla="*/ 58 h 208"/>
                <a:gd name="T12" fmla="*/ 118 w 635"/>
                <a:gd name="T13" fmla="*/ 44 h 208"/>
                <a:gd name="T14" fmla="*/ 369 w 635"/>
                <a:gd name="T15" fmla="*/ 208 h 208"/>
                <a:gd name="T16" fmla="*/ 0 60000 65536"/>
                <a:gd name="T17" fmla="*/ 0 60000 65536"/>
                <a:gd name="T18" fmla="*/ 0 60000 65536"/>
                <a:gd name="T19" fmla="*/ 0 60000 65536"/>
                <a:gd name="T20" fmla="*/ 0 60000 65536"/>
                <a:gd name="T21" fmla="*/ 0 60000 65536"/>
                <a:gd name="T22" fmla="*/ 0 60000 65536"/>
                <a:gd name="T23" fmla="*/ 0 60000 65536"/>
                <a:gd name="T24" fmla="*/ 0 w 635"/>
                <a:gd name="T25" fmla="*/ 0 h 208"/>
                <a:gd name="T26" fmla="*/ 635 w 635"/>
                <a:gd name="T27" fmla="*/ 208 h 2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35" h="208">
                  <a:moveTo>
                    <a:pt x="369" y="208"/>
                  </a:moveTo>
                  <a:lnTo>
                    <a:pt x="635" y="172"/>
                  </a:lnTo>
                  <a:lnTo>
                    <a:pt x="272" y="28"/>
                  </a:lnTo>
                  <a:lnTo>
                    <a:pt x="372" y="10"/>
                  </a:lnTo>
                  <a:lnTo>
                    <a:pt x="108" y="0"/>
                  </a:lnTo>
                  <a:lnTo>
                    <a:pt x="0" y="58"/>
                  </a:lnTo>
                  <a:lnTo>
                    <a:pt x="118" y="44"/>
                  </a:lnTo>
                  <a:lnTo>
                    <a:pt x="369" y="208"/>
                  </a:lnTo>
                  <a:close/>
                </a:path>
              </a:pathLst>
            </a:custGeom>
            <a:solidFill>
              <a:srgbClr val="FFC000"/>
            </a:solidFill>
            <a:ln>
              <a:noFill/>
            </a:ln>
          </p:spPr>
          <p:txBody>
            <a:bodyPr/>
            <a:lstStyle/>
            <a:p>
              <a:pPr eaLnBrk="0" fontAlgn="auto" hangingPunct="0">
                <a:spcBef>
                  <a:spcPts val="0"/>
                </a:spcBef>
                <a:spcAft>
                  <a:spcPts val="0"/>
                </a:spcAft>
                <a:defRPr/>
              </a:pPr>
              <a:endParaRPr lang="zh-CN" altLang="en-US" kern="0">
                <a:latin typeface="Calibri" panose="020F0502020204030204"/>
                <a:ea typeface="+mn-ea"/>
              </a:endParaRPr>
            </a:p>
          </p:txBody>
        </p:sp>
      </p:grpSp>
      <p:sp>
        <p:nvSpPr>
          <p:cNvPr id="19" name="矩形 18"/>
          <p:cNvSpPr/>
          <p:nvPr/>
        </p:nvSpPr>
        <p:spPr>
          <a:xfrm>
            <a:off x="1206498" y="4364225"/>
            <a:ext cx="9854792" cy="1384995"/>
          </a:xfrm>
          <a:prstGeom prst="rect">
            <a:avLst/>
          </a:prstGeom>
        </p:spPr>
        <p:txBody>
          <a:bodyPr wrap="square">
            <a:spAutoFit/>
          </a:bodyPr>
          <a:lstStyle/>
          <a:p>
            <a:pPr algn="ctr" eaLnBrk="0" fontAlgn="auto" hangingPunct="0">
              <a:lnSpc>
                <a:spcPct val="150000"/>
              </a:lnSpc>
              <a:spcBef>
                <a:spcPts val="0"/>
              </a:spcBef>
              <a:spcAft>
                <a:spcPts val="0"/>
              </a:spcAft>
            </a:pPr>
            <a:r>
              <a:rPr lang="zh-CN" altLang="en-US" sz="2800" b="1" dirty="0">
                <a:solidFill>
                  <a:schemeClr val="tx1"/>
                </a:solidFill>
                <a:latin typeface="微软雅黑" panose="020B0503020204020204" pitchFamily="34" charset="-122"/>
              </a:rPr>
              <a:t>元宇宙产业创新研究院、元宇宙典型应用场景推广示范中心、</a:t>
            </a:r>
          </a:p>
          <a:p>
            <a:pPr algn="ctr" eaLnBrk="0" fontAlgn="auto" hangingPunct="0">
              <a:lnSpc>
                <a:spcPct val="150000"/>
              </a:lnSpc>
              <a:spcBef>
                <a:spcPts val="0"/>
              </a:spcBef>
              <a:spcAft>
                <a:spcPts val="0"/>
              </a:spcAft>
            </a:pPr>
            <a:r>
              <a:rPr lang="zh-CN" altLang="en-US" sz="2800" b="1" dirty="0">
                <a:solidFill>
                  <a:schemeClr val="tx1"/>
                </a:solidFill>
                <a:latin typeface="微软雅黑" panose="020B0503020204020204" pitchFamily="34" charset="-122"/>
              </a:rPr>
              <a:t>元宇宙创新研发人才培养基地</a:t>
            </a:r>
          </a:p>
        </p:txBody>
      </p:sp>
      <p:sp>
        <p:nvSpPr>
          <p:cNvPr id="20" name="矩形 19"/>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algn="ctr" fontAlgn="auto">
              <a:spcBef>
                <a:spcPts val="0"/>
              </a:spcBef>
              <a:spcAft>
                <a:spcPts val="0"/>
              </a:spcAft>
              <a:defRPr/>
            </a:pPr>
            <a:endParaRPr lang="zh-CN" altLang="en-US" kern="0">
              <a:solidFill>
                <a:prstClr val="white"/>
              </a:solidFill>
              <a:latin typeface="Arial" panose="020B0604020202020204"/>
              <a:ea typeface="微软雅黑" panose="020B0503020204020204" pitchFamily="34" charset="-122"/>
            </a:endParaRPr>
          </a:p>
        </p:txBody>
      </p:sp>
      <p:sp>
        <p:nvSpPr>
          <p:cNvPr id="21" name="标题 3"/>
          <p:cNvSpPr txBox="1"/>
          <p:nvPr/>
        </p:nvSpPr>
        <p:spPr>
          <a:xfrm>
            <a:off x="356857" y="-33102"/>
            <a:ext cx="11609172" cy="1017318"/>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a:lnSpc>
                <a:spcPct val="100000"/>
              </a:lnSpc>
            </a:pPr>
            <a:r>
              <a:rPr lang="zh-CN" altLang="en-US" sz="2800" b="1" dirty="0">
                <a:solidFill>
                  <a:srgbClr val="FFFF00"/>
                </a:solidFill>
                <a:latin typeface="微软雅黑" panose="020B0503020204020204" pitchFamily="34" charset="-122"/>
                <a:ea typeface="微软雅黑" panose="020B0503020204020204" pitchFamily="34" charset="-122"/>
                <a:cs typeface="+mn-cs"/>
              </a:rPr>
              <a:t>总体目标</a:t>
            </a:r>
            <a:r>
              <a:rPr lang="zh-CN" altLang="en-US" sz="2800" b="1" dirty="0">
                <a:solidFill>
                  <a:schemeClr val="bg1"/>
                </a:solidFill>
                <a:latin typeface="微软雅黑" panose="020B0503020204020204" pitchFamily="34" charset="-122"/>
                <a:ea typeface="微软雅黑" panose="020B0503020204020204" pitchFamily="34" charset="-122"/>
                <a:cs typeface="+mn-cs"/>
              </a:rPr>
              <a:t>：建设具有国际影响力的元宇宙成果转化和产业孵化基地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j-cs"/>
                <a:sym typeface="+mn-ea"/>
              </a:rPr>
              <a:t>项目规划</a:t>
            </a:r>
            <a:r>
              <a:rPr kumimoji="0" lang="en-US" altLang="zh-CN"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j-cs"/>
                <a:sym typeface="+mn-ea"/>
              </a:rPr>
              <a:t>-</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j-cs"/>
                <a:sym typeface="+mn-ea"/>
              </a:rPr>
              <a:t>开展关键技术研究：</a:t>
            </a:r>
            <a:r>
              <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sym typeface="+mn-ea"/>
              </a:rPr>
              <a:t>突破</a:t>
            </a:r>
            <a:r>
              <a:rPr lang="en-US" altLang="zh-CN" sz="2800" b="1" dirty="0">
                <a:solidFill>
                  <a:prstClr val="white"/>
                </a:solidFill>
                <a:latin typeface="微软雅黑" panose="020B0503020204020204" pitchFamily="34" charset="-122"/>
                <a:ea typeface="微软雅黑" panose="020B0503020204020204" pitchFamily="34" charset="-122"/>
                <a:sym typeface="+mn-ea"/>
              </a:rPr>
              <a:t>6</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大关键技术领域</a:t>
            </a:r>
          </a:p>
        </p:txBody>
      </p:sp>
      <p:sp>
        <p:nvSpPr>
          <p:cNvPr id="74" name="椭圆 73"/>
          <p:cNvSpPr/>
          <p:nvPr>
            <p:custDataLst>
              <p:tags r:id="rId2"/>
            </p:custDataLst>
          </p:nvPr>
        </p:nvSpPr>
        <p:spPr>
          <a:xfrm flipH="1">
            <a:off x="4701916" y="1248323"/>
            <a:ext cx="1074134" cy="1074134"/>
          </a:xfrm>
          <a:prstGeom prst="ellipse">
            <a:avLst/>
          </a:prstGeom>
          <a:solidFill>
            <a:srgbClr val="1AA3AA"/>
          </a:solidFill>
          <a:ln w="5715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50000" lnSpcReduction="20000"/>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区块链技术</a:t>
            </a:r>
          </a:p>
        </p:txBody>
      </p:sp>
      <p:sp>
        <p:nvSpPr>
          <p:cNvPr id="75" name="椭圆 74"/>
          <p:cNvSpPr/>
          <p:nvPr>
            <p:custDataLst>
              <p:tags r:id="rId3"/>
            </p:custDataLst>
          </p:nvPr>
        </p:nvSpPr>
        <p:spPr>
          <a:xfrm>
            <a:off x="6028947" y="2098679"/>
            <a:ext cx="1074134" cy="1074134"/>
          </a:xfrm>
          <a:prstGeom prst="ellipse">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75000" lnSpcReduction="20000"/>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交互技术</a:t>
            </a:r>
          </a:p>
        </p:txBody>
      </p:sp>
      <p:sp>
        <p:nvSpPr>
          <p:cNvPr id="76" name="椭圆 75"/>
          <p:cNvSpPr/>
          <p:nvPr>
            <p:custDataLst>
              <p:tags r:id="rId4"/>
            </p:custDataLst>
          </p:nvPr>
        </p:nvSpPr>
        <p:spPr>
          <a:xfrm>
            <a:off x="6365159" y="3742868"/>
            <a:ext cx="1074134" cy="1074134"/>
          </a:xfrm>
          <a:prstGeom prst="ellipse">
            <a:avLst/>
          </a:prstGeom>
          <a:solidFill>
            <a:srgbClr val="9BBB59"/>
          </a:solidFill>
          <a:ln w="5715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50000" lnSpcReduction="20000"/>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数字场景技术</a:t>
            </a:r>
          </a:p>
        </p:txBody>
      </p:sp>
      <p:sp>
        <p:nvSpPr>
          <p:cNvPr id="77" name="椭圆 76"/>
          <p:cNvSpPr/>
          <p:nvPr>
            <p:custDataLst>
              <p:tags r:id="rId5"/>
            </p:custDataLst>
          </p:nvPr>
        </p:nvSpPr>
        <p:spPr>
          <a:xfrm>
            <a:off x="6647665" y="5163279"/>
            <a:ext cx="1074134" cy="1074134"/>
          </a:xfrm>
          <a:prstGeom prst="ellipse">
            <a:avLst/>
          </a:prstGeom>
          <a:solidFill>
            <a:srgbClr val="FFC000"/>
          </a:solidFill>
          <a:ln w="5715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50000" lnSpcReduction="20000"/>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人工智能技术</a:t>
            </a:r>
          </a:p>
        </p:txBody>
      </p:sp>
      <p:sp>
        <p:nvSpPr>
          <p:cNvPr id="78" name="椭圆 77"/>
          <p:cNvSpPr/>
          <p:nvPr>
            <p:custDataLst>
              <p:tags r:id="rId6"/>
            </p:custDataLst>
          </p:nvPr>
        </p:nvSpPr>
        <p:spPr>
          <a:xfrm flipH="1">
            <a:off x="4435001" y="3049628"/>
            <a:ext cx="1074134" cy="1074134"/>
          </a:xfrm>
          <a:prstGeom prst="ellipse">
            <a:avLst/>
          </a:prstGeom>
          <a:solidFill>
            <a:srgbClr val="3498DB"/>
          </a:solidFill>
          <a:ln w="57150">
            <a:noFill/>
          </a:ln>
        </p:spPr>
        <p:style>
          <a:lnRef idx="2">
            <a:srgbClr val="1F74AD">
              <a:shade val="50000"/>
            </a:srgbClr>
          </a:lnRef>
          <a:fillRef idx="1">
            <a:srgbClr val="1F74AD"/>
          </a:fillRef>
          <a:effectRef idx="0">
            <a:srgbClr val="1F74AD"/>
          </a:effectRef>
          <a:fontRef idx="minor">
            <a:sysClr val="window" lastClr="FFFFFF"/>
          </a:fontRef>
        </p:style>
        <p:txBody>
          <a:bodyPr lIns="90000" tIns="46800" rIns="90000" bIns="46800" rtlCol="0" anchor="ctr">
            <a:normAutofit fontScale="50000" lnSpcReduction="20000"/>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物联网技术</a:t>
            </a:r>
          </a:p>
        </p:txBody>
      </p:sp>
      <p:sp>
        <p:nvSpPr>
          <p:cNvPr id="79" name="TextBox 3"/>
          <p:cNvSpPr/>
          <p:nvPr>
            <p:custDataLst>
              <p:tags r:id="rId7"/>
            </p:custDataLst>
          </p:nvPr>
        </p:nvSpPr>
        <p:spPr>
          <a:xfrm>
            <a:off x="5432120" y="3591774"/>
            <a:ext cx="77016" cy="3266226"/>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36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0" name="椭圆 79"/>
          <p:cNvSpPr/>
          <p:nvPr>
            <p:custDataLst>
              <p:tags r:id="rId8"/>
            </p:custDataLst>
          </p:nvPr>
        </p:nvSpPr>
        <p:spPr>
          <a:xfrm flipH="1">
            <a:off x="4141121" y="4832593"/>
            <a:ext cx="1074134" cy="1074134"/>
          </a:xfrm>
          <a:prstGeom prst="ellipse">
            <a:avLst/>
          </a:prstGeom>
          <a:solidFill>
            <a:srgbClr val="1F74AD"/>
          </a:solidFill>
          <a:ln w="57150">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47500" lnSpcReduction="20000"/>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30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网络及先进运算</a:t>
            </a:r>
          </a:p>
        </p:txBody>
      </p:sp>
      <p:sp>
        <p:nvSpPr>
          <p:cNvPr id="81" name="TextBox 3"/>
          <p:cNvSpPr/>
          <p:nvPr>
            <p:custDataLst>
              <p:tags r:id="rId9"/>
            </p:custDataLst>
          </p:nvPr>
        </p:nvSpPr>
        <p:spPr>
          <a:xfrm>
            <a:off x="5142901" y="5349371"/>
            <a:ext cx="72354" cy="1508630"/>
          </a:xfrm>
          <a:prstGeom prst="rect">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36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2" name="文本框 81"/>
          <p:cNvSpPr txBox="1"/>
          <p:nvPr>
            <p:custDataLst>
              <p:tags r:id="rId10"/>
            </p:custDataLst>
          </p:nvPr>
        </p:nvSpPr>
        <p:spPr>
          <a:xfrm>
            <a:off x="7950835" y="4989195"/>
            <a:ext cx="3355975" cy="657860"/>
          </a:xfrm>
          <a:prstGeom prst="rect">
            <a:avLst/>
          </a:prstGeom>
        </p:spPr>
        <p:txBody>
          <a:bodyPr wrap="square" lIns="90000" tIns="46800" rIns="90000" bIns="46800" anchor="b" anchorCtr="0">
            <a:normAutofit fontScale="85000" lnSpcReduction="10000"/>
          </a:bodyPr>
          <a:lstStyle>
            <a:defPPr>
              <a:defRPr lang="zh-CN"/>
            </a:defPPr>
            <a:lvl1pPr>
              <a:defRPr>
                <a:solidFill>
                  <a:srgbClr val="000000">
                    <a:lumMod val="75000"/>
                  </a:srgbClr>
                </a:solidFill>
                <a:latin typeface="Calibri Light" panose="020F0302020204030204"/>
              </a:defRPr>
            </a:lvl1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000" b="1" i="0" u="none" strike="noStrike" kern="1200" cap="none" spc="30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计算机视觉、机器学习、</a:t>
            </a:r>
          </a:p>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000" b="1" i="0" u="none" strike="noStrike" kern="1200" cap="none" spc="30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自然语言处理智能语言</a:t>
            </a:r>
          </a:p>
        </p:txBody>
      </p:sp>
      <p:sp>
        <p:nvSpPr>
          <p:cNvPr id="84" name="文本框 83"/>
          <p:cNvSpPr txBox="1"/>
          <p:nvPr>
            <p:custDataLst>
              <p:tags r:id="rId11"/>
            </p:custDataLst>
          </p:nvPr>
        </p:nvSpPr>
        <p:spPr>
          <a:xfrm>
            <a:off x="7950835" y="5661660"/>
            <a:ext cx="3355975" cy="1130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0000"/>
          </a:bodyPr>
          <a:lstStyle>
            <a:defPPr>
              <a:defRPr lang="zh-CN"/>
            </a:defPPr>
            <a:lvl1pPr fontAlgn="base">
              <a:spcBef>
                <a:spcPct val="0"/>
              </a:spcBef>
              <a:spcAft>
                <a:spcPct val="0"/>
              </a:spcAft>
              <a:buFont typeface="Arial" panose="020B0604020202020204" pitchFamily="34" charset="0"/>
              <a:buNone/>
              <a:defRPr>
                <a:solidFill>
                  <a:srgbClr val="000000">
                    <a:lumMod val="75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1600" b="0" i="0" u="none" strike="noStrike" kern="1200" cap="none" spc="15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赋予系统原生角色自我成长学习的能力，保障用户之间、用户与系统、用户与系统原生角色之间的交流互动</a:t>
            </a:r>
          </a:p>
        </p:txBody>
      </p:sp>
      <p:sp>
        <p:nvSpPr>
          <p:cNvPr id="96" name="文本框 95"/>
          <p:cNvSpPr txBox="1"/>
          <p:nvPr>
            <p:custDataLst>
              <p:tags r:id="rId12"/>
            </p:custDataLst>
          </p:nvPr>
        </p:nvSpPr>
        <p:spPr>
          <a:xfrm>
            <a:off x="7706208" y="3510058"/>
            <a:ext cx="3355662" cy="483683"/>
          </a:xfrm>
          <a:prstGeom prst="rect">
            <a:avLst/>
          </a:prstGeom>
        </p:spPr>
        <p:txBody>
          <a:bodyPr wrap="square" lIns="90000" tIns="46800" rIns="90000" bIns="46800" anchor="b" anchorCtr="0">
            <a:normAutofit fontScale="70000" lnSpcReduction="20000"/>
          </a:bodyPr>
          <a:lstStyle>
            <a:defPPr>
              <a:defRPr lang="zh-CN"/>
            </a:defPPr>
            <a:lvl1pPr>
              <a:defRPr>
                <a:solidFill>
                  <a:srgbClr val="000000">
                    <a:lumMod val="75000"/>
                  </a:srgbClr>
                </a:solidFill>
                <a:latin typeface="Calibri Light" panose="020F0302020204030204"/>
              </a:defRPr>
            </a:lvl1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2000" b="1" i="0" u="none" strike="noStrike" kern="1200" cap="none" spc="30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游戏引擎、3D建模、实时渲染</a:t>
            </a:r>
          </a:p>
        </p:txBody>
      </p:sp>
      <p:sp>
        <p:nvSpPr>
          <p:cNvPr id="97" name="文本框 96"/>
          <p:cNvSpPr txBox="1"/>
          <p:nvPr>
            <p:custDataLst>
              <p:tags r:id="rId13"/>
            </p:custDataLst>
          </p:nvPr>
        </p:nvSpPr>
        <p:spPr>
          <a:xfrm>
            <a:off x="7701128" y="4008660"/>
            <a:ext cx="3355662" cy="84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defPPr>
              <a:defRPr lang="zh-CN"/>
            </a:defPPr>
            <a:lvl1pPr fontAlgn="base">
              <a:spcBef>
                <a:spcPct val="0"/>
              </a:spcBef>
              <a:spcAft>
                <a:spcPct val="0"/>
              </a:spcAft>
              <a:buFont typeface="Arial" panose="020B0604020202020204" pitchFamily="34" charset="0"/>
              <a:buNone/>
              <a:defRPr>
                <a:solidFill>
                  <a:srgbClr val="000000">
                    <a:lumMod val="75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1400" b="0" i="0" u="none" strike="noStrike" kern="1200" cap="none" spc="15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为各种场景数字内容、素材高质量搭建提供技术支撑逼真展现数字化场景</a:t>
            </a:r>
          </a:p>
        </p:txBody>
      </p:sp>
      <p:sp>
        <p:nvSpPr>
          <p:cNvPr id="98" name="文本框 97"/>
          <p:cNvSpPr txBox="1"/>
          <p:nvPr>
            <p:custDataLst>
              <p:tags r:id="rId14"/>
            </p:custDataLst>
          </p:nvPr>
        </p:nvSpPr>
        <p:spPr>
          <a:xfrm>
            <a:off x="7243445" y="1616075"/>
            <a:ext cx="3896995" cy="724535"/>
          </a:xfrm>
          <a:prstGeom prst="rect">
            <a:avLst/>
          </a:prstGeom>
        </p:spPr>
        <p:txBody>
          <a:bodyPr wrap="square" lIns="90000" tIns="46800" rIns="90000" bIns="46800" anchor="b" anchorCtr="0">
            <a:noAutofit/>
          </a:bodyPr>
          <a:lstStyle>
            <a:defPPr>
              <a:defRPr lang="zh-CN"/>
            </a:defPPr>
            <a:lvl1pPr>
              <a:defRPr>
                <a:solidFill>
                  <a:srgbClr val="000000">
                    <a:lumMod val="75000"/>
                  </a:srgbClr>
                </a:solidFill>
                <a:latin typeface="Calibri Light" panose="020F0302020204030204"/>
              </a:defRPr>
            </a:lvl1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500" b="1" i="0" u="none" strike="noStrike" kern="1200" cap="none" spc="30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VR虚拟现实技术、AR增强现实技术、MR混合现实技术、全息影像技术、传感技术</a:t>
            </a:r>
          </a:p>
        </p:txBody>
      </p:sp>
      <p:sp>
        <p:nvSpPr>
          <p:cNvPr id="99" name="文本框 98"/>
          <p:cNvSpPr txBox="1"/>
          <p:nvPr>
            <p:custDataLst>
              <p:tags r:id="rId15"/>
            </p:custDataLst>
          </p:nvPr>
        </p:nvSpPr>
        <p:spPr>
          <a:xfrm>
            <a:off x="7243733" y="2355439"/>
            <a:ext cx="3355662" cy="84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defPPr>
              <a:defRPr lang="zh-CN"/>
            </a:defPPr>
            <a:lvl1pPr fontAlgn="base">
              <a:spcBef>
                <a:spcPct val="0"/>
              </a:spcBef>
              <a:spcAft>
                <a:spcPct val="0"/>
              </a:spcAft>
              <a:buFont typeface="Arial" panose="020B0604020202020204" pitchFamily="34" charset="0"/>
              <a:buNone/>
              <a:defRPr>
                <a:solidFill>
                  <a:srgbClr val="000000">
                    <a:lumMod val="75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1400" b="0" i="0" u="none" strike="noStrike" kern="1200" cap="none" spc="15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打通现实与虚拟，打造沉浸式体验提供快速、便捷的互动方式以及更真实的体感</a:t>
            </a:r>
          </a:p>
        </p:txBody>
      </p:sp>
      <p:sp>
        <p:nvSpPr>
          <p:cNvPr id="100" name="文本框 99"/>
          <p:cNvSpPr txBox="1"/>
          <p:nvPr>
            <p:custDataLst>
              <p:tags r:id="rId16"/>
            </p:custDataLst>
          </p:nvPr>
        </p:nvSpPr>
        <p:spPr>
          <a:xfrm>
            <a:off x="850900" y="1339850"/>
            <a:ext cx="3680460" cy="483870"/>
          </a:xfrm>
          <a:prstGeom prst="rect">
            <a:avLst/>
          </a:prstGeom>
        </p:spPr>
        <p:txBody>
          <a:bodyPr wrap="square" lIns="90000" tIns="46800" rIns="90000" bIns="46800" anchor="b" anchorCtr="0">
            <a:noAutofit/>
          </a:bodyPr>
          <a:lstStyle>
            <a:defPPr>
              <a:defRPr lang="zh-CN"/>
            </a:defPPr>
            <a:lvl1pPr>
              <a:defRPr>
                <a:solidFill>
                  <a:srgbClr val="000000">
                    <a:lumMod val="75000"/>
                  </a:srgbClr>
                </a:solidFill>
                <a:latin typeface="Calibri Light" panose="020F0302020204030204"/>
              </a:defRPr>
            </a:lvl1pPr>
          </a:lstStyle>
          <a:p>
            <a:pPr marL="0" marR="0" lvl="0" indent="0" algn="r"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1200" cap="none" spc="30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哈希算法及时间戳技术、</a:t>
            </a:r>
          </a:p>
          <a:p>
            <a:pPr marL="0" marR="0" lvl="0" indent="0" algn="r"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1200" cap="none" spc="30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共识机制分布式账本、智能合约</a:t>
            </a:r>
          </a:p>
        </p:txBody>
      </p:sp>
      <p:sp>
        <p:nvSpPr>
          <p:cNvPr id="101" name="文本框 100"/>
          <p:cNvSpPr txBox="1"/>
          <p:nvPr>
            <p:custDataLst>
              <p:tags r:id="rId17"/>
            </p:custDataLst>
          </p:nvPr>
        </p:nvSpPr>
        <p:spPr>
          <a:xfrm>
            <a:off x="1157659" y="1838937"/>
            <a:ext cx="3373768" cy="84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defPPr>
              <a:defRPr lang="zh-CN"/>
            </a:defPPr>
            <a:lvl1pPr fontAlgn="base">
              <a:spcBef>
                <a:spcPct val="0"/>
              </a:spcBef>
              <a:spcAft>
                <a:spcPct val="0"/>
              </a:spcAft>
              <a:buFont typeface="Arial" panose="020B0604020202020204" pitchFamily="34" charset="0"/>
              <a:buNone/>
              <a:defRPr>
                <a:solidFill>
                  <a:srgbClr val="000000">
                    <a:lumMod val="75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9pPr>
          </a:lstStyle>
          <a:p>
            <a:pPr marL="0" marR="0" lvl="0" indent="0" algn="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1400" b="0" i="0" u="none" strike="noStrike" kern="1200" cap="none" spc="15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安全保密，实现底层数据可追溯形成集体共识，保障用</a:t>
            </a:r>
          </a:p>
          <a:p>
            <a:pPr marL="0" marR="0" lvl="0" indent="0" algn="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1400" b="0" i="0" u="none" strike="noStrike" kern="1200" cap="none" spc="15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户平等、交易透明</a:t>
            </a:r>
          </a:p>
        </p:txBody>
      </p:sp>
      <p:sp>
        <p:nvSpPr>
          <p:cNvPr id="102" name="文本框 101"/>
          <p:cNvSpPr txBox="1"/>
          <p:nvPr>
            <p:custDataLst>
              <p:tags r:id="rId18"/>
            </p:custDataLst>
          </p:nvPr>
        </p:nvSpPr>
        <p:spPr>
          <a:xfrm>
            <a:off x="922655" y="3197225"/>
            <a:ext cx="3373755" cy="405130"/>
          </a:xfrm>
          <a:prstGeom prst="rect">
            <a:avLst/>
          </a:prstGeom>
        </p:spPr>
        <p:txBody>
          <a:bodyPr wrap="square" lIns="90000" tIns="46800" rIns="90000" bIns="46800" anchor="b" anchorCtr="0">
            <a:normAutofit/>
          </a:bodyPr>
          <a:lstStyle>
            <a:defPPr>
              <a:defRPr lang="zh-CN"/>
            </a:defPPr>
            <a:lvl1pPr>
              <a:defRPr>
                <a:solidFill>
                  <a:srgbClr val="000000">
                    <a:lumMod val="75000"/>
                  </a:srgbClr>
                </a:solidFill>
                <a:latin typeface="Calibri Light" panose="020F0302020204030204"/>
              </a:defRPr>
            </a:lvl1pPr>
          </a:lstStyle>
          <a:p>
            <a:pPr marL="0" marR="0" lvl="0" indent="0" algn="r"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1200" cap="none" spc="30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感知层、网络层、应用层</a:t>
            </a:r>
          </a:p>
        </p:txBody>
      </p:sp>
      <p:sp>
        <p:nvSpPr>
          <p:cNvPr id="103" name="文本框 102"/>
          <p:cNvSpPr txBox="1"/>
          <p:nvPr>
            <p:custDataLst>
              <p:tags r:id="rId19"/>
            </p:custDataLst>
          </p:nvPr>
        </p:nvSpPr>
        <p:spPr>
          <a:xfrm>
            <a:off x="922964" y="3617353"/>
            <a:ext cx="3373768" cy="84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defPPr>
              <a:defRPr lang="zh-CN"/>
            </a:defPPr>
            <a:lvl1pPr fontAlgn="base">
              <a:spcBef>
                <a:spcPct val="0"/>
              </a:spcBef>
              <a:spcAft>
                <a:spcPct val="0"/>
              </a:spcAft>
              <a:buFont typeface="Arial" panose="020B0604020202020204" pitchFamily="34" charset="0"/>
              <a:buNone/>
              <a:defRPr>
                <a:solidFill>
                  <a:srgbClr val="000000">
                    <a:lumMod val="75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9pPr>
          </a:lstStyle>
          <a:p>
            <a:pPr marL="0" marR="0" lvl="0" indent="0" algn="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1400" b="0" i="0" u="none" strike="noStrike" kern="1200" cap="none" spc="15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链接万物，实现虚实共生，有序管理清晰感知宇宙万物</a:t>
            </a:r>
          </a:p>
          <a:p>
            <a:pPr marL="0" marR="0" lvl="0" indent="0" algn="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1400" b="0" i="0" u="none" strike="noStrike" kern="1200" cap="none" spc="15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信号来源及传输</a:t>
            </a:r>
          </a:p>
        </p:txBody>
      </p:sp>
      <p:sp>
        <p:nvSpPr>
          <p:cNvPr id="104" name="文本框 103"/>
          <p:cNvSpPr txBox="1"/>
          <p:nvPr>
            <p:custDataLst>
              <p:tags r:id="rId20"/>
            </p:custDataLst>
          </p:nvPr>
        </p:nvSpPr>
        <p:spPr>
          <a:xfrm>
            <a:off x="546813" y="4897166"/>
            <a:ext cx="3373768" cy="483683"/>
          </a:xfrm>
          <a:prstGeom prst="rect">
            <a:avLst/>
          </a:prstGeom>
        </p:spPr>
        <p:txBody>
          <a:bodyPr wrap="square" lIns="90000" tIns="46800" rIns="90000" bIns="46800" anchor="b" anchorCtr="0">
            <a:noAutofit/>
          </a:bodyPr>
          <a:lstStyle>
            <a:defPPr>
              <a:defRPr lang="zh-CN"/>
            </a:defPPr>
            <a:lvl1pPr>
              <a:defRPr>
                <a:solidFill>
                  <a:srgbClr val="000000">
                    <a:lumMod val="75000"/>
                  </a:srgbClr>
                </a:solidFill>
                <a:latin typeface="Calibri Light" panose="020F0302020204030204"/>
              </a:defRPr>
            </a:lvl1pPr>
          </a:lstStyle>
          <a:p>
            <a:pPr marL="0" marR="0" lvl="0" indent="0" algn="r" defTabSz="914400" rtl="0" eaLnBrk="1" fontAlgn="base" latinLnBrk="0" hangingPunct="1">
              <a:lnSpc>
                <a:spcPct val="120000"/>
              </a:lnSpc>
              <a:spcBef>
                <a:spcPct val="0"/>
              </a:spcBef>
              <a:spcAft>
                <a:spcPct val="0"/>
              </a:spcAft>
              <a:buClrTx/>
              <a:buSzTx/>
              <a:buFontTx/>
              <a:buNone/>
              <a:defRPr/>
            </a:pPr>
            <a:r>
              <a:rPr kumimoji="0" lang="zh-CN" altLang="en-US" sz="1500" b="1" i="0" u="none" strike="noStrike" kern="1200" cap="none" spc="30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5G/6G网络、云计算、</a:t>
            </a:r>
          </a:p>
          <a:p>
            <a:pPr marL="0" marR="0" lvl="0" indent="0" algn="r" defTabSz="914400" rtl="0" eaLnBrk="1" fontAlgn="base" latinLnBrk="0" hangingPunct="1">
              <a:lnSpc>
                <a:spcPct val="120000"/>
              </a:lnSpc>
              <a:spcBef>
                <a:spcPct val="0"/>
              </a:spcBef>
              <a:spcAft>
                <a:spcPct val="0"/>
              </a:spcAft>
              <a:buClrTx/>
              <a:buSzTx/>
              <a:buFontTx/>
              <a:buNone/>
              <a:defRPr/>
            </a:pPr>
            <a:r>
              <a:rPr kumimoji="0" lang="zh-CN" altLang="en-US" sz="1500" b="1" i="0" u="none" strike="noStrike" kern="1200" cap="none" spc="300" normalizeH="0" baseline="0" noProof="0">
                <a:ln>
                  <a:noFill/>
                </a:ln>
                <a:solidFill>
                  <a:srgbClr val="000000"/>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边缘计算</a:t>
            </a:r>
          </a:p>
        </p:txBody>
      </p:sp>
      <p:sp>
        <p:nvSpPr>
          <p:cNvPr id="105" name="文本框 104"/>
          <p:cNvSpPr txBox="1"/>
          <p:nvPr>
            <p:custDataLst>
              <p:tags r:id="rId21"/>
            </p:custDataLst>
          </p:nvPr>
        </p:nvSpPr>
        <p:spPr>
          <a:xfrm>
            <a:off x="546735" y="5395595"/>
            <a:ext cx="369824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0000"/>
          </a:bodyPr>
          <a:lstStyle>
            <a:defPPr>
              <a:defRPr lang="zh-CN"/>
            </a:defPPr>
            <a:lvl1pPr fontAlgn="base">
              <a:spcBef>
                <a:spcPct val="0"/>
              </a:spcBef>
              <a:spcAft>
                <a:spcPct val="0"/>
              </a:spcAft>
              <a:buFont typeface="Arial" panose="020B0604020202020204" pitchFamily="34" charset="0"/>
              <a:buNone/>
              <a:defRPr>
                <a:solidFill>
                  <a:srgbClr val="000000">
                    <a:lumMod val="75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latin typeface="Calibri" panose="020F0502020204030204" pitchFamily="34" charset="0"/>
                <a:ea typeface="微软雅黑" panose="020B0503020204020204" pitchFamily="34" charset="-122"/>
              </a:defRPr>
            </a:lvl9pPr>
          </a:lstStyle>
          <a:p>
            <a:pPr marL="0" marR="0" lvl="0" indent="0" algn="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1600" b="0" i="0" u="none" strike="noStrike" kern="1200" cap="none" spc="15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提供高效流畅的传输通道功能更强大、更轻量化服务终</a:t>
            </a:r>
          </a:p>
          <a:p>
            <a:pPr marL="0" marR="0" lvl="0" indent="0" algn="r" defTabSz="914400" rtl="0" eaLnBrk="1" fontAlgn="base" latinLnBrk="0" hangingPunct="1">
              <a:lnSpc>
                <a:spcPct val="120000"/>
              </a:lnSpc>
              <a:spcBef>
                <a:spcPct val="0"/>
              </a:spcBef>
              <a:spcAft>
                <a:spcPct val="0"/>
              </a:spcAft>
              <a:buClrTx/>
              <a:buSzTx/>
              <a:buFont typeface="Arial" panose="020B0604020202020204" pitchFamily="34" charset="0"/>
              <a:buNone/>
              <a:defRPr/>
            </a:pPr>
            <a:r>
              <a:rPr kumimoji="0" lang="zh-CN" altLang="en-US" sz="1600" b="0" i="0" u="none" strike="noStrike" kern="1200" cap="none" spc="15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端设备打造低延迟、规模化体平台</a:t>
            </a:r>
          </a:p>
        </p:txBody>
      </p:sp>
      <p:sp>
        <p:nvSpPr>
          <p:cNvPr id="106" name="矩形 105"/>
          <p:cNvSpPr/>
          <p:nvPr>
            <p:custDataLst>
              <p:tags r:id="rId22"/>
            </p:custDataLst>
          </p:nvPr>
        </p:nvSpPr>
        <p:spPr>
          <a:xfrm flipH="1">
            <a:off x="5704386" y="1783350"/>
            <a:ext cx="80672" cy="5074650"/>
          </a:xfrm>
          <a:prstGeom prst="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36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7" name="TextBox 2"/>
          <p:cNvSpPr/>
          <p:nvPr>
            <p:custDataLst>
              <p:tags r:id="rId23"/>
            </p:custDataLst>
          </p:nvPr>
        </p:nvSpPr>
        <p:spPr>
          <a:xfrm>
            <a:off x="6025580" y="2635747"/>
            <a:ext cx="77518" cy="4222252"/>
          </a:xfrm>
          <a:prstGeom prst="rect">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36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8" name="TextBox 4"/>
          <p:cNvSpPr/>
          <p:nvPr>
            <p:custDataLst>
              <p:tags r:id="rId24"/>
            </p:custDataLst>
          </p:nvPr>
        </p:nvSpPr>
        <p:spPr>
          <a:xfrm>
            <a:off x="6360223" y="4274564"/>
            <a:ext cx="72664" cy="2583435"/>
          </a:xfrm>
          <a:prstGeom prst="rect">
            <a:avLst/>
          </a:pr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36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9" name="TextBox 4"/>
          <p:cNvSpPr/>
          <p:nvPr>
            <p:custDataLst>
              <p:tags r:id="rId25"/>
            </p:custDataLst>
          </p:nvPr>
        </p:nvSpPr>
        <p:spPr>
          <a:xfrm>
            <a:off x="6644053" y="5694976"/>
            <a:ext cx="71526" cy="1163023"/>
          </a:xfrm>
          <a:prstGeom prst="rect">
            <a:avLst/>
          </a:prstGeom>
          <a:solidFill>
            <a:srgbClr val="FFC000"/>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marL="0" marR="0" lvl="0" indent="0" algn="ctr" defTabSz="914400" rtl="0" eaLnBrk="1" fontAlgn="base" latinLnBrk="0" hangingPunct="1">
              <a:lnSpc>
                <a:spcPct val="120000"/>
              </a:lnSpc>
              <a:spcBef>
                <a:spcPct val="0"/>
              </a:spcBef>
              <a:spcAft>
                <a:spcPct val="0"/>
              </a:spcAft>
              <a:buClrTx/>
              <a:buSzTx/>
              <a:buFontTx/>
              <a:buNone/>
              <a:defRPr/>
            </a:pPr>
            <a:endParaRPr kumimoji="0" lang="zh-CN" altLang="en-US" sz="3600" b="0" i="0" u="none" strike="noStrike" kern="1200" cap="none" spc="0" normalizeH="0" baseline="0" noProof="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lvl="0">
              <a:lnSpc>
                <a:spcPct val="100000"/>
              </a:lnSpc>
              <a:defRPr/>
            </a:pPr>
            <a:r>
              <a:rPr lang="zh-CN" altLang="en-US" sz="2800" b="1" dirty="0">
                <a:solidFill>
                  <a:srgbClr val="FFFF00"/>
                </a:solidFill>
                <a:latin typeface="微软雅黑" panose="020B0503020204020204" pitchFamily="34" charset="-122"/>
                <a:ea typeface="微软雅黑" panose="020B0503020204020204" pitchFamily="34" charset="-122"/>
                <a:sym typeface="+mn-ea"/>
              </a:rPr>
              <a:t>项目规划</a:t>
            </a:r>
            <a:r>
              <a:rPr lang="en-US" altLang="zh-CN" sz="2800" b="1" dirty="0">
                <a:solidFill>
                  <a:srgbClr val="FFFF00"/>
                </a:solidFill>
                <a:latin typeface="微软雅黑" panose="020B0503020204020204" pitchFamily="34" charset="-122"/>
                <a:ea typeface="微软雅黑" panose="020B0503020204020204" pitchFamily="34" charset="-122"/>
                <a:sym typeface="+mn-ea"/>
              </a:rPr>
              <a:t>-</a:t>
            </a:r>
            <a:r>
              <a:rPr lang="zh-CN" altLang="en-US" sz="2800" b="1" dirty="0">
                <a:solidFill>
                  <a:srgbClr val="FFFF00"/>
                </a:solidFill>
                <a:latin typeface="微软雅黑" panose="020B0503020204020204" pitchFamily="34" charset="-122"/>
                <a:ea typeface="微软雅黑" panose="020B0503020204020204" pitchFamily="34" charset="-122"/>
                <a:sym typeface="+mn-ea"/>
              </a:rPr>
              <a:t>突破重点创新项目：</a:t>
            </a:r>
            <a:r>
              <a:rPr lang="zh-CN" altLang="en-US" sz="2800" b="1" dirty="0">
                <a:solidFill>
                  <a:prstClr val="white"/>
                </a:solidFill>
                <a:latin typeface="微软雅黑" panose="020B0503020204020204" pitchFamily="34" charset="-122"/>
                <a:ea typeface="微软雅黑" panose="020B0503020204020204" pitchFamily="34" charset="-122"/>
                <a:sym typeface="+mn-ea"/>
              </a:rPr>
              <a:t>聚焦</a:t>
            </a:r>
            <a:r>
              <a:rPr lang="en-US" altLang="zh-CN" sz="2800" b="1" dirty="0">
                <a:solidFill>
                  <a:prstClr val="white"/>
                </a:solidFill>
                <a:latin typeface="微软雅黑" panose="020B0503020204020204" pitchFamily="34" charset="-122"/>
                <a:ea typeface="微软雅黑" panose="020B0503020204020204" pitchFamily="34" charset="-122"/>
                <a:sym typeface="+mn-ea"/>
              </a:rPr>
              <a:t>5</a:t>
            </a:r>
            <a:r>
              <a:rPr lang="zh-CN" altLang="en-US" sz="2800" b="1" dirty="0">
                <a:solidFill>
                  <a:prstClr val="white"/>
                </a:solidFill>
                <a:latin typeface="微软雅黑" panose="020B0503020204020204" pitchFamily="34" charset="-122"/>
                <a:ea typeface="微软雅黑" panose="020B0503020204020204" pitchFamily="34" charset="-122"/>
                <a:sym typeface="+mn-ea"/>
              </a:rPr>
              <a:t>类技术转化</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项目</a:t>
            </a:r>
          </a:p>
        </p:txBody>
      </p:sp>
      <p:cxnSp>
        <p:nvCxnSpPr>
          <p:cNvPr id="88" name="直接连接符 87"/>
          <p:cNvCxnSpPr/>
          <p:nvPr>
            <p:custDataLst>
              <p:tags r:id="rId2"/>
            </p:custDataLst>
          </p:nvPr>
        </p:nvCxnSpPr>
        <p:spPr>
          <a:xfrm>
            <a:off x="6264626" y="5818656"/>
            <a:ext cx="4919328" cy="0"/>
          </a:xfrm>
          <a:prstGeom prst="line">
            <a:avLst/>
          </a:prstGeom>
          <a:ln w="12700">
            <a:solidFill>
              <a:srgbClr val="1F74AD"/>
            </a:solidFill>
          </a:ln>
        </p:spPr>
        <p:style>
          <a:lnRef idx="1">
            <a:srgbClr val="1F74AD"/>
          </a:lnRef>
          <a:fillRef idx="0">
            <a:srgbClr val="1F74AD"/>
          </a:fillRef>
          <a:effectRef idx="0">
            <a:srgbClr val="1F74AD"/>
          </a:effectRef>
          <a:fontRef idx="minor">
            <a:srgbClr val="000000"/>
          </a:fontRef>
        </p:style>
      </p:cxnSp>
      <p:sp>
        <p:nvSpPr>
          <p:cNvPr id="89" name="文本框 88"/>
          <p:cNvSpPr txBox="1"/>
          <p:nvPr>
            <p:custDataLst>
              <p:tags r:id="rId3"/>
            </p:custDataLst>
          </p:nvPr>
        </p:nvSpPr>
        <p:spPr>
          <a:xfrm>
            <a:off x="7345949" y="4335870"/>
            <a:ext cx="372011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bIns="0" anchor="ctr" anchorCtr="0">
            <a:normAutofit fontScale="90000"/>
          </a:bodyPr>
          <a:lstStyle>
            <a:defPPr>
              <a:defRPr lang="zh-CN"/>
            </a:defPPr>
            <a:lvl1pPr fontAlgn="base">
              <a:spcBef>
                <a:spcPct val="0"/>
              </a:spcBef>
              <a:spcAft>
                <a:spcPct val="0"/>
              </a:spcAft>
              <a:defRPr sz="2000">
                <a:solidFill>
                  <a:srgbClr val="E7E6E6">
                    <a:lumMod val="25000"/>
                  </a:srgbClr>
                </a:solidFill>
                <a:latin typeface="Arial" panose="020B0604020202020204" pitchFamily="34" charset="0"/>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800" b="1" i="0" u="none" strike="noStrike" kern="1200" cap="none" spc="300" normalizeH="0" baseline="0" noProof="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轻量化</a:t>
            </a:r>
            <a:r>
              <a:rPr kumimoji="0" lang="en-US" altLang="zh-CN" sz="1800" b="1" i="0" u="none" strike="noStrike" kern="1200" cap="none" spc="300" normalizeH="0" baseline="0" noProof="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3D</a:t>
            </a:r>
            <a:r>
              <a:rPr kumimoji="0" lang="zh-CN" altLang="en-US" sz="1800" b="1" i="0" u="none" strike="noStrike" kern="1200" cap="none" spc="300" normalizeH="0" baseline="0" noProof="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虚拟世界创作平台研究</a:t>
            </a:r>
          </a:p>
        </p:txBody>
      </p:sp>
      <p:sp>
        <p:nvSpPr>
          <p:cNvPr id="90" name="文本框 89"/>
          <p:cNvSpPr txBox="1"/>
          <p:nvPr>
            <p:custDataLst>
              <p:tags r:id="rId4"/>
            </p:custDataLst>
          </p:nvPr>
        </p:nvSpPr>
        <p:spPr>
          <a:xfrm>
            <a:off x="6263038" y="4416542"/>
            <a:ext cx="914400" cy="914400"/>
          </a:xfrm>
          <a:prstGeom prst="rect">
            <a:avLst/>
          </a:pr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defPPr>
              <a:defRPr lang="zh-CN"/>
            </a:defPPr>
            <a:lvl1pPr algn="ctr">
              <a:defRPr sz="4800">
                <a:solidFill>
                  <a:prstClr val="white"/>
                </a:solidFill>
              </a:defRPr>
            </a:lvl1pPr>
            <a:lvl2pPr>
              <a:defRPr>
                <a:solidFill>
                  <a:sysClr val="window" lastClr="FFFFFF"/>
                </a:solidFill>
              </a:defRPr>
            </a:lvl2pPr>
            <a:lvl3pPr>
              <a:defRPr>
                <a:solidFill>
                  <a:sysClr val="window" lastClr="FFFFFF"/>
                </a:solidFill>
              </a:defRPr>
            </a:lvl3pPr>
            <a:lvl4pPr>
              <a:defRPr>
                <a:solidFill>
                  <a:sysClr val="window" lastClr="FFFFFF"/>
                </a:solidFill>
              </a:defRPr>
            </a:lvl4pPr>
            <a:lvl5pPr>
              <a:defRPr>
                <a:solidFill>
                  <a:sysClr val="window" lastClr="FFFFFF"/>
                </a:solidFill>
              </a:defRPr>
            </a:lvl5pPr>
            <a:lvl6pPr>
              <a:defRPr>
                <a:solidFill>
                  <a:sysClr val="window" lastClr="FFFFFF"/>
                </a:solidFill>
              </a:defRPr>
            </a:lvl6pPr>
            <a:lvl7pPr>
              <a:defRPr>
                <a:solidFill>
                  <a:sysClr val="window" lastClr="FFFFFF"/>
                </a:solidFill>
              </a:defRPr>
            </a:lvl7pPr>
            <a:lvl8pPr>
              <a:defRPr>
                <a:solidFill>
                  <a:sysClr val="window" lastClr="FFFFFF"/>
                </a:solidFill>
              </a:defRPr>
            </a:lvl8pPr>
            <a:lvl9pPr>
              <a:defRPr>
                <a:solidFill>
                  <a:sysClr val="window" lastClr="FFFFFF"/>
                </a:solidFill>
              </a:defRPr>
            </a:lvl9p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4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4</a:t>
            </a:r>
            <a:endParaRPr kumimoji="0" lang="zh-CN" altLang="en-US" sz="4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1" name="文本框 90"/>
          <p:cNvSpPr txBox="1"/>
          <p:nvPr>
            <p:custDataLst>
              <p:tags r:id="rId5"/>
            </p:custDataLst>
          </p:nvPr>
        </p:nvSpPr>
        <p:spPr>
          <a:xfrm>
            <a:off x="7345948" y="4783224"/>
            <a:ext cx="3720113" cy="954107"/>
          </a:xfrm>
          <a:prstGeom prst="rect">
            <a:avLst/>
          </a:prstGeom>
        </p:spPr>
        <p:txBody>
          <a:bodyPr wrap="square" tIns="0">
            <a:normAutofit/>
          </a:bodyPr>
          <a:lstStyle>
            <a:defPPr>
              <a:defRPr lang="zh-CN"/>
            </a:defPPr>
            <a:lvl1pPr>
              <a:defRPr>
                <a:solidFill>
                  <a:srgbClr val="E7E6E6">
                    <a:lumMod val="25000"/>
                  </a:srgbClr>
                </a:solidFill>
              </a:defRPr>
            </a:lvl1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200" b="0" i="0" u="none" strike="noStrike" kern="1200" cap="none" spc="150" normalizeH="0" baseline="0" noProof="0">
                <a:ln>
                  <a:noFill/>
                </a:ln>
                <a:solidFill>
                  <a:sysClr val="window" lastClr="FFFFFF">
                    <a:lumMod val="50000"/>
                  </a:sys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元宇宙一定是支持任意端链接进入的虚拟世界，因此创作者也需要在任意端上做开发。研究具有自主知识产权的轻量化</a:t>
            </a:r>
            <a:r>
              <a:rPr kumimoji="0" lang="en-US" altLang="zh-CN" sz="1200" b="0" i="0" u="none" strike="noStrike" kern="1200" cap="none" spc="150" normalizeH="0" baseline="0" noProof="0">
                <a:ln>
                  <a:noFill/>
                </a:ln>
                <a:solidFill>
                  <a:sysClr val="window" lastClr="FFFFFF">
                    <a:lumMod val="50000"/>
                  </a:sys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3D</a:t>
            </a:r>
            <a:r>
              <a:rPr kumimoji="0" lang="zh-CN" altLang="en-US" sz="1200" b="0" i="0" u="none" strike="noStrike" kern="1200" cap="none" spc="150" normalizeH="0" baseline="0" noProof="0">
                <a:ln>
                  <a:noFill/>
                </a:ln>
                <a:solidFill>
                  <a:sysClr val="window" lastClr="FFFFFF">
                    <a:lumMod val="50000"/>
                  </a:sys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虚拟世界创作平台。</a:t>
            </a:r>
          </a:p>
        </p:txBody>
      </p:sp>
      <p:cxnSp>
        <p:nvCxnSpPr>
          <p:cNvPr id="92" name="直接连接符 91"/>
          <p:cNvCxnSpPr/>
          <p:nvPr>
            <p:custDataLst>
              <p:tags r:id="rId6"/>
            </p:custDataLst>
          </p:nvPr>
        </p:nvCxnSpPr>
        <p:spPr>
          <a:xfrm>
            <a:off x="910574" y="4825003"/>
            <a:ext cx="4919328" cy="0"/>
          </a:xfrm>
          <a:prstGeom prst="line">
            <a:avLst/>
          </a:prstGeom>
          <a:ln w="12700">
            <a:solidFill>
              <a:srgbClr val="1F74AD"/>
            </a:solidFill>
          </a:ln>
        </p:spPr>
        <p:style>
          <a:lnRef idx="1">
            <a:srgbClr val="1F74AD"/>
          </a:lnRef>
          <a:fillRef idx="0">
            <a:srgbClr val="1F74AD"/>
          </a:fillRef>
          <a:effectRef idx="0">
            <a:srgbClr val="1F74AD"/>
          </a:effectRef>
          <a:fontRef idx="minor">
            <a:srgbClr val="000000"/>
          </a:fontRef>
        </p:style>
      </p:cxnSp>
      <p:sp>
        <p:nvSpPr>
          <p:cNvPr id="93" name="文本框 92"/>
          <p:cNvSpPr txBox="1"/>
          <p:nvPr>
            <p:custDataLst>
              <p:tags r:id="rId7"/>
            </p:custDataLst>
          </p:nvPr>
        </p:nvSpPr>
        <p:spPr>
          <a:xfrm>
            <a:off x="1991995" y="3342005"/>
            <a:ext cx="383730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bIns="0" anchor="ctr" anchorCtr="0">
            <a:normAutofit fontScale="90000"/>
          </a:bodyPr>
          <a:lstStyle>
            <a:defPPr>
              <a:defRPr lang="zh-CN"/>
            </a:defPPr>
            <a:lvl1pPr fontAlgn="base">
              <a:spcBef>
                <a:spcPct val="0"/>
              </a:spcBef>
              <a:spcAft>
                <a:spcPct val="0"/>
              </a:spcAft>
              <a:defRPr sz="2000">
                <a:solidFill>
                  <a:srgbClr val="E7E6E6">
                    <a:lumMod val="25000"/>
                  </a:srgbClr>
                </a:solidFill>
                <a:latin typeface="Arial" panose="020B0604020202020204" pitchFamily="34" charset="0"/>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800" b="1" i="0" u="none" strike="noStrike" kern="1200" cap="none" spc="300" normalizeH="0" baseline="0" noProof="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基于区块链的图像渲染网络研究</a:t>
            </a:r>
          </a:p>
        </p:txBody>
      </p:sp>
      <p:sp>
        <p:nvSpPr>
          <p:cNvPr id="94" name="矩形 93"/>
          <p:cNvSpPr/>
          <p:nvPr>
            <p:custDataLst>
              <p:tags r:id="rId8"/>
            </p:custDataLst>
          </p:nvPr>
        </p:nvSpPr>
        <p:spPr>
          <a:xfrm>
            <a:off x="908986" y="3422889"/>
            <a:ext cx="914400" cy="914400"/>
          </a:xfrm>
          <a:prstGeom prst="rect">
            <a:avLst/>
          </a:pr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4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3</a:t>
            </a:r>
            <a:endParaRPr kumimoji="0" lang="zh-CN" altLang="en-US" sz="4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5" name="文本框 94"/>
          <p:cNvSpPr txBox="1"/>
          <p:nvPr>
            <p:custDataLst>
              <p:tags r:id="rId9"/>
            </p:custDataLst>
          </p:nvPr>
        </p:nvSpPr>
        <p:spPr>
          <a:xfrm>
            <a:off x="1991896" y="3789571"/>
            <a:ext cx="3720113" cy="954107"/>
          </a:xfrm>
          <a:prstGeom prst="rect">
            <a:avLst/>
          </a:prstGeom>
        </p:spPr>
        <p:txBody>
          <a:bodyPr wrap="square" tIns="0">
            <a:normAutofit/>
          </a:bodyPr>
          <a:lstStyle>
            <a:defPPr>
              <a:defRPr lang="zh-CN"/>
            </a:defPPr>
            <a:lvl1pPr>
              <a:defRPr>
                <a:solidFill>
                  <a:srgbClr val="E7E6E6">
                    <a:lumMod val="25000"/>
                  </a:srgbClr>
                </a:solidFill>
              </a:defRPr>
            </a:lvl1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200" b="0" i="0" u="none" strike="noStrike" kern="1200" cap="none" spc="150" normalizeH="0" baseline="0" noProof="0">
                <a:ln>
                  <a:noFill/>
                </a:ln>
                <a:solidFill>
                  <a:sysClr val="window" lastClr="FFFFFF">
                    <a:lumMod val="50000"/>
                  </a:sys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研究元宇宙场景下将GPU算力转化为三维数字资产的互连经济，让任何物体、环境都能在区块链上进行创作、分享、重制和变现。</a:t>
            </a:r>
          </a:p>
        </p:txBody>
      </p:sp>
      <p:cxnSp>
        <p:nvCxnSpPr>
          <p:cNvPr id="110" name="直接连接符 109"/>
          <p:cNvCxnSpPr/>
          <p:nvPr>
            <p:custDataLst>
              <p:tags r:id="rId10"/>
            </p:custDataLst>
          </p:nvPr>
        </p:nvCxnSpPr>
        <p:spPr>
          <a:xfrm>
            <a:off x="6264626" y="3986617"/>
            <a:ext cx="4919328" cy="0"/>
          </a:xfrm>
          <a:prstGeom prst="line">
            <a:avLst/>
          </a:prstGeom>
          <a:ln w="12700">
            <a:solidFill>
              <a:srgbClr val="1F74AD"/>
            </a:solidFill>
          </a:ln>
        </p:spPr>
        <p:style>
          <a:lnRef idx="1">
            <a:srgbClr val="1F74AD"/>
          </a:lnRef>
          <a:fillRef idx="0">
            <a:srgbClr val="1F74AD"/>
          </a:fillRef>
          <a:effectRef idx="0">
            <a:srgbClr val="1F74AD"/>
          </a:effectRef>
          <a:fontRef idx="minor">
            <a:srgbClr val="000000"/>
          </a:fontRef>
        </p:style>
      </p:cxnSp>
      <p:sp>
        <p:nvSpPr>
          <p:cNvPr id="111" name="文本框 110"/>
          <p:cNvSpPr txBox="1"/>
          <p:nvPr>
            <p:custDataLst>
              <p:tags r:id="rId11"/>
            </p:custDataLst>
          </p:nvPr>
        </p:nvSpPr>
        <p:spPr>
          <a:xfrm>
            <a:off x="7345949" y="2505251"/>
            <a:ext cx="3720112"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bIns="0" anchor="ctr" anchorCtr="0">
            <a:normAutofit/>
          </a:bodyPr>
          <a:lstStyle>
            <a:defPPr>
              <a:defRPr lang="zh-CN"/>
            </a:defPPr>
            <a:lvl1pPr fontAlgn="base">
              <a:spcBef>
                <a:spcPct val="0"/>
              </a:spcBef>
              <a:spcAft>
                <a:spcPct val="0"/>
              </a:spcAft>
              <a:defRPr sz="2000">
                <a:solidFill>
                  <a:srgbClr val="E7E6E6">
                    <a:lumMod val="25000"/>
                  </a:srgbClr>
                </a:solidFill>
                <a:latin typeface="Arial" panose="020B0604020202020204" pitchFamily="34" charset="0"/>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1200" cap="none" spc="300" normalizeH="0" baseline="0" noProof="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高解码率的脑机接口研究</a:t>
            </a:r>
          </a:p>
        </p:txBody>
      </p:sp>
      <p:sp>
        <p:nvSpPr>
          <p:cNvPr id="112" name="矩形 111"/>
          <p:cNvSpPr/>
          <p:nvPr>
            <p:custDataLst>
              <p:tags r:id="rId12"/>
            </p:custDataLst>
          </p:nvPr>
        </p:nvSpPr>
        <p:spPr>
          <a:xfrm>
            <a:off x="6263038" y="2584504"/>
            <a:ext cx="914400" cy="914400"/>
          </a:xfrm>
          <a:prstGeom prst="rect">
            <a:avLst/>
          </a:pr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4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2</a:t>
            </a:r>
            <a:endParaRPr kumimoji="0" lang="zh-CN" altLang="en-US" sz="4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3" name="文本框 112"/>
          <p:cNvSpPr txBox="1"/>
          <p:nvPr>
            <p:custDataLst>
              <p:tags r:id="rId13"/>
            </p:custDataLst>
          </p:nvPr>
        </p:nvSpPr>
        <p:spPr>
          <a:xfrm>
            <a:off x="7345948" y="2952605"/>
            <a:ext cx="3720113" cy="954107"/>
          </a:xfrm>
          <a:prstGeom prst="rect">
            <a:avLst/>
          </a:prstGeom>
        </p:spPr>
        <p:txBody>
          <a:bodyPr wrap="square" tIns="0">
            <a:normAutofit/>
          </a:bodyPr>
          <a:lstStyle>
            <a:defPPr>
              <a:defRPr lang="zh-CN"/>
            </a:defPPr>
            <a:lvl1pPr>
              <a:defRPr>
                <a:solidFill>
                  <a:srgbClr val="E7E6E6">
                    <a:lumMod val="25000"/>
                  </a:srgbClr>
                </a:solidFill>
              </a:defRPr>
            </a:lvl1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200" b="0" i="0" u="none" strike="noStrike" kern="1200" cap="none" spc="150" normalizeH="0" baseline="0" noProof="0">
                <a:ln>
                  <a:noFill/>
                </a:ln>
                <a:solidFill>
                  <a:sysClr val="window" lastClr="FFFFFF">
                    <a:lumMod val="50000"/>
                  </a:sys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"脑-机接口"通过对大脑活动过程中脑信号的编码和解码，脑机接口可以在大脑和外部设备之间建立起一种直接的通讯和控制通道，脑机接口的解码速度是目前落地元宇宙场景的难点。</a:t>
            </a:r>
          </a:p>
        </p:txBody>
      </p:sp>
      <p:cxnSp>
        <p:nvCxnSpPr>
          <p:cNvPr id="114" name="直接连接符 113"/>
          <p:cNvCxnSpPr/>
          <p:nvPr>
            <p:custDataLst>
              <p:tags r:id="rId14"/>
            </p:custDataLst>
          </p:nvPr>
        </p:nvCxnSpPr>
        <p:spPr>
          <a:xfrm>
            <a:off x="910574" y="2992964"/>
            <a:ext cx="4919328" cy="0"/>
          </a:xfrm>
          <a:prstGeom prst="line">
            <a:avLst/>
          </a:prstGeom>
          <a:ln w="12700">
            <a:solidFill>
              <a:srgbClr val="1F74AD"/>
            </a:solidFill>
          </a:ln>
        </p:spPr>
        <p:style>
          <a:lnRef idx="1">
            <a:srgbClr val="1F74AD"/>
          </a:lnRef>
          <a:fillRef idx="0">
            <a:srgbClr val="1F74AD"/>
          </a:fillRef>
          <a:effectRef idx="0">
            <a:srgbClr val="1F74AD"/>
          </a:effectRef>
          <a:fontRef idx="minor">
            <a:srgbClr val="000000"/>
          </a:fontRef>
        </p:style>
      </p:cxnSp>
      <p:sp>
        <p:nvSpPr>
          <p:cNvPr id="115" name="矩形 114"/>
          <p:cNvSpPr/>
          <p:nvPr>
            <p:custDataLst>
              <p:tags r:id="rId15"/>
            </p:custDataLst>
          </p:nvPr>
        </p:nvSpPr>
        <p:spPr>
          <a:xfrm>
            <a:off x="908986" y="1590851"/>
            <a:ext cx="914400" cy="914400"/>
          </a:xfrm>
          <a:prstGeom prst="rect">
            <a:avLst/>
          </a:pr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4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1</a:t>
            </a:r>
            <a:endParaRPr kumimoji="0" lang="zh-CN" altLang="en-US" sz="4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6" name="文本框 115"/>
          <p:cNvSpPr txBox="1"/>
          <p:nvPr>
            <p:custDataLst>
              <p:tags r:id="rId16"/>
            </p:custDataLst>
          </p:nvPr>
        </p:nvSpPr>
        <p:spPr>
          <a:xfrm>
            <a:off x="1991995" y="1511300"/>
            <a:ext cx="480631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bIns="0" anchor="ctr" anchorCtr="0">
            <a:normAutofit fontScale="90000"/>
          </a:bodyPr>
          <a:lstStyle>
            <a:defPPr>
              <a:defRPr lang="zh-CN"/>
            </a:defPPr>
            <a:lvl1pPr fontAlgn="base">
              <a:spcBef>
                <a:spcPct val="0"/>
              </a:spcBef>
              <a:spcAft>
                <a:spcPct val="0"/>
              </a:spcAft>
              <a:defRPr sz="2000">
                <a:solidFill>
                  <a:srgbClr val="E7E6E6">
                    <a:lumMod val="25000"/>
                  </a:srgbClr>
                </a:solidFill>
                <a:latin typeface="Arial" panose="020B0604020202020204" pitchFamily="34" charset="0"/>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800" b="1" i="0" u="none" strike="noStrike" kern="1200" cap="none" spc="300" normalizeH="0" baseline="0" noProof="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基于区块链的边缘计算数据共享交换研究</a:t>
            </a:r>
          </a:p>
        </p:txBody>
      </p:sp>
      <p:sp>
        <p:nvSpPr>
          <p:cNvPr id="117" name="文本框 116"/>
          <p:cNvSpPr txBox="1"/>
          <p:nvPr>
            <p:custDataLst>
              <p:tags r:id="rId17"/>
            </p:custDataLst>
          </p:nvPr>
        </p:nvSpPr>
        <p:spPr>
          <a:xfrm>
            <a:off x="1991896" y="1958952"/>
            <a:ext cx="3720113" cy="954107"/>
          </a:xfrm>
          <a:prstGeom prst="rect">
            <a:avLst/>
          </a:prstGeom>
        </p:spPr>
        <p:txBody>
          <a:bodyPr wrap="square" tIns="0">
            <a:normAutofit fontScale="90000" lnSpcReduction="20000"/>
          </a:bodyPr>
          <a:lstStyle>
            <a:defPPr>
              <a:defRPr lang="zh-CN"/>
            </a:defPPr>
            <a:lvl1pPr>
              <a:defRPr>
                <a:solidFill>
                  <a:srgbClr val="E7E6E6">
                    <a:lumMod val="25000"/>
                  </a:srgbClr>
                </a:solidFill>
              </a:defRPr>
            </a:lvl1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200" b="0" i="0" u="none" strike="noStrike" kern="1200" cap="none" spc="150" normalizeH="0" baseline="0" noProof="0">
                <a:ln>
                  <a:noFill/>
                </a:ln>
                <a:solidFill>
                  <a:sysClr val="window" lastClr="FFFFFF">
                    <a:lumMod val="50000"/>
                  </a:sys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元宇宙场景下区块链技术促进安全可信，边缘计算技术促进高效可用；该研究通过边缘计算+区块链可以构成高效信息+价值平台，促进资源共享和最优化配臵，对网络、业务、生态产生的促进效应和深远影响。</a:t>
            </a:r>
          </a:p>
        </p:txBody>
      </p:sp>
      <p:cxnSp>
        <p:nvCxnSpPr>
          <p:cNvPr id="118" name="直接连接符 117"/>
          <p:cNvCxnSpPr/>
          <p:nvPr>
            <p:custDataLst>
              <p:tags r:id="rId18"/>
            </p:custDataLst>
          </p:nvPr>
        </p:nvCxnSpPr>
        <p:spPr>
          <a:xfrm>
            <a:off x="910574" y="6657042"/>
            <a:ext cx="4919328" cy="0"/>
          </a:xfrm>
          <a:prstGeom prst="line">
            <a:avLst/>
          </a:prstGeom>
          <a:ln w="12700">
            <a:solidFill>
              <a:srgbClr val="1F74AD"/>
            </a:solidFill>
          </a:ln>
        </p:spPr>
        <p:style>
          <a:lnRef idx="1">
            <a:srgbClr val="1F74AD"/>
          </a:lnRef>
          <a:fillRef idx="0">
            <a:srgbClr val="1F74AD"/>
          </a:fillRef>
          <a:effectRef idx="0">
            <a:srgbClr val="1F74AD"/>
          </a:effectRef>
          <a:fontRef idx="minor">
            <a:srgbClr val="000000"/>
          </a:fontRef>
        </p:style>
      </p:cxnSp>
      <p:sp>
        <p:nvSpPr>
          <p:cNvPr id="119" name="文本框 118"/>
          <p:cNvSpPr txBox="1"/>
          <p:nvPr>
            <p:custDataLst>
              <p:tags r:id="rId19"/>
            </p:custDataLst>
          </p:nvPr>
        </p:nvSpPr>
        <p:spPr>
          <a:xfrm>
            <a:off x="1991995" y="5175885"/>
            <a:ext cx="39020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bIns="0" anchor="ctr" anchorCtr="0">
            <a:normAutofit fontScale="90000"/>
          </a:bodyPr>
          <a:lstStyle>
            <a:defPPr>
              <a:defRPr lang="zh-CN"/>
            </a:defPPr>
            <a:lvl1pPr fontAlgn="base">
              <a:spcBef>
                <a:spcPct val="0"/>
              </a:spcBef>
              <a:spcAft>
                <a:spcPct val="0"/>
              </a:spcAft>
              <a:defRPr sz="2000">
                <a:solidFill>
                  <a:srgbClr val="E7E6E6">
                    <a:lumMod val="25000"/>
                  </a:srgbClr>
                </a:solidFill>
                <a:latin typeface="Arial" panose="020B0604020202020204" pitchFamily="34" charset="0"/>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800" b="1" i="0" u="none" strike="noStrike" kern="1200" cap="none" spc="300" normalizeH="0" baseline="0" noProof="0">
                <a:ln>
                  <a:noFill/>
                </a:ln>
                <a:solidFill>
                  <a:srgbClr val="000000">
                    <a:lumMod val="75000"/>
                    <a:lumOff val="25000"/>
                  </a:srgb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分片异步拜占庭容错共识算法研究</a:t>
            </a:r>
          </a:p>
        </p:txBody>
      </p:sp>
      <p:sp>
        <p:nvSpPr>
          <p:cNvPr id="120" name="矩形 119"/>
          <p:cNvSpPr/>
          <p:nvPr>
            <p:custDataLst>
              <p:tags r:id="rId20"/>
            </p:custDataLst>
          </p:nvPr>
        </p:nvSpPr>
        <p:spPr>
          <a:xfrm>
            <a:off x="908986" y="5254928"/>
            <a:ext cx="914400" cy="914400"/>
          </a:xfrm>
          <a:prstGeom prst="rect">
            <a:avLst/>
          </a:pr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en-US" altLang="zh-CN" sz="4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5</a:t>
            </a:r>
            <a:endParaRPr kumimoji="0" lang="zh-CN" altLang="en-US" sz="4800" b="0" i="0" u="none" strike="noStrike" kern="1200" cap="none" spc="0" normalizeH="0" baseline="0" noProof="0" dirty="0">
              <a:ln>
                <a:noFill/>
              </a:ln>
              <a:solidFill>
                <a:sysClr val="window" lastClr="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21" name="文本框 120"/>
          <p:cNvSpPr txBox="1"/>
          <p:nvPr>
            <p:custDataLst>
              <p:tags r:id="rId21"/>
            </p:custDataLst>
          </p:nvPr>
        </p:nvSpPr>
        <p:spPr>
          <a:xfrm>
            <a:off x="1991896" y="5623224"/>
            <a:ext cx="3720113" cy="954107"/>
          </a:xfrm>
          <a:prstGeom prst="rect">
            <a:avLst/>
          </a:prstGeom>
        </p:spPr>
        <p:txBody>
          <a:bodyPr wrap="square" tIns="0">
            <a:normAutofit/>
          </a:bodyPr>
          <a:lstStyle>
            <a:defPPr>
              <a:defRPr lang="zh-CN"/>
            </a:defPPr>
            <a:lvl1pPr>
              <a:defRPr>
                <a:solidFill>
                  <a:srgbClr val="E7E6E6">
                    <a:lumMod val="25000"/>
                  </a:srgbClr>
                </a:solidFill>
              </a:defRPr>
            </a:lvl1pPr>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1200" b="0" i="0" u="none" strike="noStrike" kern="1200" cap="none" spc="150" normalizeH="0" baseline="0" noProof="0">
                <a:ln>
                  <a:noFill/>
                </a:ln>
                <a:solidFill>
                  <a:sysClr val="window" lastClr="FFFFFF">
                    <a:lumMod val="50000"/>
                  </a:sysClr>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研究针对节点规模巨大、网络带宽受限等苛刻的大规模元宇宙应用场景的，国际领先的高鲁棒性异步拜占庭共识算法。</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lvl="0">
              <a:lnSpc>
                <a:spcPct val="100000"/>
              </a:lnSpc>
              <a:defRPr/>
            </a:pPr>
            <a:r>
              <a:rPr lang="zh-CN" altLang="en-US" sz="2800" b="1" dirty="0">
                <a:solidFill>
                  <a:srgbClr val="FFFF00"/>
                </a:solidFill>
                <a:latin typeface="微软雅黑" panose="020B0503020204020204" pitchFamily="34" charset="-122"/>
                <a:ea typeface="微软雅黑" panose="020B0503020204020204" pitchFamily="34" charset="-122"/>
                <a:sym typeface="+mn-ea"/>
              </a:rPr>
              <a:t>项目规划</a:t>
            </a:r>
            <a:r>
              <a:rPr lang="en-US" altLang="zh-CN" sz="2800" b="1" dirty="0">
                <a:solidFill>
                  <a:srgbClr val="FFFF00"/>
                </a:solidFill>
                <a:latin typeface="微软雅黑" panose="020B0503020204020204" pitchFamily="34" charset="-122"/>
                <a:ea typeface="微软雅黑" panose="020B0503020204020204" pitchFamily="34" charset="-122"/>
                <a:sym typeface="+mn-ea"/>
              </a:rPr>
              <a:t>-</a:t>
            </a:r>
            <a:r>
              <a:rPr lang="zh-CN" altLang="en-US" sz="2800" b="1" dirty="0">
                <a:solidFill>
                  <a:srgbClr val="FFFF00"/>
                </a:solidFill>
                <a:latin typeface="微软雅黑" panose="020B0503020204020204" pitchFamily="34" charset="-122"/>
                <a:ea typeface="微软雅黑" panose="020B0503020204020204" pitchFamily="34" charset="-122"/>
                <a:sym typeface="+mn-ea"/>
              </a:rPr>
              <a:t>打造典型应用场景：</a:t>
            </a:r>
            <a:r>
              <a:rPr lang="zh-CN" altLang="en-US" sz="2800" b="1" dirty="0">
                <a:solidFill>
                  <a:schemeClr val="bg1"/>
                </a:solidFill>
                <a:latin typeface="微软雅黑" panose="020B0503020204020204" pitchFamily="34" charset="-122"/>
                <a:ea typeface="微软雅黑" panose="020B0503020204020204" pitchFamily="34" charset="-122"/>
                <a:sym typeface="+mn-ea"/>
              </a:rPr>
              <a:t>开拓</a:t>
            </a:r>
            <a:r>
              <a:rPr lang="en-US" altLang="zh-CN" sz="2800" b="1" dirty="0">
                <a:solidFill>
                  <a:schemeClr val="bg1"/>
                </a:solidFill>
                <a:latin typeface="微软雅黑" panose="020B0503020204020204" pitchFamily="34" charset="-122"/>
                <a:ea typeface="微软雅黑" panose="020B0503020204020204" pitchFamily="34" charset="-122"/>
                <a:sym typeface="+mn-ea"/>
              </a:rPr>
              <a:t>3</a:t>
            </a:r>
            <a:r>
              <a:rPr lang="zh-CN" altLang="en-US" sz="2800" b="1" dirty="0">
                <a:solidFill>
                  <a:schemeClr val="bg1"/>
                </a:solidFill>
                <a:latin typeface="微软雅黑" panose="020B0503020204020204" pitchFamily="34" charset="-122"/>
                <a:ea typeface="微软雅黑" panose="020B0503020204020204" pitchFamily="34" charset="-122"/>
                <a:sym typeface="+mn-ea"/>
              </a:rPr>
              <a:t>类元宇宙应用场景</a:t>
            </a:r>
            <a:endParaRPr kumimoji="0" lang="zh-CN" altLang="en-US" sz="2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custDataLst>
              <p:tags r:id="rId2"/>
            </p:custDataLst>
          </p:nvPr>
        </p:nvPicPr>
        <p:blipFill>
          <a:blip r:embed="rId12"/>
          <a:stretch>
            <a:fillRect/>
          </a:stretch>
        </p:blipFill>
        <p:spPr>
          <a:xfrm>
            <a:off x="696247" y="1877673"/>
            <a:ext cx="5084505" cy="4389500"/>
          </a:xfrm>
          <a:prstGeom prst="rect">
            <a:avLst/>
          </a:prstGeom>
        </p:spPr>
      </p:pic>
      <p:sp>
        <p:nvSpPr>
          <p:cNvPr id="21" name="任意多边形: 形状 20"/>
          <p:cNvSpPr/>
          <p:nvPr>
            <p:custDataLst>
              <p:tags r:id="rId3"/>
            </p:custDataLst>
          </p:nvPr>
        </p:nvSpPr>
        <p:spPr>
          <a:xfrm>
            <a:off x="4957011" y="1768376"/>
            <a:ext cx="4094" cy="17739"/>
          </a:xfrm>
          <a:custGeom>
            <a:avLst/>
            <a:gdLst>
              <a:gd name="connsiteX0" fmla="*/ 0 w 4094"/>
              <a:gd name="connsiteY0" fmla="*/ 0 h 17739"/>
              <a:gd name="connsiteX1" fmla="*/ 4094 w 4094"/>
              <a:gd name="connsiteY1" fmla="*/ 0 h 17739"/>
              <a:gd name="connsiteX2" fmla="*/ 0 w 4094"/>
              <a:gd name="connsiteY2" fmla="*/ 17739 h 17739"/>
              <a:gd name="connsiteX3" fmla="*/ 0 w 4094"/>
              <a:gd name="connsiteY3" fmla="*/ 0 h 17739"/>
            </a:gdLst>
            <a:ahLst/>
            <a:cxnLst>
              <a:cxn ang="0">
                <a:pos x="connsiteX0" y="connsiteY0"/>
              </a:cxn>
              <a:cxn ang="0">
                <a:pos x="connsiteX1" y="connsiteY1"/>
              </a:cxn>
              <a:cxn ang="0">
                <a:pos x="connsiteX2" y="connsiteY2"/>
              </a:cxn>
              <a:cxn ang="0">
                <a:pos x="connsiteX3" y="connsiteY3"/>
              </a:cxn>
            </a:cxnLst>
            <a:rect l="l" t="t" r="r" b="b"/>
            <a:pathLst>
              <a:path w="4094" h="17739">
                <a:moveTo>
                  <a:pt x="0" y="0"/>
                </a:moveTo>
                <a:lnTo>
                  <a:pt x="4094" y="0"/>
                </a:lnTo>
                <a:lnTo>
                  <a:pt x="0" y="17739"/>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4" name="任意多边形: 形状 23"/>
          <p:cNvSpPr/>
          <p:nvPr>
            <p:custDataLst>
              <p:tags r:id="rId4"/>
            </p:custDataLst>
          </p:nvPr>
        </p:nvSpPr>
        <p:spPr>
          <a:xfrm>
            <a:off x="5274999" y="1875239"/>
            <a:ext cx="6209391" cy="4394367"/>
          </a:xfrm>
          <a:custGeom>
            <a:avLst/>
            <a:gdLst>
              <a:gd name="connsiteX0" fmla="*/ 250838 w 6786408"/>
              <a:gd name="connsiteY0" fmla="*/ 0 h 4394367"/>
              <a:gd name="connsiteX1" fmla="*/ 6786408 w 6786408"/>
              <a:gd name="connsiteY1" fmla="*/ 0 h 4394367"/>
              <a:gd name="connsiteX2" fmla="*/ 6786408 w 6786408"/>
              <a:gd name="connsiteY2" fmla="*/ 4394367 h 4394367"/>
              <a:gd name="connsiteX3" fmla="*/ 250839 w 6786408"/>
              <a:gd name="connsiteY3" fmla="*/ 4394367 h 4394367"/>
              <a:gd name="connsiteX4" fmla="*/ 246744 w 6786408"/>
              <a:gd name="connsiteY4" fmla="*/ 4376627 h 4394367"/>
              <a:gd name="connsiteX5" fmla="*/ 246744 w 6786408"/>
              <a:gd name="connsiteY5" fmla="*/ 4376626 h 4394367"/>
              <a:gd name="connsiteX6" fmla="*/ 198739 w 6786408"/>
              <a:gd name="connsiteY6" fmla="*/ 4168631 h 4394367"/>
              <a:gd name="connsiteX7" fmla="*/ 0 w 6786408"/>
              <a:gd name="connsiteY7" fmla="*/ 2197182 h 4394367"/>
              <a:gd name="connsiteX8" fmla="*/ 198739 w 6786408"/>
              <a:gd name="connsiteY8" fmla="*/ 225733 h 4394367"/>
              <a:gd name="connsiteX9" fmla="*/ 246744 w 6786408"/>
              <a:gd name="connsiteY9" fmla="*/ 17738 h 4394367"/>
              <a:gd name="connsiteX10" fmla="*/ 246744 w 6786408"/>
              <a:gd name="connsiteY10" fmla="*/ 17739 h 439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86408" h="4394367">
                <a:moveTo>
                  <a:pt x="250838" y="0"/>
                </a:moveTo>
                <a:lnTo>
                  <a:pt x="6786408" y="0"/>
                </a:lnTo>
                <a:lnTo>
                  <a:pt x="6786408" y="4394367"/>
                </a:lnTo>
                <a:lnTo>
                  <a:pt x="250839" y="4394367"/>
                </a:lnTo>
                <a:lnTo>
                  <a:pt x="246744" y="4376627"/>
                </a:lnTo>
                <a:lnTo>
                  <a:pt x="246744" y="4376626"/>
                </a:lnTo>
                <a:lnTo>
                  <a:pt x="198739" y="4168631"/>
                </a:lnTo>
                <a:cubicBezTo>
                  <a:pt x="68432" y="3531836"/>
                  <a:pt x="0" y="2872500"/>
                  <a:pt x="0" y="2197182"/>
                </a:cubicBezTo>
                <a:cubicBezTo>
                  <a:pt x="0" y="1521864"/>
                  <a:pt x="68432" y="862529"/>
                  <a:pt x="198739" y="225733"/>
                </a:cubicBezTo>
                <a:lnTo>
                  <a:pt x="246744" y="17738"/>
                </a:lnTo>
                <a:lnTo>
                  <a:pt x="246744" y="17739"/>
                </a:lnTo>
                <a:close/>
              </a:path>
            </a:pathLst>
          </a:custGeom>
          <a:solidFill>
            <a:schemeClr val="bg2"/>
          </a:solidFill>
          <a:ln>
            <a:noFill/>
          </a:ln>
          <a:effectLst>
            <a:outerShdw blurRad="76200" dist="38100" algn="l" rotWithShape="0">
              <a:schemeClr val="accent1">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任意多边形: 形状 18"/>
          <p:cNvSpPr/>
          <p:nvPr>
            <p:custDataLst>
              <p:tags r:id="rId5"/>
            </p:custDataLst>
          </p:nvPr>
        </p:nvSpPr>
        <p:spPr>
          <a:xfrm>
            <a:off x="4957012" y="6145002"/>
            <a:ext cx="4095" cy="17740"/>
          </a:xfrm>
          <a:custGeom>
            <a:avLst/>
            <a:gdLst>
              <a:gd name="connsiteX0" fmla="*/ 0 w 4095"/>
              <a:gd name="connsiteY0" fmla="*/ 0 h 17740"/>
              <a:gd name="connsiteX1" fmla="*/ 4095 w 4095"/>
              <a:gd name="connsiteY1" fmla="*/ 17740 h 17740"/>
              <a:gd name="connsiteX2" fmla="*/ 0 w 4095"/>
              <a:gd name="connsiteY2" fmla="*/ 17740 h 17740"/>
              <a:gd name="connsiteX3" fmla="*/ 0 w 4095"/>
              <a:gd name="connsiteY3" fmla="*/ 0 h 17740"/>
            </a:gdLst>
            <a:ahLst/>
            <a:cxnLst>
              <a:cxn ang="0">
                <a:pos x="connsiteX0" y="connsiteY0"/>
              </a:cxn>
              <a:cxn ang="0">
                <a:pos x="connsiteX1" y="connsiteY1"/>
              </a:cxn>
              <a:cxn ang="0">
                <a:pos x="connsiteX2" y="connsiteY2"/>
              </a:cxn>
              <a:cxn ang="0">
                <a:pos x="connsiteX3" y="connsiteY3"/>
              </a:cxn>
            </a:cxnLst>
            <a:rect l="l" t="t" r="r" b="b"/>
            <a:pathLst>
              <a:path w="4095" h="17740">
                <a:moveTo>
                  <a:pt x="0" y="0"/>
                </a:moveTo>
                <a:lnTo>
                  <a:pt x="4095" y="17740"/>
                </a:lnTo>
                <a:lnTo>
                  <a:pt x="0" y="1774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5" name="文本框 24"/>
          <p:cNvSpPr txBox="1"/>
          <p:nvPr>
            <p:custDataLst>
              <p:tags r:id="rId6"/>
            </p:custDataLst>
          </p:nvPr>
        </p:nvSpPr>
        <p:spPr>
          <a:xfrm>
            <a:off x="5781040" y="1877601"/>
            <a:ext cx="5505450" cy="170688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400" b="1"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消费元宇宙</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通过打造虚实结合的以“湖湘文化、山水洲城”为核心元素的星城消费元宇宙，助推数字经济时代长沙的新文旅、新文创、新消费全面发展。</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400" b="0" i="0" u="none" strike="noStrike" kern="1200" cap="none" spc="15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 name="文本框 25"/>
          <p:cNvSpPr txBox="1"/>
          <p:nvPr>
            <p:custDataLst>
              <p:tags r:id="rId7"/>
            </p:custDataLst>
          </p:nvPr>
        </p:nvSpPr>
        <p:spPr>
          <a:xfrm>
            <a:off x="5789930" y="3376297"/>
            <a:ext cx="5505450" cy="170688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400" b="1"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产业元宇宙</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通过打造虚实结合的以“产业通用型微服务、高端制造专属机理模型”为核心元素的星城产业元宇宙，确保数字经济时代长沙新制造的领先地位。</a:t>
            </a:r>
            <a:endParaRPr kumimoji="0" lang="zh-CN" altLang="en-US" sz="1400" b="0" i="0" u="none" strike="noStrike" kern="1200" cap="none" spc="15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zh-CN" altLang="en-US" sz="1400" b="0" i="0" u="none" strike="noStrike" kern="1200" cap="none" spc="15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custDataLst>
              <p:tags r:id="rId8"/>
            </p:custDataLst>
          </p:nvPr>
        </p:nvSpPr>
        <p:spPr>
          <a:xfrm>
            <a:off x="5781040" y="4873088"/>
            <a:ext cx="5505450" cy="1383665"/>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400" b="1"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城市元宇宙</a:t>
            </a: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400" b="0" i="0" u="none" strike="noStrike" kern="1200" cap="none" spc="150" normalizeH="0" baseline="0" noProof="0" dirty="0">
                <a:ln>
                  <a:noFill/>
                </a:ln>
                <a:solidFill>
                  <a:prstClr val="black">
                    <a:lumMod val="90000"/>
                    <a:lumOff val="10000"/>
                  </a:prstClr>
                </a:solidFill>
                <a:effectLst/>
                <a:uLnTx/>
                <a:uFillTx/>
                <a:latin typeface="微软雅黑" panose="020B0503020204020204" pitchFamily="34" charset="-122"/>
                <a:ea typeface="微软雅黑" panose="020B0503020204020204" pitchFamily="34" charset="-122"/>
                <a:cs typeface="+mn-ea"/>
                <a:sym typeface="+mn-lt"/>
              </a:rPr>
              <a:t>城市元宇宙要加强与数字孪生城市互补。一方面便于在真实世界建造前进行优化改进。另一方面将数字孪生城市作为基础平台，开放给不同企业和个人，扩展投资渠道。</a:t>
            </a:r>
          </a:p>
        </p:txBody>
      </p:sp>
      <p:cxnSp>
        <p:nvCxnSpPr>
          <p:cNvPr id="29" name="直接连接符 28"/>
          <p:cNvCxnSpPr/>
          <p:nvPr>
            <p:custDataLst>
              <p:tags r:id="rId9"/>
            </p:custDataLst>
          </p:nvPr>
        </p:nvCxnSpPr>
        <p:spPr>
          <a:xfrm>
            <a:off x="5899425" y="3299282"/>
            <a:ext cx="511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custDataLst>
              <p:tags r:id="rId10"/>
            </p:custDataLst>
          </p:nvPr>
        </p:nvCxnSpPr>
        <p:spPr>
          <a:xfrm>
            <a:off x="5899425" y="4872908"/>
            <a:ext cx="5112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598635" y="3600810"/>
            <a:ext cx="2749471" cy="707886"/>
          </a:xfrm>
          <a:prstGeom prst="rect">
            <a:avLst/>
          </a:prstGeom>
        </p:spPr>
        <p:txBody>
          <a:bodyPr wrap="none">
            <a:spAutoFit/>
          </a:bodyPr>
          <a:lstStyle/>
          <a:p>
            <a:r>
              <a:rPr lang="zh-CN" altLang="en-US" sz="4000" b="1" dirty="0">
                <a:solidFill>
                  <a:srgbClr val="FFFF00"/>
                </a:solidFill>
                <a:latin typeface="微软雅黑" panose="020B0503020204020204" pitchFamily="34" charset="-122"/>
                <a:sym typeface="+mn-ea"/>
              </a:rPr>
              <a:t>星城元宇宙</a:t>
            </a:r>
            <a:endParaRPr lang="zh-CN" altLang="en-US" sz="2800" dirty="0">
              <a:solidFill>
                <a:srgbClr val="FFFF00"/>
              </a:solidFill>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16042"/>
            <a:ext cx="12191997" cy="977252"/>
          </a:xfrm>
          <a:prstGeom prst="rect">
            <a:avLst/>
          </a:prstGeom>
          <a:gradFill flip="none" rotWithShape="1">
            <a:gsLst>
              <a:gs pos="0">
                <a:srgbClr val="016AB5">
                  <a:lumMod val="90000"/>
                  <a:lumOff val="10000"/>
                </a:srgbClr>
              </a:gs>
              <a:gs pos="100000">
                <a:srgbClr val="016AB5">
                  <a:lumMod val="80000"/>
                </a:srgbClr>
              </a:gs>
            </a:gsLst>
            <a:lin ang="27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8" name="标题 3"/>
          <p:cNvSpPr txBox="1"/>
          <p:nvPr/>
        </p:nvSpPr>
        <p:spPr>
          <a:xfrm>
            <a:off x="340783" y="-13388"/>
            <a:ext cx="11628303" cy="1015304"/>
          </a:xfrm>
          <a:prstGeom prst="rect">
            <a:avLst/>
          </a:prstGeom>
          <a:noFill/>
          <a:ln w="9525">
            <a:noFill/>
          </a:ln>
        </p:spPr>
        <p:txBody>
          <a:bodyPr anchor="ctr"/>
          <a:lstStyle>
            <a:lvl1pPr algn="l" rtl="0" eaLnBrk="0" fontAlgn="base" hangingPunct="0">
              <a:lnSpc>
                <a:spcPct val="90000"/>
              </a:lnSpc>
              <a:spcBef>
                <a:spcPct val="0"/>
              </a:spcBef>
              <a:spcAft>
                <a:spcPct val="0"/>
              </a:spcAft>
              <a:defRPr sz="4400" kern="1200">
                <a:solidFill>
                  <a:srgbClr val="000000"/>
                </a:solidFill>
                <a:latin typeface="+mj-lt"/>
                <a:ea typeface="+mj-ea"/>
                <a:cs typeface="+mj-cs"/>
              </a:defRPr>
            </a:lvl1pPr>
            <a:lvl2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rgbClr val="000000"/>
                </a:solidFill>
                <a:latin typeface="Arial" panose="020B0604020202020204" pitchFamily="34" charset="0"/>
                <a:ea typeface="微软雅黑" panose="020B0503020204020204" pitchFamily="34"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j-cs"/>
                <a:sym typeface="+mn-ea"/>
              </a:rPr>
              <a:t>——</a:t>
            </a:r>
            <a:r>
              <a:rPr kumimoji="0" lang="zh-CN" altLang="en-US" sz="28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j-cs"/>
                <a:sym typeface="+mn-ea"/>
              </a:rPr>
              <a:t>消费元宇宙</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rPr>
              <a:t>：助推</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新文旅、新消费、新文创</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sym typeface="+mn-ea"/>
            </a:endParaRPr>
          </a:p>
        </p:txBody>
      </p:sp>
      <p:pic>
        <p:nvPicPr>
          <p:cNvPr id="10" name="图片 9" descr="后湖_副本"/>
          <p:cNvPicPr>
            <a:picLocks noChangeAspect="1"/>
          </p:cNvPicPr>
          <p:nvPr/>
        </p:nvPicPr>
        <p:blipFill>
          <a:blip r:embed="rId14"/>
          <a:stretch>
            <a:fillRect/>
          </a:stretch>
        </p:blipFill>
        <p:spPr>
          <a:xfrm>
            <a:off x="9761220" y="2517140"/>
            <a:ext cx="2434590" cy="1217295"/>
          </a:xfrm>
          <a:prstGeom prst="rect">
            <a:avLst/>
          </a:prstGeom>
        </p:spPr>
      </p:pic>
      <p:pic>
        <p:nvPicPr>
          <p:cNvPr id="11" name="图片 10" descr="黄兴南路_副本"/>
          <p:cNvPicPr>
            <a:picLocks noChangeAspect="1"/>
          </p:cNvPicPr>
          <p:nvPr/>
        </p:nvPicPr>
        <p:blipFill>
          <a:blip r:embed="rId15"/>
          <a:stretch>
            <a:fillRect/>
          </a:stretch>
        </p:blipFill>
        <p:spPr>
          <a:xfrm>
            <a:off x="7353300" y="2517140"/>
            <a:ext cx="2426335" cy="1209040"/>
          </a:xfrm>
          <a:prstGeom prst="rect">
            <a:avLst/>
          </a:prstGeom>
        </p:spPr>
      </p:pic>
      <p:pic>
        <p:nvPicPr>
          <p:cNvPr id="12" name="图片 11" descr="橘子洲_副本"/>
          <p:cNvPicPr>
            <a:picLocks noChangeAspect="1"/>
          </p:cNvPicPr>
          <p:nvPr/>
        </p:nvPicPr>
        <p:blipFill>
          <a:blip r:embed="rId16"/>
          <a:stretch>
            <a:fillRect/>
          </a:stretch>
        </p:blipFill>
        <p:spPr>
          <a:xfrm>
            <a:off x="2435225" y="2519045"/>
            <a:ext cx="2440305" cy="1207135"/>
          </a:xfrm>
          <a:prstGeom prst="rect">
            <a:avLst/>
          </a:prstGeom>
        </p:spPr>
      </p:pic>
      <p:pic>
        <p:nvPicPr>
          <p:cNvPr id="13" name="图片 12" descr="岳麓山_副本"/>
          <p:cNvPicPr>
            <a:picLocks noChangeAspect="1"/>
          </p:cNvPicPr>
          <p:nvPr/>
        </p:nvPicPr>
        <p:blipFill>
          <a:blip r:embed="rId17"/>
          <a:stretch>
            <a:fillRect/>
          </a:stretch>
        </p:blipFill>
        <p:spPr>
          <a:xfrm>
            <a:off x="6350" y="2519045"/>
            <a:ext cx="2425065" cy="1207135"/>
          </a:xfrm>
          <a:prstGeom prst="rect">
            <a:avLst/>
          </a:prstGeom>
        </p:spPr>
      </p:pic>
      <p:pic>
        <p:nvPicPr>
          <p:cNvPr id="14" name="图片 13" descr="岳麓书院_副本"/>
          <p:cNvPicPr>
            <a:picLocks noChangeAspect="1"/>
          </p:cNvPicPr>
          <p:nvPr/>
        </p:nvPicPr>
        <p:blipFill>
          <a:blip r:embed="rId18"/>
          <a:stretch>
            <a:fillRect/>
          </a:stretch>
        </p:blipFill>
        <p:spPr>
          <a:xfrm>
            <a:off x="4879975" y="2519045"/>
            <a:ext cx="2477770" cy="1238885"/>
          </a:xfrm>
          <a:prstGeom prst="rect">
            <a:avLst/>
          </a:prstGeom>
        </p:spPr>
      </p:pic>
      <p:sp>
        <p:nvSpPr>
          <p:cNvPr id="37" name="矩形 36"/>
          <p:cNvSpPr/>
          <p:nvPr>
            <p:custDataLst>
              <p:tags r:id="rId2"/>
            </p:custDataLst>
          </p:nvPr>
        </p:nvSpPr>
        <p:spPr bwMode="auto">
          <a:xfrm>
            <a:off x="-9525" y="2410317"/>
            <a:ext cx="2440308" cy="423519"/>
          </a:xfrm>
          <a:prstGeom prst="rect">
            <a:avLst/>
          </a:prstGeom>
          <a:solidFill>
            <a:srgbClr val="5E5CA2"/>
          </a:solidFill>
          <a:ln w="25400">
            <a:noFill/>
            <a:miter lim="800000"/>
          </a:ln>
        </p:spPr>
        <p:txBody>
          <a:bodyPr wrap="none" lIns="0" tIns="0" rIns="0" bIns="0"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rPr>
              <a:t>数字岳麓山</a:t>
            </a:r>
          </a:p>
        </p:txBody>
      </p:sp>
      <p:sp>
        <p:nvSpPr>
          <p:cNvPr id="41" name="矩形 40"/>
          <p:cNvSpPr/>
          <p:nvPr>
            <p:custDataLst>
              <p:tags r:id="rId3"/>
            </p:custDataLst>
          </p:nvPr>
        </p:nvSpPr>
        <p:spPr bwMode="auto">
          <a:xfrm>
            <a:off x="2435220" y="2410317"/>
            <a:ext cx="2440943" cy="423519"/>
          </a:xfrm>
          <a:prstGeom prst="rect">
            <a:avLst/>
          </a:prstGeom>
          <a:solidFill>
            <a:srgbClr val="178AA1"/>
          </a:solidFill>
          <a:ln w="25400">
            <a:noFill/>
            <a:miter lim="800000"/>
          </a:ln>
        </p:spPr>
        <p:txBody>
          <a:bodyPr wrap="none" lIns="0" tIns="0" rIns="0" bIns="0"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rPr>
              <a:t>数字橘子洲</a:t>
            </a:r>
          </a:p>
        </p:txBody>
      </p:sp>
      <p:sp>
        <p:nvSpPr>
          <p:cNvPr id="44" name="文本框 43"/>
          <p:cNvSpPr txBox="1"/>
          <p:nvPr>
            <p:custDataLst>
              <p:tags r:id="rId4"/>
            </p:custDataLst>
          </p:nvPr>
        </p:nvSpPr>
        <p:spPr>
          <a:xfrm>
            <a:off x="2649150" y="4556430"/>
            <a:ext cx="2013084" cy="196670"/>
          </a:xfrm>
          <a:prstGeom prst="rect">
            <a:avLst/>
          </a:prstGeom>
        </p:spPr>
        <p:txBody>
          <a:bodyPr vert="horz" wrap="none" lIns="0" tIns="0" rIns="0" bIns="0" anchor="b" anchorCtr="1">
            <a:normAutofit fontScale="77500" lnSpcReduction="20000"/>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900" cap="none" spc="0" normalizeH="0" baseline="0" noProof="0">
                <a:ln>
                  <a:noFill/>
                </a:ln>
                <a:solidFill>
                  <a:srgbClr val="178AA1"/>
                </a:solidFill>
                <a:effectLst/>
                <a:uLnTx/>
                <a:uFillTx/>
                <a:latin typeface="Arial" panose="020B0604020202020204" pitchFamily="34" charset="0"/>
                <a:ea typeface="微软雅黑" panose="020B0503020204020204" pitchFamily="34" charset="-122"/>
                <a:cs typeface="+mn-ea"/>
              </a:rPr>
              <a:t>元宇宙新文旅</a:t>
            </a:r>
          </a:p>
        </p:txBody>
      </p:sp>
      <p:sp>
        <p:nvSpPr>
          <p:cNvPr id="45" name="文本框 44"/>
          <p:cNvSpPr txBox="1"/>
          <p:nvPr>
            <p:custDataLst>
              <p:tags r:id="rId5"/>
            </p:custDataLst>
          </p:nvPr>
        </p:nvSpPr>
        <p:spPr>
          <a:xfrm>
            <a:off x="608965" y="4752975"/>
            <a:ext cx="6622415" cy="1372235"/>
          </a:xfrm>
          <a:prstGeom prst="rect">
            <a:avLst/>
          </a:prstGeom>
        </p:spPr>
        <p:txBody>
          <a:bodyPr vert="horz" wrap="square" lIns="0" tIns="0" rIns="0" bIns="0" anchor="t" anchorCtr="1">
            <a:noAutofit/>
          </a:bodyPr>
          <a:lstStyle/>
          <a:p>
            <a:pPr marL="0" marR="0" lvl="0" indent="0" algn="l" defTabSz="914400" rtl="0" eaLnBrk="1" fontAlgn="base" latinLnBrk="0" hangingPunct="1">
              <a:lnSpc>
                <a:spcPct val="140000"/>
              </a:lnSpc>
              <a:spcBef>
                <a:spcPct val="0"/>
              </a:spcBef>
              <a:spcAft>
                <a:spcPct val="0"/>
              </a:spcAft>
              <a:buClrTx/>
              <a:buSzTx/>
              <a:buFontTx/>
              <a:buNone/>
              <a:defRPr/>
            </a:pP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元宇宙与旅游业融合，具有着天然亲合性，如旅游景色、场景、道具的虚拟，还有旅游人交互参与、沉浸式体验等，这些对提升旅游产品的体验来说，具有一定的激发效应。围绕构建</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数字岳麓山</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数字橘子洲</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数字岳麓书院</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，打造星城元宇宙的</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风光之旅</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红色之旅</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和</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文化之旅</a:t>
            </a:r>
            <a:r>
              <a:rPr kumimoji="0" lang="en-US" altLang="zh-CN"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a:t>
            </a: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三位一体的新文旅。</a:t>
            </a:r>
          </a:p>
        </p:txBody>
      </p:sp>
      <p:sp>
        <p:nvSpPr>
          <p:cNvPr id="46" name="矩形 45"/>
          <p:cNvSpPr/>
          <p:nvPr>
            <p:custDataLst>
              <p:tags r:id="rId6"/>
            </p:custDataLst>
          </p:nvPr>
        </p:nvSpPr>
        <p:spPr bwMode="auto">
          <a:xfrm>
            <a:off x="4880600" y="2410317"/>
            <a:ext cx="2440308" cy="423519"/>
          </a:xfrm>
          <a:prstGeom prst="rect">
            <a:avLst/>
          </a:prstGeom>
          <a:solidFill>
            <a:srgbClr val="40A693"/>
          </a:solidFill>
          <a:ln w="25400">
            <a:noFill/>
            <a:miter lim="800000"/>
          </a:ln>
        </p:spPr>
        <p:txBody>
          <a:bodyPr wrap="none" lIns="0" tIns="0" rIns="0" bIns="0"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rPr>
              <a:t>数字岳麓书院</a:t>
            </a:r>
          </a:p>
        </p:txBody>
      </p:sp>
      <p:sp>
        <p:nvSpPr>
          <p:cNvPr id="51" name="矩形 50"/>
          <p:cNvSpPr/>
          <p:nvPr>
            <p:custDataLst>
              <p:tags r:id="rId7"/>
            </p:custDataLst>
          </p:nvPr>
        </p:nvSpPr>
        <p:spPr bwMode="auto">
          <a:xfrm>
            <a:off x="7320908" y="2410317"/>
            <a:ext cx="2440308" cy="423519"/>
          </a:xfrm>
          <a:prstGeom prst="rect">
            <a:avLst/>
          </a:prstGeom>
          <a:solidFill>
            <a:srgbClr val="4276AA"/>
          </a:solidFill>
          <a:ln>
            <a:noFill/>
          </a:ln>
        </p:spPr>
        <p:txBody>
          <a:bodyPr wrap="none" lIns="0" tIns="0" rIns="0" bIns="0"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rPr>
              <a:t>数字黄兴南路</a:t>
            </a:r>
          </a:p>
        </p:txBody>
      </p:sp>
      <p:sp>
        <p:nvSpPr>
          <p:cNvPr id="53" name="文本框 52"/>
          <p:cNvSpPr txBox="1"/>
          <p:nvPr>
            <p:custDataLst>
              <p:tags r:id="rId8"/>
            </p:custDataLst>
          </p:nvPr>
        </p:nvSpPr>
        <p:spPr>
          <a:xfrm>
            <a:off x="7534520" y="4556430"/>
            <a:ext cx="2013083" cy="196670"/>
          </a:xfrm>
          <a:prstGeom prst="rect">
            <a:avLst/>
          </a:prstGeom>
        </p:spPr>
        <p:txBody>
          <a:bodyPr vert="horz" wrap="none" lIns="0" tIns="0" rIns="0" bIns="0" anchor="b" anchorCtr="1">
            <a:normAutofit fontScale="77500" lnSpcReduction="20000"/>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900" cap="none" spc="0" normalizeH="0" baseline="0" noProof="0">
                <a:ln>
                  <a:noFill/>
                </a:ln>
                <a:solidFill>
                  <a:srgbClr val="4276AA"/>
                </a:solidFill>
                <a:effectLst/>
                <a:uLnTx/>
                <a:uFillTx/>
                <a:latin typeface="Arial" panose="020B0604020202020204" pitchFamily="34" charset="0"/>
                <a:ea typeface="微软雅黑" panose="020B0503020204020204" pitchFamily="34" charset="-122"/>
                <a:cs typeface="+mn-ea"/>
              </a:rPr>
              <a:t>元宇宙新消费</a:t>
            </a:r>
          </a:p>
        </p:txBody>
      </p:sp>
      <p:sp>
        <p:nvSpPr>
          <p:cNvPr id="54" name="文本框 53"/>
          <p:cNvSpPr txBox="1"/>
          <p:nvPr>
            <p:custDataLst>
              <p:tags r:id="rId9"/>
            </p:custDataLst>
          </p:nvPr>
        </p:nvSpPr>
        <p:spPr>
          <a:xfrm>
            <a:off x="7410791" y="4753098"/>
            <a:ext cx="2348613" cy="1372111"/>
          </a:xfrm>
          <a:prstGeom prst="rect">
            <a:avLst/>
          </a:prstGeom>
        </p:spPr>
        <p:txBody>
          <a:bodyPr vert="horz" wrap="square" lIns="0" tIns="0" rIns="0" bIns="0" anchor="t" anchorCtr="1">
            <a:noAutofit/>
          </a:bodyPr>
          <a:lstStyle/>
          <a:p>
            <a:pPr marL="0" marR="0" lvl="0" indent="0" algn="l" defTabSz="914400" rtl="0" eaLnBrk="1" fontAlgn="base" latinLnBrk="0" hangingPunct="1">
              <a:lnSpc>
                <a:spcPct val="140000"/>
              </a:lnSpc>
              <a:spcBef>
                <a:spcPct val="0"/>
              </a:spcBef>
              <a:spcAft>
                <a:spcPct val="0"/>
              </a:spcAft>
              <a:buClrTx/>
              <a:buSzTx/>
              <a:buFontTx/>
              <a:buNone/>
              <a:defRPr/>
            </a:pP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消费购物方面，元宇宙也可以有所结合，比如将‘黄兴南路步行街’搬进元宇宙，虚实结合，让消费者有一种前所未有的购物体验。</a:t>
            </a:r>
          </a:p>
        </p:txBody>
      </p:sp>
      <p:sp>
        <p:nvSpPr>
          <p:cNvPr id="55" name="矩形 54"/>
          <p:cNvSpPr/>
          <p:nvPr>
            <p:custDataLst>
              <p:tags r:id="rId10"/>
            </p:custDataLst>
          </p:nvPr>
        </p:nvSpPr>
        <p:spPr bwMode="auto">
          <a:xfrm>
            <a:off x="9761217" y="2410317"/>
            <a:ext cx="2440308" cy="423519"/>
          </a:xfrm>
          <a:prstGeom prst="rect">
            <a:avLst/>
          </a:prstGeom>
          <a:solidFill>
            <a:srgbClr val="5E5CA2">
              <a:lumMod val="100000"/>
            </a:srgbClr>
          </a:solidFill>
          <a:ln>
            <a:noFill/>
          </a:ln>
        </p:spPr>
        <p:txBody>
          <a:bodyPr wrap="none" lIns="0" tIns="0" rIns="0" bIns="0" anchor="ctr">
            <a:norm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rPr>
              <a:t>数字后湖</a:t>
            </a:r>
          </a:p>
        </p:txBody>
      </p:sp>
      <p:sp>
        <p:nvSpPr>
          <p:cNvPr id="57" name="文本框 56"/>
          <p:cNvSpPr txBox="1"/>
          <p:nvPr>
            <p:custDataLst>
              <p:tags r:id="rId11"/>
            </p:custDataLst>
          </p:nvPr>
        </p:nvSpPr>
        <p:spPr>
          <a:xfrm>
            <a:off x="9974829" y="4556430"/>
            <a:ext cx="2013083" cy="196670"/>
          </a:xfrm>
          <a:prstGeom prst="rect">
            <a:avLst/>
          </a:prstGeom>
        </p:spPr>
        <p:txBody>
          <a:bodyPr vert="horz" wrap="none" lIns="0" tIns="0" rIns="0" bIns="0" anchor="b" anchorCtr="1">
            <a:normAutofit fontScale="77500" lnSpcReduction="20000"/>
          </a:bodyPr>
          <a:lstStyle/>
          <a:p>
            <a:pPr marL="0" marR="0" lvl="0" indent="0" algn="ctr" defTabSz="914400" rtl="0" eaLnBrk="1" fontAlgn="base" latinLnBrk="0" hangingPunct="1">
              <a:lnSpc>
                <a:spcPct val="120000"/>
              </a:lnSpc>
              <a:spcBef>
                <a:spcPct val="0"/>
              </a:spcBef>
              <a:spcAft>
                <a:spcPct val="0"/>
              </a:spcAft>
              <a:buClrTx/>
              <a:buSzTx/>
              <a:buFontTx/>
              <a:buNone/>
              <a:defRPr/>
            </a:pPr>
            <a:r>
              <a:rPr kumimoji="0" lang="zh-CN" altLang="en-US" sz="1600" b="1" i="0" u="none" strike="noStrike" kern="900" cap="none" spc="0" normalizeH="0" baseline="0" noProof="0">
                <a:ln>
                  <a:noFill/>
                </a:ln>
                <a:solidFill>
                  <a:srgbClr val="5E5CA2">
                    <a:lumMod val="100000"/>
                  </a:srgbClr>
                </a:solidFill>
                <a:effectLst/>
                <a:uLnTx/>
                <a:uFillTx/>
                <a:latin typeface="Arial" panose="020B0604020202020204" pitchFamily="34" charset="0"/>
                <a:ea typeface="微软雅黑" panose="020B0503020204020204" pitchFamily="34" charset="-122"/>
                <a:cs typeface="+mn-ea"/>
              </a:rPr>
              <a:t>元宇宙新文创</a:t>
            </a:r>
          </a:p>
        </p:txBody>
      </p:sp>
      <p:sp>
        <p:nvSpPr>
          <p:cNvPr id="58" name="文本框 57"/>
          <p:cNvSpPr txBox="1"/>
          <p:nvPr>
            <p:custDataLst>
              <p:tags r:id="rId12"/>
            </p:custDataLst>
          </p:nvPr>
        </p:nvSpPr>
        <p:spPr>
          <a:xfrm>
            <a:off x="9851100" y="4753098"/>
            <a:ext cx="2348613" cy="1372111"/>
          </a:xfrm>
          <a:prstGeom prst="rect">
            <a:avLst/>
          </a:prstGeom>
        </p:spPr>
        <p:txBody>
          <a:bodyPr vert="horz" wrap="square" lIns="0" tIns="0" rIns="0" bIns="0" anchor="t" anchorCtr="1">
            <a:noAutofit/>
          </a:bodyPr>
          <a:lstStyle/>
          <a:p>
            <a:pPr marL="0" marR="0" lvl="0" indent="0" algn="l" defTabSz="914400" rtl="0" eaLnBrk="1" fontAlgn="base" latinLnBrk="0" hangingPunct="1">
              <a:lnSpc>
                <a:spcPct val="140000"/>
              </a:lnSpc>
              <a:spcBef>
                <a:spcPct val="0"/>
              </a:spcBef>
              <a:spcAft>
                <a:spcPct val="0"/>
              </a:spcAft>
              <a:buClrTx/>
              <a:buSzTx/>
              <a:buFontTx/>
              <a:buNone/>
              <a:defRPr/>
            </a:pPr>
            <a:r>
              <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rPr>
              <a:t>在文创元宇宙的空间里，数字文创可以大胆运用到游戏等社交场景中，创建起一个可以持续发挥其实用价值和社交价值的环境。</a:t>
            </a:r>
          </a:p>
          <a:p>
            <a:pPr marL="0" marR="0" lvl="0" indent="0" algn="ctr" defTabSz="914400" rtl="0" eaLnBrk="1" fontAlgn="base" latinLnBrk="0" hangingPunct="1">
              <a:lnSpc>
                <a:spcPct val="14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endParaRPr>
          </a:p>
          <a:p>
            <a:pPr marL="0" marR="0" lvl="0" indent="0" algn="ctr" defTabSz="914400" rtl="0" eaLnBrk="1" fontAlgn="base" latinLnBrk="0" hangingPunct="1">
              <a:lnSpc>
                <a:spcPct val="14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000000">
                  <a:lumMod val="100000"/>
                </a:srgbClr>
              </a:solidFill>
              <a:effectLst/>
              <a:uLnTx/>
              <a:uFillTx/>
              <a:latin typeface="Arial" panose="020B0604020202020204" pitchFamily="34" charset="0"/>
              <a:ea typeface="微软雅黑" panose="020B0503020204020204" pitchFamily="34" charset="-122"/>
              <a:cs typeface="+mn-cs"/>
            </a:endParaRPr>
          </a:p>
        </p:txBody>
      </p:sp>
      <p:sp>
        <p:nvSpPr>
          <p:cNvPr id="3" name="文本框 2" descr="7b0a20202020227461726765744964223a202270726f636573734f6e6c696e6554657874426f78220a7d0a"/>
          <p:cNvSpPr txBox="1"/>
          <p:nvPr/>
        </p:nvSpPr>
        <p:spPr>
          <a:xfrm>
            <a:off x="341630" y="1066165"/>
            <a:ext cx="11567160" cy="1198880"/>
          </a:xfrm>
          <a:prstGeom prst="rect">
            <a:avLst/>
          </a:prstGeom>
          <a:solidFill>
            <a:schemeClr val="tx2">
              <a:lumMod val="20000"/>
              <a:lumOff val="80000"/>
            </a:schemeClr>
          </a:solidFill>
          <a:ln>
            <a:solidFill>
              <a:srgbClr val="00B0F0"/>
            </a:solidFill>
          </a:ln>
          <a:effectLst>
            <a:outerShdw blurRad="50800" dist="38100" dir="5400000" algn="t" rotWithShape="0">
              <a:prstClr val="black">
                <a:alpha val="40000"/>
              </a:prstClr>
            </a:outerShdw>
          </a:effectLst>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星城元宇宙项目将应用区块链、5G、AR/VR等数字技术，建立数字人的数字ID及信任存证交易基础平台，打造长沙元宇宙数字生态，创建山水洲城旅游资源的虚拟数字世界，通过科技化、数字化、趣味化与生活化的文旅融合创新，实现传统旅游城市的数字化转型，全方位塑造长沙新型“数字经济+智慧旅游”示范标杆。</a:t>
            </a:r>
            <a:endParaRPr kumimoji="0"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Black" panose="020B0A04020102020204" pitchFamily="34" charset="0"/>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jY0YjA1Yjg3Y2M4YzRiMjcwMzllMzY5NTFjOGI1YmQifQ=="/>
</p:tagLst>
</file>

<file path=ppt/tags/tag10.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41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5412"/>
  <p:tag name="KSO_WM_TEMPLATE_SUBCATEGORY" val="0"/>
  <p:tag name="KSO_WM_TEMPLATE_MASTER_TYPE" val="1"/>
  <p:tag name="KSO_WM_TEMPLATE_COLOR_TYPE" val="1"/>
  <p:tag name="KSO_WM_TEMPLATE_MASTER_THUMB_INDEX" val="12"/>
  <p:tag name="KSO_WM_TEMPLATE_THUMBS_INDEX" val="1、4、6、8、11、15、16、19、20、21、22、23、25、3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TYPE" val="y"/>
  <p:tag name="KSO_WM_UNIT_INDEX" val="1"/>
  <p:tag name="KSO_WM_UNIT_ID" val="_1*y*1"/>
  <p:tag name="KSO_WM_SLIDE_BACKGROUND_MASK_FLAG" val="1"/>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K_DARK_LIGHT" val="2"/>
</p:tagLst>
</file>

<file path=ppt/tags/tag224.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general"/>
  <p:tag name="KSO_WM_UNIT_HIGHLIGHT" val="0"/>
  <p:tag name="KSO_WM_UNIT_COMPATIBLE" val="0"/>
  <p:tag name="KSO_WM_UNIT_DIAGRAM_ISNUMVISUAL" val="0"/>
  <p:tag name="KSO_WM_UNIT_DIAGRAM_ISREFERUNIT" val="0"/>
  <p:tag name="KSO_WM_UNIT_INDEX" val="0"/>
  <p:tag name="KSO_WM_UNIT_ID" val="_12*i*0"/>
  <p:tag name="KSO_WM_UNIT_LAYERLEVEL" val="1"/>
  <p:tag name="KSO_WM_TAG_VERSION" val="1.0"/>
  <p:tag name="KSO_WM_BEAUTIFY_FLAG" val="#wm#"/>
  <p:tag name="KSO_WM_SLIDE_BK_DARK_LIGHT" val="2"/>
  <p:tag name="KSO_WM_UNIT_BK_DARK_LIGHT" val="2"/>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frame"/>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K_DARK_LIGH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UNIT_HIGHLIGHT" val="0"/>
  <p:tag name="KSO_WM_UNIT_COMPATIBLE" val="0"/>
  <p:tag name="KSO_WM_UNIT_DIAGRAM_ISNUMVISUAL" val="0"/>
  <p:tag name="KSO_WM_UNIT_DIAGRAM_ISREFERUNIT" val="0"/>
  <p:tag name="KSO_WM_UNIT_INDEX" val="0"/>
  <p:tag name="KSO_WM_UNIT_ID" val="_13*i*0"/>
  <p:tag name="KSO_WM_UNIT_LAYERLEVEL" val="1"/>
  <p:tag name="KSO_WM_TAG_VERSION" val="1.0"/>
  <p:tag name="KSO_WM_BEAUTIFY_FLAG" val="#wm#"/>
  <p:tag name="KSO_WM_SLIDE_BK_DARK_LIGHT" val="2"/>
  <p:tag name="KSO_WM_UNIT_BK_DARK_LIGHT" val="2"/>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3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 name="KSO_WM_UNIT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UNIT_HIGHLIGHT" val="0"/>
  <p:tag name="KSO_WM_UNIT_COMPATIBLE" val="0"/>
  <p:tag name="KSO_WM_UNIT_DIAGRAM_ISNUMVISUAL" val="0"/>
  <p:tag name="KSO_WM_UNIT_DIAGRAM_ISREFERUNIT" val="0"/>
  <p:tag name="KSO_WM_UNIT_INDEX" val="0"/>
  <p:tag name="KSO_WM_UNIT_ID" val="_14*i*0"/>
  <p:tag name="KSO_WM_UNIT_LAYERLEVEL" val="1"/>
  <p:tag name="KSO_WM_TAG_VERSION" val="1.0"/>
  <p:tag name="KSO_WM_BEAUTIFY_FLAG" val="#wm#"/>
  <p:tag name="KSO_WM_SLIDE_BK_DARK_LIGHT" val="2"/>
  <p:tag name="KSO_WM_UNIT_BK_DARK_LIGHT" val="2"/>
</p:tagLst>
</file>

<file path=ppt/tags/tag23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K_DARK_LIGHT"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4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 name="KSO_WM_UNIT_BK_DARK_LIGHT" val="2"/>
</p:tagLst>
</file>

<file path=ppt/tags/tag248.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UNIT_HIGHLIGHT" val="0"/>
  <p:tag name="KSO_WM_UNIT_COMPATIBLE" val="0"/>
  <p:tag name="KSO_WM_UNIT_DIAGRAM_ISNUMVISUAL" val="0"/>
  <p:tag name="KSO_WM_UNIT_DIAGRAM_ISREFERUNIT" val="0"/>
  <p:tag name="KSO_WM_UNIT_INDEX" val="0"/>
  <p:tag name="KSO_WM_UNIT_ID" val="_15*i*0"/>
  <p:tag name="KSO_WM_UNIT_LAYERLEVEL" val="1"/>
  <p:tag name="KSO_WM_TAG_VERSION" val="1.0"/>
  <p:tag name="KSO_WM_BEAUTIFY_FLAG" val="#wm#"/>
  <p:tag name="KSO_WM_SLIDE_BK_DARK_LIGHT" val="2"/>
  <p:tag name="KSO_WM_UNIT_BK_DARK_LIGHT" val="2"/>
</p:tagLst>
</file>

<file path=ppt/tags/tag24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K_DARK_LIGHT" val="2"/>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5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 name="KSO_WM_UNIT_BK_DARK_LIGHT" val="2"/>
</p:tagLst>
</file>

<file path=ppt/tags/tag25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UNIT_HIGHLIGHT" val="0"/>
  <p:tag name="KSO_WM_UNIT_COMPATIBLE" val="0"/>
  <p:tag name="KSO_WM_UNIT_DIAGRAM_ISNUMVISUAL" val="0"/>
  <p:tag name="KSO_WM_UNIT_DIAGRAM_ISREFERUNIT" val="0"/>
  <p:tag name="KSO_WM_UNIT_INDEX" val="0"/>
  <p:tag name="KSO_WM_UNIT_ID" val="_16*i*0"/>
  <p:tag name="KSO_WM_UNIT_LAYERLEVEL" val="1"/>
  <p:tag name="KSO_WM_TAG_VERSION" val="1.0"/>
  <p:tag name="KSO_WM_BEAUTIFY_FLAG" val="#wm#"/>
  <p:tag name="KSO_WM_SLIDE_BK_DARK_LIGHT" val="2"/>
  <p:tag name="KSO_WM_UNIT_BK_DARK_LIGHT" val="2"/>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6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K_DARK_LIGHT" val="2"/>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6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 name="KSO_WM_UNIT_BK_DARK_LIGHT" val="2"/>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UNIT_HIGHLIGHT" val="0"/>
  <p:tag name="KSO_WM_UNIT_COMPATIBLE" val="0"/>
  <p:tag name="KSO_WM_UNIT_DIAGRAM_ISNUMVISUAL" val="0"/>
  <p:tag name="KSO_WM_UNIT_DIAGRAM_ISREFERUNIT" val="0"/>
  <p:tag name="KSO_WM_UNIT_INDEX" val="0"/>
  <p:tag name="KSO_WM_UNIT_ID" val="_17*i*0"/>
  <p:tag name="KSO_WM_UNIT_LAYERLEVEL" val="1"/>
  <p:tag name="KSO_WM_TAG_VERSION" val="1.0"/>
  <p:tag name="KSO_WM_BEAUTIFY_FLAG" val="#wm#"/>
  <p:tag name="KSO_WM_SLIDE_BK_DARK_LIGHT" val="2"/>
  <p:tag name="KSO_WM_UNIT_BK_DARK_LIGHT" val="2"/>
</p:tagLst>
</file>

<file path=ppt/tags/tag27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7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K_DARK_LIGHT" val="2"/>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1.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282.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UNIT_HIGHLIGHT" val="0"/>
  <p:tag name="KSO_WM_UNIT_COMPATIBLE" val="0"/>
  <p:tag name="KSO_WM_UNIT_DIAGRAM_ISNUMVISUAL" val="0"/>
  <p:tag name="KSO_WM_UNIT_DIAGRAM_ISREFERUNIT" val="0"/>
  <p:tag name="KSO_WM_UNIT_INDEX" val="0"/>
  <p:tag name="KSO_WM_UNIT_ID" val="_18*i*0"/>
  <p:tag name="KSO_WM_UNIT_LAYERLEVEL" val="1"/>
  <p:tag name="KSO_WM_TAG_VERSION" val="1.0"/>
  <p:tag name="KSO_WM_BEAUTIFY_FLAG" val="#wm#"/>
  <p:tag name="KSO_WM_SLIDE_BK_DARK_LIGHT" val="2"/>
  <p:tag name="KSO_WM_UNIT_BK_DARK_LIGHT" val="2"/>
</p:tagLst>
</file>

<file path=ppt/tags/tag283.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284.xml><?xml version="1.0" encoding="utf-8"?>
<p:tagLst xmlns:a="http://schemas.openxmlformats.org/drawingml/2006/main" xmlns:r="http://schemas.openxmlformats.org/officeDocument/2006/relationships" xmlns:p="http://schemas.openxmlformats.org/presentationml/2006/main">
  <p:tag name="KSO_WM_SLIDE_BACKGROUND_TYPE" val="belt"/>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K_DARK_LIGHT" val="2"/>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FULL_TEXT_BEAUTIFY_COPY_ID" val="150995237"/>
</p:tagLst>
</file>

<file path=ppt/tags/tag291.xml><?xml version="1.0" encoding="utf-8"?>
<p:tagLst xmlns:a="http://schemas.openxmlformats.org/drawingml/2006/main" xmlns:r="http://schemas.openxmlformats.org/officeDocument/2006/relationships" xmlns:p="http://schemas.openxmlformats.org/presentationml/2006/main">
  <p:tag name="KSO_WM_FULL_TEXT_BEAUTIFY_COPY_ID" val="62"/>
</p:tagLst>
</file>

<file path=ppt/tags/tag292.xml><?xml version="1.0" encoding="utf-8"?>
<p:tagLst xmlns:a="http://schemas.openxmlformats.org/drawingml/2006/main" xmlns:r="http://schemas.openxmlformats.org/officeDocument/2006/relationships" xmlns:p="http://schemas.openxmlformats.org/presentationml/2006/main">
  <p:tag name="KSO_WM_FULL_TEXT_BEAUTIFY_COPY_ID" val="65"/>
</p:tagLst>
</file>

<file path=ppt/tags/tag293.xml><?xml version="1.0" encoding="utf-8"?>
<p:tagLst xmlns:a="http://schemas.openxmlformats.org/drawingml/2006/main" xmlns:r="http://schemas.openxmlformats.org/officeDocument/2006/relationships" xmlns:p="http://schemas.openxmlformats.org/presentationml/2006/main">
  <p:tag name="KSO_WM_FULL_TEXT_BEAUTIFY_COPY_ID" val="36"/>
</p:tagLst>
</file>

<file path=ppt/tags/tag294.xml><?xml version="1.0" encoding="utf-8"?>
<p:tagLst xmlns:a="http://schemas.openxmlformats.org/drawingml/2006/main" xmlns:r="http://schemas.openxmlformats.org/officeDocument/2006/relationships" xmlns:p="http://schemas.openxmlformats.org/presentationml/2006/main">
  <p:tag name="KSO_WM_FULL_TEXT_BEAUTIFY_COPY_ID" val="37"/>
</p:tagLst>
</file>

<file path=ppt/tags/tag295.xml><?xml version="1.0" encoding="utf-8"?>
<p:tagLst xmlns:a="http://schemas.openxmlformats.org/drawingml/2006/main" xmlns:r="http://schemas.openxmlformats.org/officeDocument/2006/relationships" xmlns:p="http://schemas.openxmlformats.org/presentationml/2006/main">
  <p:tag name="KSO_WM_FULL_TEXT_BEAUTIFY_COPY_ID" val="38"/>
</p:tagLst>
</file>

<file path=ppt/tags/tag296.xml><?xml version="1.0" encoding="utf-8"?>
<p:tagLst xmlns:a="http://schemas.openxmlformats.org/drawingml/2006/main" xmlns:r="http://schemas.openxmlformats.org/officeDocument/2006/relationships" xmlns:p="http://schemas.openxmlformats.org/presentationml/2006/main">
  <p:tag name="KSO_WM_FULL_TEXT_BEAUTIFY_COPY_ID" val="99"/>
</p:tagLst>
</file>

<file path=ppt/tags/tag297.xml><?xml version="1.0" encoding="utf-8"?>
<p:tagLst xmlns:a="http://schemas.openxmlformats.org/drawingml/2006/main" xmlns:r="http://schemas.openxmlformats.org/officeDocument/2006/relationships" xmlns:p="http://schemas.openxmlformats.org/presentationml/2006/main">
  <p:tag name="KSO_WM_FULL_TEXT_BEAUTIFY_COPY_ID" val="56"/>
</p:tagLst>
</file>

<file path=ppt/tags/tag298.xml><?xml version="1.0" encoding="utf-8"?>
<p:tagLst xmlns:a="http://schemas.openxmlformats.org/drawingml/2006/main" xmlns:r="http://schemas.openxmlformats.org/officeDocument/2006/relationships" xmlns:p="http://schemas.openxmlformats.org/presentationml/2006/main">
  <p:tag name="KSO_WM_FULL_TEXT_BEAUTIFY_COPY_ID" val="57"/>
</p:tagLst>
</file>

<file path=ppt/tags/tag299.xml><?xml version="1.0" encoding="utf-8"?>
<p:tagLst xmlns:a="http://schemas.openxmlformats.org/drawingml/2006/main" xmlns:r="http://schemas.openxmlformats.org/officeDocument/2006/relationships" xmlns:p="http://schemas.openxmlformats.org/presentationml/2006/main">
  <p:tag name="KSO_WM_FULL_TEXT_BEAUTIFY_COPY_ID" val="5"/>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FULL_TEXT_BEAUTIFY_COPY_ID" val="62"/>
</p:tagLst>
</file>

<file path=ppt/tags/tag301.xml><?xml version="1.0" encoding="utf-8"?>
<p:tagLst xmlns:a="http://schemas.openxmlformats.org/drawingml/2006/main" xmlns:r="http://schemas.openxmlformats.org/officeDocument/2006/relationships" xmlns:p="http://schemas.openxmlformats.org/presentationml/2006/main">
  <p:tag name="KSO_WM_FULL_TEXT_BEAUTIFY_COPY_ID" val="74"/>
</p:tagLst>
</file>

<file path=ppt/tags/tag302.xml><?xml version="1.0" encoding="utf-8"?>
<p:tagLst xmlns:a="http://schemas.openxmlformats.org/drawingml/2006/main" xmlns:r="http://schemas.openxmlformats.org/officeDocument/2006/relationships" xmlns:p="http://schemas.openxmlformats.org/presentationml/2006/main">
  <p:tag name="KSO_WM_FULL_TEXT_BEAUTIFY_COPY_ID" val="78"/>
</p:tagLst>
</file>

<file path=ppt/tags/tag303.xml><?xml version="1.0" encoding="utf-8"?>
<p:tagLst xmlns:a="http://schemas.openxmlformats.org/drawingml/2006/main" xmlns:r="http://schemas.openxmlformats.org/officeDocument/2006/relationships" xmlns:p="http://schemas.openxmlformats.org/presentationml/2006/main">
  <p:tag name="KSO_WM_FULL_TEXT_BEAUTIFY_COPY_ID" val="74"/>
</p:tagLst>
</file>

<file path=ppt/tags/tag304.xml><?xml version="1.0" encoding="utf-8"?>
<p:tagLst xmlns:a="http://schemas.openxmlformats.org/drawingml/2006/main" xmlns:r="http://schemas.openxmlformats.org/officeDocument/2006/relationships" xmlns:p="http://schemas.openxmlformats.org/presentationml/2006/main">
  <p:tag name="KSO_WM_FULL_TEXT_BEAUTIFY_COPY_ID" val="78"/>
</p:tagLst>
</file>

<file path=ppt/tags/tag305.xml><?xml version="1.0" encoding="utf-8"?>
<p:tagLst xmlns:a="http://schemas.openxmlformats.org/drawingml/2006/main" xmlns:r="http://schemas.openxmlformats.org/officeDocument/2006/relationships" xmlns:p="http://schemas.openxmlformats.org/presentationml/2006/main">
  <p:tag name="KSO_WM_FULL_TEXT_BEAUTIFY_COPY_ID" val="77"/>
</p:tagLst>
</file>

<file path=ppt/tags/tag306.xml><?xml version="1.0" encoding="utf-8"?>
<p:tagLst xmlns:a="http://schemas.openxmlformats.org/drawingml/2006/main" xmlns:r="http://schemas.openxmlformats.org/officeDocument/2006/relationships" xmlns:p="http://schemas.openxmlformats.org/presentationml/2006/main">
  <p:tag name="KSO_WM_FULL_TEXT_BEAUTIFY_COPY_ID" val="78"/>
</p:tagLst>
</file>

<file path=ppt/tags/tag307.xml><?xml version="1.0" encoding="utf-8"?>
<p:tagLst xmlns:a="http://schemas.openxmlformats.org/drawingml/2006/main" xmlns:r="http://schemas.openxmlformats.org/officeDocument/2006/relationships" xmlns:p="http://schemas.openxmlformats.org/presentationml/2006/main">
  <p:tag name="KSO_WM_FULL_TEXT_BEAUTIFY_COPY_ID" val="71"/>
</p:tagLst>
</file>

<file path=ppt/tags/tag308.xml><?xml version="1.0" encoding="utf-8"?>
<p:tagLst xmlns:a="http://schemas.openxmlformats.org/drawingml/2006/main" xmlns:r="http://schemas.openxmlformats.org/officeDocument/2006/relationships" xmlns:p="http://schemas.openxmlformats.org/presentationml/2006/main">
  <p:tag name="KSO_WM_FULL_TEXT_BEAUTIFY_COPY_ID" val="72"/>
</p:tagLst>
</file>

<file path=ppt/tags/tag309.xml><?xml version="1.0" encoding="utf-8"?>
<p:tagLst xmlns:a="http://schemas.openxmlformats.org/drawingml/2006/main" xmlns:r="http://schemas.openxmlformats.org/officeDocument/2006/relationships" xmlns:p="http://schemas.openxmlformats.org/presentationml/2006/main">
  <p:tag name="KSO_WM_FULL_TEXT_BEAUTIFY_COPY_ID" val="59"/>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FULL_TEXT_BEAUTIFY_COPY_ID" val="60"/>
</p:tagLst>
</file>

<file path=ppt/tags/tag311.xml><?xml version="1.0" encoding="utf-8"?>
<p:tagLst xmlns:a="http://schemas.openxmlformats.org/drawingml/2006/main" xmlns:r="http://schemas.openxmlformats.org/officeDocument/2006/relationships" xmlns:p="http://schemas.openxmlformats.org/presentationml/2006/main">
  <p:tag name="KSO_WM_SLIDE_ID" val="custom2020541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5412"/>
  <p:tag name="KSO_WM_SLIDE_LAYOUT" val="a_b_e"/>
  <p:tag name="KSO_WM_SLIDE_LAYOUT_CNT" val="1_1_1"/>
  <p:tag name="KSO_WM_COMBINE_RELATE_SLIDE_ID" val="background20177268_6"/>
  <p:tag name="MH" val="20150921115014"/>
  <p:tag name="MH_LIBRARY" val="GRAPHIC"/>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12"/>
  <p:tag name="KSO_WM_UNIT_ID" val="custom20205412_7*i*1"/>
  <p:tag name="KSO_WM_UNIT_TYPE" val="i"/>
  <p:tag name="KSO_WM_UNIT_INDEX" val="1"/>
</p:tagLst>
</file>

<file path=ppt/tags/tag313.xml><?xml version="1.0" encoding="utf-8"?>
<p:tagLst xmlns:a="http://schemas.openxmlformats.org/drawingml/2006/main" xmlns:r="http://schemas.openxmlformats.org/officeDocument/2006/relationships" xmlns:p="http://schemas.openxmlformats.org/presentationml/2006/main">
  <p:tag name="KSO_WM_FULL_TEXT_BEAUTIFY_COPY_ID" val="36"/>
</p:tagLst>
</file>

<file path=ppt/tags/tag314.xml><?xml version="1.0" encoding="utf-8"?>
<p:tagLst xmlns:a="http://schemas.openxmlformats.org/drawingml/2006/main" xmlns:r="http://schemas.openxmlformats.org/officeDocument/2006/relationships" xmlns:p="http://schemas.openxmlformats.org/presentationml/2006/main">
  <p:tag name="KSO_WM_FULL_TEXT_BEAUTIFY_COPY_ID" val="37"/>
</p:tagLst>
</file>

<file path=ppt/tags/tag315.xml><?xml version="1.0" encoding="utf-8"?>
<p:tagLst xmlns:a="http://schemas.openxmlformats.org/drawingml/2006/main" xmlns:r="http://schemas.openxmlformats.org/officeDocument/2006/relationships" xmlns:p="http://schemas.openxmlformats.org/presentationml/2006/main">
  <p:tag name="KSO_WM_FULL_TEXT_BEAUTIFY_COPY_ID" val="38"/>
</p:tagLst>
</file>

<file path=ppt/tags/tag316.xml><?xml version="1.0" encoding="utf-8"?>
<p:tagLst xmlns:a="http://schemas.openxmlformats.org/drawingml/2006/main" xmlns:r="http://schemas.openxmlformats.org/officeDocument/2006/relationships" xmlns:p="http://schemas.openxmlformats.org/presentationml/2006/main">
  <p:tag name="KSO_WM_FULL_TEXT_BEAUTIFY_COPY_ID" val="99"/>
</p:tagLst>
</file>

<file path=ppt/tags/tag317.xml><?xml version="1.0" encoding="utf-8"?>
<p:tagLst xmlns:a="http://schemas.openxmlformats.org/drawingml/2006/main" xmlns:r="http://schemas.openxmlformats.org/officeDocument/2006/relationships" xmlns:p="http://schemas.openxmlformats.org/presentationml/2006/main">
  <p:tag name="KSO_WM_FULL_TEXT_BEAUTIFY_COPY_ID" val="56"/>
</p:tagLst>
</file>

<file path=ppt/tags/tag318.xml><?xml version="1.0" encoding="utf-8"?>
<p:tagLst xmlns:a="http://schemas.openxmlformats.org/drawingml/2006/main" xmlns:r="http://schemas.openxmlformats.org/officeDocument/2006/relationships" xmlns:p="http://schemas.openxmlformats.org/presentationml/2006/main">
  <p:tag name="KSO_WM_FULL_TEXT_BEAUTIFY_COPY_ID" val="59"/>
</p:tagLst>
</file>

<file path=ppt/tags/tag319.xml><?xml version="1.0" encoding="utf-8"?>
<p:tagLst xmlns:a="http://schemas.openxmlformats.org/drawingml/2006/main" xmlns:r="http://schemas.openxmlformats.org/officeDocument/2006/relationships" xmlns:p="http://schemas.openxmlformats.org/presentationml/2006/main">
  <p:tag name="KSO_WM_FULL_TEXT_BEAUTIFY_COPY_ID" val="60"/>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321.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169799_5*l_h_i*1_3_2"/>
  <p:tag name="KSO_WM_TEMPLATE_CATEGORY" val="diagram"/>
  <p:tag name="KSO_WM_TEMPLATE_INDEX" val="20169799"/>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169799_5*l_h_i*1_4_2"/>
  <p:tag name="KSO_WM_TEMPLATE_CATEGORY" val="diagram"/>
  <p:tag name="KSO_WM_TEMPLATE_INDEX" val="20169799"/>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169799_5*l_h_i*1_5_2"/>
  <p:tag name="KSO_WM_TEMPLATE_CATEGORY" val="diagram"/>
  <p:tag name="KSO_WM_TEMPLATE_INDEX" val="20169799"/>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2"/>
  <p:tag name="KSO_WM_UNIT_ID" val="diagram20169799_5*l_h_i*1_6_2"/>
  <p:tag name="KSO_WM_TEMPLATE_CATEGORY" val="diagram"/>
  <p:tag name="KSO_WM_TEMPLATE_INDEX" val="20169799"/>
  <p:tag name="KSO_WM_UNIT_LAYERLEVEL" val="1_1_1"/>
  <p:tag name="KSO_WM_TAG_VERSION" val="1.0"/>
  <p:tag name="KSO_WM_BEAUTIFY_FLAG" val="#wm#"/>
  <p:tag name="KSO_WM_UNIT_FILL_FORE_SCHEMECOLOR_INDEX" val="10"/>
  <p:tag name="KSO_WM_UNIT_FILL_TYPE" val="1"/>
  <p:tag name="KSO_WM_UNIT_TEXT_FILL_FORE_SCHEMECOLOR_INDEX" val="14"/>
  <p:tag name="KSO_WM_UNIT_TEXT_FILL_TYPE" val="1"/>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169799_5*l_h_i*1_2_2"/>
  <p:tag name="KSO_WM_TEMPLATE_CATEGORY" val="diagram"/>
  <p:tag name="KSO_WM_TEMPLATE_INDEX" val="20169799"/>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69799_5*l_h_i*1_2_1"/>
  <p:tag name="KSO_WM_TEMPLATE_CATEGORY" val="diagram"/>
  <p:tag name="KSO_WM_TEMPLATE_INDEX" val="20169799"/>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169799_5*l_h_i*1_1_2"/>
  <p:tag name="KSO_WM_TEMPLATE_CATEGORY" val="diagram"/>
  <p:tag name="KSO_WM_TEMPLATE_INDEX" val="2016979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9799_5*l_h_i*1_1_1"/>
  <p:tag name="KSO_WM_TEMPLATE_CATEGORY" val="diagram"/>
  <p:tag name="KSO_WM_TEMPLATE_INDEX" val="2016979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20169799_5*l_h_a*1_6_1"/>
  <p:tag name="KSO_WM_TEMPLATE_CATEGORY" val="diagram"/>
  <p:tag name="KSO_WM_TEMPLATE_INDEX" val="20169799"/>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33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169799_5*l_h_f*1_6_1"/>
  <p:tag name="KSO_WM_TEMPLATE_CATEGORY" val="diagram"/>
  <p:tag name="KSO_WM_TEMPLATE_INDEX" val="20169799"/>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69799_5*l_h_a*1_5_1"/>
  <p:tag name="KSO_WM_TEMPLATE_CATEGORY" val="diagram"/>
  <p:tag name="KSO_WM_TEMPLATE_INDEX" val="20169799"/>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33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69799_5*l_h_f*1_5_1"/>
  <p:tag name="KSO_WM_TEMPLATE_CATEGORY" val="diagram"/>
  <p:tag name="KSO_WM_TEMPLATE_INDEX" val="20169799"/>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69799_5*l_h_a*1_4_1"/>
  <p:tag name="KSO_WM_TEMPLATE_CATEGORY" val="diagram"/>
  <p:tag name="KSO_WM_TEMPLATE_INDEX" val="20169799"/>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33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69799_5*l_h_f*1_4_1"/>
  <p:tag name="KSO_WM_TEMPLATE_CATEGORY" val="diagram"/>
  <p:tag name="KSO_WM_TEMPLATE_INDEX" val="20169799"/>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69799_5*l_h_a*1_3_1"/>
  <p:tag name="KSO_WM_TEMPLATE_CATEGORY" val="diagram"/>
  <p:tag name="KSO_WM_TEMPLATE_INDEX" val="20169799"/>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33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9799_5*l_h_f*1_3_1"/>
  <p:tag name="KSO_WM_TEMPLATE_CATEGORY" val="diagram"/>
  <p:tag name="KSO_WM_TEMPLATE_INDEX" val="20169799"/>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69799_5*l_h_a*1_2_1"/>
  <p:tag name="KSO_WM_TEMPLATE_CATEGORY" val="diagram"/>
  <p:tag name="KSO_WM_TEMPLATE_INDEX" val="20169799"/>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33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9799_5*l_h_f*1_2_1"/>
  <p:tag name="KSO_WM_TEMPLATE_CATEGORY" val="diagram"/>
  <p:tag name="KSO_WM_TEMPLATE_INDEX" val="20169799"/>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69799_5*l_h_a*1_1_1"/>
  <p:tag name="KSO_WM_TEMPLATE_CATEGORY" val="diagram"/>
  <p:tag name="KSO_WM_TEMPLATE_INDEX" val="20169799"/>
  <p:tag name="KSO_WM_UNIT_LAYERLEVEL" val="1_1_1"/>
  <p:tag name="KSO_WM_TAG_VERSION" val="1.0"/>
  <p:tag name="KSO_WM_BEAUTIFY_FLAG" val="#wm#"/>
  <p:tag name="KSO_WM_UNIT_PRESET_TEXT" val="单击此处添加标题"/>
  <p:tag name="KSO_WM_UNIT_TEXT_FILL_FORE_SCHEMECOLOR_INDEX" val="13"/>
  <p:tag name="KSO_WM_UNIT_TEXT_FILL_TYPE" val="1"/>
</p:tagLst>
</file>

<file path=ppt/tags/tag34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2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9799_5*l_h_f*1_1_1"/>
  <p:tag name="KSO_WM_TEMPLATE_CATEGORY" val="diagram"/>
  <p:tag name="KSO_WM_TEMPLATE_INDEX" val="20169799"/>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9799_5*l_h_i*1_3_1"/>
  <p:tag name="KSO_WM_TEMPLATE_CATEGORY" val="diagram"/>
  <p:tag name="KSO_WM_TEMPLATE_INDEX" val="20169799"/>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69799_5*l_h_i*1_4_1"/>
  <p:tag name="KSO_WM_TEMPLATE_CATEGORY" val="diagram"/>
  <p:tag name="KSO_WM_TEMPLATE_INDEX" val="20169799"/>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69799_5*l_h_i*1_5_1"/>
  <p:tag name="KSO_WM_TEMPLATE_CATEGORY" val="diagram"/>
  <p:tag name="KSO_WM_TEMPLATE_INDEX" val="20169799"/>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169799_5*l_h_i*1_6_1"/>
  <p:tag name="KSO_WM_TEMPLATE_CATEGORY" val="diagram"/>
  <p:tag name="KSO_WM_TEMPLATE_INDEX" val="20169799"/>
  <p:tag name="KSO_WM_UNIT_LAYERLEVEL" val="1_1_1"/>
  <p:tag name="KSO_WM_TAG_VERSION" val="1.0"/>
  <p:tag name="KSO_WM_BEAUTIFY_FLAG" val="#wm#"/>
  <p:tag name="KSO_WM_UNIT_FILL_FORE_SCHEMECOLOR_INDEX" val="10"/>
  <p:tag name="KSO_WM_UNIT_FILL_TYPE" val="1"/>
  <p:tag name="KSO_WM_UNIT_TEXT_FILL_FORE_SCHEMECOLOR_INDEX" val="14"/>
  <p:tag name="KSO_WM_UNIT_TEXT_FILL_TYPE" val="1"/>
</p:tagLst>
</file>

<file path=ppt/tags/tag346.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34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70599_4*l_h_i*1_4_2"/>
  <p:tag name="KSO_WM_TEMPLATE_CATEGORY" val="diagram"/>
  <p:tag name="KSO_WM_TEMPLATE_INDEX" val="20170599"/>
  <p:tag name="KSO_WM_UNIT_LAYERLEVEL" val="1_1_1"/>
  <p:tag name="KSO_WM_TAG_VERSION" val="1.0"/>
  <p:tag name="KSO_WM_BEAUTIFY_FLAG" val="#wm#"/>
  <p:tag name="KSO_WM_UNIT_LINE_FORE_SCHEMECOLOR_INDEX" val="5"/>
  <p:tag name="KSO_WM_UNIT_LINE_FILL_TYPE" val="2"/>
</p:tagLst>
</file>

<file path=ppt/tags/tag34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ISCONTENTSTITLE" val="0"/>
  <p:tag name="KSO_WM_UNIT_ISNUMDGMTITLE" val="0"/>
  <p:tag name="KSO_WM_UNIT_PRESET_TEXT" val="单击此处添加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70599_4*l_h_a*1_4_1"/>
  <p:tag name="KSO_WM_TEMPLATE_CATEGORY" val="diagram"/>
  <p:tag name="KSO_WM_TEMPLATE_INDEX" val="20170599"/>
  <p:tag name="KSO_WM_UNIT_LAYERLEVEL" val="1_1_1"/>
  <p:tag name="KSO_WM_TAG_VERSION" val="1.0"/>
  <p:tag name="KSO_WM_BEAUTIFY_FLAG" val="#wm#"/>
  <p:tag name="KSO_WM_UNIT_TEXT_FILL_FORE_SCHEMECOLOR_INDEX" val="13"/>
  <p:tag name="KSO_WM_UNIT_TEXT_FILL_TYPE" val="1"/>
</p:tagLst>
</file>

<file path=ppt/tags/tag34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170599_4*l_h_i*1_4_1"/>
  <p:tag name="KSO_WM_TEMPLATE_CATEGORY" val="diagram"/>
  <p:tag name="KSO_WM_TEMPLATE_INDEX" val="20170599"/>
  <p:tag name="KSO_WM_UNIT_LAYERLEVEL" val="1_1_1"/>
  <p:tag name="KSO_WM_TAG_VERSION" val="1.0"/>
  <p:tag name="KSO_WM_BEAUTIFY_FLAG" val="#wm#"/>
  <p:tag name="KSO_WM_UNIT_FILL_FORE_SCHEMECOLOR_INDEX" val="8"/>
  <p:tag name="KSO_WM_UNIT_FILL_TYPE" val="1"/>
  <p:tag name="KSO_WM_UNIT_TEXT_FILL_FORE_SCHEMECOLOR_INDEX" val="14"/>
  <p:tag name="KSO_WM_UNIT_TEXT_FILL_TYPE" val="1"/>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92"/>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70599_4*l_h_f*1_4_1"/>
  <p:tag name="KSO_WM_TEMPLATE_CATEGORY" val="diagram"/>
  <p:tag name="KSO_WM_TEMPLATE_INDEX" val="20170599"/>
  <p:tag name="KSO_WM_UNIT_LAYERLEVEL" val="1_1_1"/>
  <p:tag name="KSO_WM_TAG_VERSION" val="1.0"/>
  <p:tag name="KSO_WM_BEAUTIFY_FLAG" val="#wm#"/>
  <p:tag name="KSO_WM_UNIT_TEXT_FILL_FORE_SCHEMECOLOR_INDEX" val="14"/>
  <p:tag name="KSO_WM_UNIT_TEXT_FILL_TYPE" val="1"/>
</p:tagLst>
</file>

<file path=ppt/tags/tag35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70599_4*l_h_i*1_3_2"/>
  <p:tag name="KSO_WM_TEMPLATE_CATEGORY" val="diagram"/>
  <p:tag name="KSO_WM_TEMPLATE_INDEX" val="20170599"/>
  <p:tag name="KSO_WM_UNIT_LAYERLEVEL" val="1_1_1"/>
  <p:tag name="KSO_WM_TAG_VERSION" val="1.0"/>
  <p:tag name="KSO_WM_BEAUTIFY_FLAG" val="#wm#"/>
  <p:tag name="KSO_WM_UNIT_LINE_FORE_SCHEMECOLOR_INDEX" val="5"/>
  <p:tag name="KSO_WM_UNIT_LINE_FILL_TYPE" val="2"/>
</p:tagLst>
</file>

<file path=ppt/tags/tag35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ISCONTENTSTITLE" val="0"/>
  <p:tag name="KSO_WM_UNIT_ISNUMDGMTITLE" val="0"/>
  <p:tag name="KSO_WM_UNIT_PRESET_TEXT" val="单击此处添加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70599_4*l_h_a*1_3_1"/>
  <p:tag name="KSO_WM_TEMPLATE_CATEGORY" val="diagram"/>
  <p:tag name="KSO_WM_TEMPLATE_INDEX" val="20170599"/>
  <p:tag name="KSO_WM_UNIT_LAYERLEVEL" val="1_1_1"/>
  <p:tag name="KSO_WM_TAG_VERSION" val="1.0"/>
  <p:tag name="KSO_WM_BEAUTIFY_FLAG" val="#wm#"/>
  <p:tag name="KSO_WM_UNIT_TEXT_FILL_FORE_SCHEMECOLOR_INDEX" val="13"/>
  <p:tag name="KSO_WM_UNIT_TEXT_FILL_TYPE" val="1"/>
</p:tagLst>
</file>

<file path=ppt/tags/tag35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170599_4*l_h_i*1_3_1"/>
  <p:tag name="KSO_WM_TEMPLATE_CATEGORY" val="diagram"/>
  <p:tag name="KSO_WM_TEMPLATE_INDEX" val="20170599"/>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35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92"/>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70599_4*l_h_f*1_3_1"/>
  <p:tag name="KSO_WM_TEMPLATE_CATEGORY" val="diagram"/>
  <p:tag name="KSO_WM_TEMPLATE_INDEX" val="20170599"/>
  <p:tag name="KSO_WM_UNIT_LAYERLEVEL" val="1_1_1"/>
  <p:tag name="KSO_WM_TAG_VERSION" val="1.0"/>
  <p:tag name="KSO_WM_BEAUTIFY_FLAG" val="#wm#"/>
  <p:tag name="KSO_WM_UNIT_TEXT_FILL_FORE_SCHEMECOLOR_INDEX" val="14"/>
  <p:tag name="KSO_WM_UNIT_TEXT_FILL_TYPE" val="1"/>
</p:tagLst>
</file>

<file path=ppt/tags/tag35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70599_4*l_h_i*1_2_2"/>
  <p:tag name="KSO_WM_TEMPLATE_CATEGORY" val="diagram"/>
  <p:tag name="KSO_WM_TEMPLATE_INDEX" val="20170599"/>
  <p:tag name="KSO_WM_UNIT_LAYERLEVEL" val="1_1_1"/>
  <p:tag name="KSO_WM_TAG_VERSION" val="1.0"/>
  <p:tag name="KSO_WM_BEAUTIFY_FLAG" val="#wm#"/>
  <p:tag name="KSO_WM_UNIT_LINE_FORE_SCHEMECOLOR_INDEX" val="5"/>
  <p:tag name="KSO_WM_UNIT_LINE_FILL_TYPE" val="2"/>
</p:tagLst>
</file>

<file path=ppt/tags/tag35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ISCONTENTSTITLE" val="0"/>
  <p:tag name="KSO_WM_UNIT_ISNUMDGMTITLE" val="0"/>
  <p:tag name="KSO_WM_UNIT_PRESET_TEXT" val="单击此处添加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70599_4*l_h_a*1_2_1"/>
  <p:tag name="KSO_WM_TEMPLATE_CATEGORY" val="diagram"/>
  <p:tag name="KSO_WM_TEMPLATE_INDEX" val="20170599"/>
  <p:tag name="KSO_WM_UNIT_LAYERLEVEL" val="1_1_1"/>
  <p:tag name="KSO_WM_TAG_VERSION" val="1.0"/>
  <p:tag name="KSO_WM_BEAUTIFY_FLAG" val="#wm#"/>
  <p:tag name="KSO_WM_UNIT_TEXT_FILL_FORE_SCHEMECOLOR_INDEX" val="13"/>
  <p:tag name="KSO_WM_UNIT_TEXT_FILL_TYPE" val="1"/>
</p:tagLst>
</file>

<file path=ppt/tags/tag357.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170599_4*l_h_i*1_2_1"/>
  <p:tag name="KSO_WM_TEMPLATE_CATEGORY" val="diagram"/>
  <p:tag name="KSO_WM_TEMPLATE_INDEX" val="20170599"/>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358.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9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70599_4*l_h_f*1_2_1"/>
  <p:tag name="KSO_WM_TEMPLATE_CATEGORY" val="diagram"/>
  <p:tag name="KSO_WM_TEMPLATE_INDEX" val="20170599"/>
  <p:tag name="KSO_WM_UNIT_LAYERLEVEL" val="1_1_1"/>
  <p:tag name="KSO_WM_TAG_VERSION" val="1.0"/>
  <p:tag name="KSO_WM_BEAUTIFY_FLAG" val="#wm#"/>
  <p:tag name="KSO_WM_UNIT_TEXT_FILL_FORE_SCHEMECOLOR_INDEX" val="14"/>
  <p:tag name="KSO_WM_UNIT_TEXT_FILL_TYPE" val="1"/>
</p:tagLst>
</file>

<file path=ppt/tags/tag359.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70599_4*l_h_i*1_1_2"/>
  <p:tag name="KSO_WM_TEMPLATE_CATEGORY" val="diagram"/>
  <p:tag name="KSO_WM_TEMPLATE_INDEX" val="20170599"/>
  <p:tag name="KSO_WM_UNIT_LAYERLEVEL" val="1_1_1"/>
  <p:tag name="KSO_WM_TAG_VERSION" val="1.0"/>
  <p:tag name="KSO_WM_BEAUTIFY_FLAG" val="#wm#"/>
  <p:tag name="KSO_WM_UNIT_LINE_FORE_SCHEMECOLOR_INDEX" val="5"/>
  <p:tag name="KSO_WM_UNIT_LINE_FILL_TYPE" val="2"/>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170599_4*l_h_i*1_1_1"/>
  <p:tag name="KSO_WM_TEMPLATE_CATEGORY" val="diagram"/>
  <p:tag name="KSO_WM_TEMPLATE_INDEX" val="20170599"/>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361.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ISCONTENTSTITLE" val="0"/>
  <p:tag name="KSO_WM_UNIT_ISNUMDGMTITLE" val="0"/>
  <p:tag name="KSO_WM_UNIT_PRESET_TEXT" val="单击此处添加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70599_4*l_h_a*1_1_1"/>
  <p:tag name="KSO_WM_TEMPLATE_CATEGORY" val="diagram"/>
  <p:tag name="KSO_WM_TEMPLATE_INDEX" val="20170599"/>
  <p:tag name="KSO_WM_UNIT_LAYERLEVEL" val="1_1_1"/>
  <p:tag name="KSO_WM_TAG_VERSION" val="1.0"/>
  <p:tag name="KSO_WM_BEAUTIFY_FLAG" val="#wm#"/>
  <p:tag name="KSO_WM_UNIT_TEXT_FILL_FORE_SCHEMECOLOR_INDEX" val="13"/>
  <p:tag name="KSO_WM_UNIT_TEXT_FILL_TYPE" val="1"/>
</p:tagLst>
</file>

<file path=ppt/tags/tag362.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9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70599_4*l_h_f*1_1_1"/>
  <p:tag name="KSO_WM_TEMPLATE_CATEGORY" val="diagram"/>
  <p:tag name="KSO_WM_TEMPLATE_INDEX" val="20170599"/>
  <p:tag name="KSO_WM_UNIT_LAYERLEVEL" val="1_1_1"/>
  <p:tag name="KSO_WM_TAG_VERSION" val="1.0"/>
  <p:tag name="KSO_WM_BEAUTIFY_FLAG" val="#wm#"/>
  <p:tag name="KSO_WM_UNIT_TEXT_FILL_FORE_SCHEMECOLOR_INDEX" val="14"/>
  <p:tag name="KSO_WM_UNIT_TEXT_FILL_TYPE" val="1"/>
</p:tagLst>
</file>

<file path=ppt/tags/tag363.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170599_4*l_h_i*1_5_2"/>
  <p:tag name="KSO_WM_TEMPLATE_CATEGORY" val="diagram"/>
  <p:tag name="KSO_WM_TEMPLATE_INDEX" val="20170599"/>
  <p:tag name="KSO_WM_UNIT_LAYERLEVEL" val="1_1_1"/>
  <p:tag name="KSO_WM_TAG_VERSION" val="1.0"/>
  <p:tag name="KSO_WM_BEAUTIFY_FLAG" val="#wm#"/>
  <p:tag name="KSO_WM_UNIT_LINE_FORE_SCHEMECOLOR_INDEX" val="5"/>
  <p:tag name="KSO_WM_UNIT_LINE_FILL_TYPE" val="2"/>
</p:tagLst>
</file>

<file path=ppt/tags/tag364.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ISCONTENTSTITLE" val="0"/>
  <p:tag name="KSO_WM_UNIT_ISNUMDGMTITLE" val="0"/>
  <p:tag name="KSO_WM_UNIT_PRESET_TEXT" val="单击此处添加标题"/>
  <p:tag name="KSO_WM_UNIT_NOCLEAR" val="0"/>
  <p:tag name="KSO_WM_UNIT_VALUE" val="15"/>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70599_4*l_h_a*1_5_1"/>
  <p:tag name="KSO_WM_TEMPLATE_CATEGORY" val="diagram"/>
  <p:tag name="KSO_WM_TEMPLATE_INDEX" val="20170599"/>
  <p:tag name="KSO_WM_UNIT_LAYERLEVEL" val="1_1_1"/>
  <p:tag name="KSO_WM_TAG_VERSION" val="1.0"/>
  <p:tag name="KSO_WM_BEAUTIFY_FLAG" val="#wm#"/>
  <p:tag name="KSO_WM_UNIT_TEXT_FILL_FORE_SCHEMECOLOR_INDEX" val="13"/>
  <p:tag name="KSO_WM_UNIT_TEXT_FILL_TYPE" val="1"/>
</p:tagLst>
</file>

<file path=ppt/tags/tag365.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1"/>
  <p:tag name="KSO_WM_UNIT_ID" val="diagram20170599_4*l_h_i*1_5_1"/>
  <p:tag name="KSO_WM_TEMPLATE_CATEGORY" val="diagram"/>
  <p:tag name="KSO_WM_TEMPLATE_INDEX" val="20170599"/>
  <p:tag name="KSO_WM_UNIT_LAYERLEVEL" val="1_1_1"/>
  <p:tag name="KSO_WM_TAG_VERSION" val="1.0"/>
  <p:tag name="KSO_WM_BEAUTIFY_FLAG" val="#wm#"/>
  <p:tag name="KSO_WM_UNIT_FILL_FORE_SCHEMECOLOR_INDEX" val="9"/>
  <p:tag name="KSO_WM_UNIT_FILL_TYPE" val="1"/>
  <p:tag name="KSO_WM_UNIT_TEXT_FILL_FORE_SCHEMECOLOR_INDEX" val="14"/>
  <p:tag name="KSO_WM_UNIT_TEXT_FILL_TYPE" val="1"/>
</p:tagLst>
</file>

<file path=ppt/tags/tag366.xml><?xml version="1.0" encoding="utf-8"?>
<p:tagLst xmlns:a="http://schemas.openxmlformats.org/drawingml/2006/main" xmlns:r="http://schemas.openxmlformats.org/officeDocument/2006/relationships" xmlns:p="http://schemas.openxmlformats.org/presentationml/2006/main">
  <p:tag name="KSO_WM_UNIT_DIAGRAM_MODELTYPE" val="stripeEnum"/>
  <p:tag name="KSO_WM_UNIT_SUBTYPE" val="a"/>
  <p:tag name="KSO_WM_UNIT_PRESET_TEXT" val="单击此处添加文本具体内容，简明扼要的阐述您的观点。根据需要可酌情增减文字，以便观者准确的理解您传达的思想。"/>
  <p:tag name="KSO_WM_UNIT_NOCLEAR" val="0"/>
  <p:tag name="KSO_WM_UNIT_VALUE" val="92"/>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70599_4*l_h_f*1_5_1"/>
  <p:tag name="KSO_WM_TEMPLATE_CATEGORY" val="diagram"/>
  <p:tag name="KSO_WM_TEMPLATE_INDEX" val="20170599"/>
  <p:tag name="KSO_WM_UNIT_LAYERLEVEL" val="1_1_1"/>
  <p:tag name="KSO_WM_TAG_VERSION" val="1.0"/>
  <p:tag name="KSO_WM_BEAUTIFY_FLAG" val="#wm#"/>
  <p:tag name="KSO_WM_UNIT_TEXT_FILL_FORE_SCHEMECOLOR_INDEX" val="14"/>
  <p:tag name="KSO_WM_UNIT_TEXT_FILL_TYPE" val="1"/>
</p:tagLst>
</file>

<file path=ppt/tags/tag367.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368.xml><?xml version="1.0" encoding="utf-8"?>
<p:tagLst xmlns:a="http://schemas.openxmlformats.org/drawingml/2006/main" xmlns:r="http://schemas.openxmlformats.org/officeDocument/2006/relationships" xmlns:p="http://schemas.openxmlformats.org/presentationml/2006/main">
  <p:tag name="KSO_WM_UNIT_VALUE" val="1218*1411"/>
  <p:tag name="KSO_WM_UNIT_HIGHLIGHT" val="0"/>
  <p:tag name="KSO_WM_UNIT_COMPATIBLE" val="0"/>
  <p:tag name="KSO_WM_UNIT_DIAGRAM_ISNUMVISUAL" val="0"/>
  <p:tag name="KSO_WM_UNIT_DIAGRAM_ISREFERUNIT" val="0"/>
  <p:tag name="KSO_WM_UNIT_TYPE" val="d"/>
  <p:tag name="KSO_WM_UNIT_INDEX" val="1"/>
  <p:tag name="KSO_WM_UNIT_ID" val="diagram20201486_1*d*1"/>
  <p:tag name="KSO_WM_TEMPLATE_CATEGORY" val="diagram"/>
  <p:tag name="KSO_WM_TEMPLATE_INDEX" val="20201486"/>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486_1*i*1"/>
  <p:tag name="KSO_WM_TEMPLATE_CATEGORY" val="diagram"/>
  <p:tag name="KSO_WM_TEMPLATE_INDEX" val="20201486"/>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486_1*i*2"/>
  <p:tag name="KSO_WM_TEMPLATE_CATEGORY" val="diagram"/>
  <p:tag name="KSO_WM_TEMPLATE_INDEX" val="20201486"/>
  <p:tag name="KSO_WM_UNIT_LAYERLEVEL" val="1"/>
  <p:tag name="KSO_WM_TAG_VERSION" val="1.0"/>
  <p:tag name="KSO_WM_BEAUTIFY_FLAG" val="#wm#"/>
  <p:tag name="KSO_WM_UNIT_FILL_FORE_SCHEMECOLOR_INDEX_BRIGHTNESS" val="0"/>
  <p:tag name="KSO_WM_UNIT_FILL_FORE_SCHEMECOLOR_INDEX" val="16"/>
  <p:tag name="KSO_WM_UNIT_FILL_TYPE" val="1"/>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486_1*i*3"/>
  <p:tag name="KSO_WM_TEMPLATE_CATEGORY" val="diagram"/>
  <p:tag name="KSO_WM_TEMPLATE_INDEX" val="20201486"/>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72.xml><?xml version="1.0" encoding="utf-8"?>
<p:tagLst xmlns:a="http://schemas.openxmlformats.org/drawingml/2006/main" xmlns:r="http://schemas.openxmlformats.org/officeDocument/2006/relationships" xmlns:p="http://schemas.openxmlformats.org/presentationml/2006/main">
  <p:tag name="KSO_WM_UNIT_NOCLEAR" val="0"/>
  <p:tag name="KSO_WM_UNIT_VALUE" val="58"/>
  <p:tag name="KSO_WM_UNIT_HIGHLIGHT" val="0"/>
  <p:tag name="KSO_WM_UNIT_COMPATIBLE" val="0"/>
  <p:tag name="KSO_WM_UNIT_DIAGRAM_ISNUMVISUAL" val="0"/>
  <p:tag name="KSO_WM_UNIT_DIAGRAM_ISREFERUNIT" val="0"/>
  <p:tag name="KSO_WM_UNIT_TYPE" val="f"/>
  <p:tag name="KSO_WM_UNIT_INDEX" val="1"/>
  <p:tag name="KSO_WM_UNIT_ID" val="diagram20201486_1*f*1"/>
  <p:tag name="KSO_WM_TEMPLATE_CATEGORY" val="diagram"/>
  <p:tag name="KSO_WM_TEMPLATE_INDEX" val="20201486"/>
  <p:tag name="KSO_WM_UNIT_LAYERLEVEL" val="1"/>
  <p:tag name="KSO_WM_TAG_VERSION" val="1.0"/>
  <p:tag name="KSO_WM_BEAUTIFY_FLAG" val="#wm#"/>
  <p:tag name="KSO_WM_UNIT_PRESET_TEXT" val="不要用战术的勤奋，掩盖战略的懒惰，虽然你日复一日努力工作，你却依然没有办法提前实现财务自由"/>
  <p:tag name="KSO_WM_UNIT_TEXT_FILL_FORE_SCHEMECOLOR_INDEX_BRIGHTNESS" val="0.1"/>
  <p:tag name="KSO_WM_UNIT_TEXT_FILL_FORE_SCHEMECOLOR_INDEX" val="13"/>
  <p:tag name="KSO_WM_UNIT_TEXT_FILL_TYPE" val="1"/>
</p:tagLst>
</file>

<file path=ppt/tags/tag373.xml><?xml version="1.0" encoding="utf-8"?>
<p:tagLst xmlns:a="http://schemas.openxmlformats.org/drawingml/2006/main" xmlns:r="http://schemas.openxmlformats.org/officeDocument/2006/relationships" xmlns:p="http://schemas.openxmlformats.org/presentationml/2006/main">
  <p:tag name="KSO_WM_UNIT_NOCLEAR" val="0"/>
  <p:tag name="KSO_WM_UNIT_VALUE" val="58"/>
  <p:tag name="KSO_WM_UNIT_HIGHLIGHT" val="0"/>
  <p:tag name="KSO_WM_UNIT_COMPATIBLE" val="0"/>
  <p:tag name="KSO_WM_UNIT_DIAGRAM_ISNUMVISUAL" val="0"/>
  <p:tag name="KSO_WM_UNIT_DIAGRAM_ISREFERUNIT" val="0"/>
  <p:tag name="KSO_WM_UNIT_TYPE" val="f"/>
  <p:tag name="KSO_WM_UNIT_INDEX" val="2"/>
  <p:tag name="KSO_WM_UNIT_ID" val="diagram20201486_1*f*2"/>
  <p:tag name="KSO_WM_TEMPLATE_CATEGORY" val="diagram"/>
  <p:tag name="KSO_WM_TEMPLATE_INDEX" val="20201486"/>
  <p:tag name="KSO_WM_UNIT_LAYERLEVEL" val="1"/>
  <p:tag name="KSO_WM_TAG_VERSION" val="1.0"/>
  <p:tag name="KSO_WM_BEAUTIFY_FLAG" val="#wm#"/>
  <p:tag name="KSO_WM_UNIT_PRESET_TEXT" val="厚道的人运气不会太差，请和我们一起，永远相信美好的事情即将发生"/>
  <p:tag name="KSO_WM_UNIT_TEXT_FILL_FORE_SCHEMECOLOR_INDEX_BRIGHTNESS" val="0.1"/>
  <p:tag name="KSO_WM_UNIT_TEXT_FILL_FORE_SCHEMECOLOR_INDEX" val="13"/>
  <p:tag name="KSO_WM_UNIT_TEXT_FILL_TYPE" val="1"/>
</p:tagLst>
</file>

<file path=ppt/tags/tag374.xml><?xml version="1.0" encoding="utf-8"?>
<p:tagLst xmlns:a="http://schemas.openxmlformats.org/drawingml/2006/main" xmlns:r="http://schemas.openxmlformats.org/officeDocument/2006/relationships" xmlns:p="http://schemas.openxmlformats.org/presentationml/2006/main">
  <p:tag name="KSO_WM_UNIT_NOCLEAR" val="0"/>
  <p:tag name="KSO_WM_UNIT_VALUE" val="58"/>
  <p:tag name="KSO_WM_UNIT_HIGHLIGHT" val="0"/>
  <p:tag name="KSO_WM_UNIT_COMPATIBLE" val="0"/>
  <p:tag name="KSO_WM_UNIT_DIAGRAM_ISNUMVISUAL" val="0"/>
  <p:tag name="KSO_WM_UNIT_DIAGRAM_ISREFERUNIT" val="0"/>
  <p:tag name="KSO_WM_UNIT_TYPE" val="f"/>
  <p:tag name="KSO_WM_UNIT_INDEX" val="3"/>
  <p:tag name="KSO_WM_UNIT_ID" val="diagram20201486_1*f*3"/>
  <p:tag name="KSO_WM_TEMPLATE_CATEGORY" val="diagram"/>
  <p:tag name="KSO_WM_TEMPLATE_INDEX" val="20201486"/>
  <p:tag name="KSO_WM_UNIT_LAYERLEVEL" val="1"/>
  <p:tag name="KSO_WM_TAG_VERSION" val="1.0"/>
  <p:tag name="KSO_WM_BEAUTIFY_FLAG" val="#wm#"/>
  <p:tag name="KSO_WM_UNIT_PRESET_TEXT" val="在探索的路上，不断投入，不断努力，不断突破，哪怕只好百分之一，我们愿意多投入百分之百"/>
  <p:tag name="KSO_WM_UNIT_TEXT_FILL_FORE_SCHEMECOLOR_INDEX_BRIGHTNESS" val="0.1"/>
  <p:tag name="KSO_WM_UNIT_TEXT_FILL_FORE_SCHEMECOLOR_INDEX" val="13"/>
  <p:tag name="KSO_WM_UNIT_TEXT_FILL_TYPE" val="1"/>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486_1*i*4"/>
  <p:tag name="KSO_WM_TEMPLATE_CATEGORY" val="diagram"/>
  <p:tag name="KSO_WM_TEMPLATE_INDEX" val="20201486"/>
  <p:tag name="KSO_WM_UNIT_LAYERLEVEL" val="1"/>
  <p:tag name="KSO_WM_TAG_VERSION" val="1.0"/>
  <p:tag name="KSO_WM_BEAUTIFY_FLAG" val="#wm#"/>
  <p:tag name="KSO_WM_UNIT_LINE_FORE_SCHEMECOLOR_INDEX_BRIGHTNESS" val="-0.25"/>
  <p:tag name="KSO_WM_UNIT_LINE_FORE_SCHEMECOLOR_INDEX" val="14"/>
  <p:tag name="KSO_WM_UNIT_LINE_FILL_TYPE" val="2"/>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1486_1*i*5"/>
  <p:tag name="KSO_WM_TEMPLATE_CATEGORY" val="diagram"/>
  <p:tag name="KSO_WM_TEMPLATE_INDEX" val="20201486"/>
  <p:tag name="KSO_WM_UNIT_LAYERLEVEL" val="1"/>
  <p:tag name="KSO_WM_TAG_VERSION" val="1.0"/>
  <p:tag name="KSO_WM_BEAUTIFY_FLAG" val="#wm#"/>
  <p:tag name="KSO_WM_UNIT_LINE_FORE_SCHEMECOLOR_INDEX_BRIGHTNESS" val="-0.25"/>
  <p:tag name="KSO_WM_UNIT_LINE_FORE_SCHEMECOLOR_INDEX" val="14"/>
  <p:tag name="KSO_WM_UNIT_LINE_FILL_TYPE" val="2"/>
</p:tagLst>
</file>

<file path=ppt/tags/tag377.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37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119"/>
  <p:tag name="KSO_WM_UNIT_TYPE" val="l_h_a"/>
  <p:tag name="KSO_WM_UNIT_INDEX" val="1_1_2"/>
  <p:tag name="KSO_WM_UNIT_ID" val="diagram20186119_1*l_h_a*1_1_2"/>
  <p:tag name="KSO_WM_UNIT_LAYERLEVEL" val="1_1_1"/>
  <p:tag name="KSO_WM_UNIT_VALUE" val="2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FILL_FORE_SCHEMECOLOR_INDEX" val="9"/>
  <p:tag name="KSO_WM_UNIT_FILL_TYPE" val="1"/>
  <p:tag name="KSO_WM_UNIT_TEXT_FILL_FORE_SCHEMECOLOR_INDEX" val="14"/>
  <p:tag name="KSO_WM_UNIT_TEXT_FILL_TYPE" val="1"/>
</p:tagLst>
</file>

<file path=ppt/tags/tag37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119"/>
  <p:tag name="KSO_WM_UNIT_TYPE" val="l_h_a"/>
  <p:tag name="KSO_WM_UNIT_INDEX" val="1_2_2"/>
  <p:tag name="KSO_WM_UNIT_ID" val="diagram20186119_1*l_h_a*1_2_2"/>
  <p:tag name="KSO_WM_UNIT_LAYERLEVEL" val="1_1_1"/>
  <p:tag name="KSO_WM_UNIT_VALUE" val="2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FILL_FORE_SCHEMECOLOR_INDEX" val="6"/>
  <p:tag name="KSO_WM_UNIT_FILL_TYPE" val="1"/>
  <p:tag name="KSO_WM_UNIT_TEXT_FILL_FORE_SCHEMECOLOR_INDEX" val="14"/>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119"/>
  <p:tag name="KSO_WM_UNIT_TYPE" val="l_h_a"/>
  <p:tag name="KSO_WM_UNIT_INDEX" val="1_2_1"/>
  <p:tag name="KSO_WM_UNIT_ID" val="diagram20186119_1*l_h_a*1_2_1"/>
  <p:tag name="KSO_WM_UNIT_LAYERLEVEL" val="1_1_1"/>
  <p:tag name="KSO_WM_UNIT_VALUE" val="13"/>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TEXT_FILL_FORE_SCHEMECOLOR_INDEX" val="6"/>
  <p:tag name="KSO_WM_UNIT_TEXT_FILL_TYPE" val="1"/>
</p:tagLst>
</file>

<file path=ppt/tags/tag38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119"/>
  <p:tag name="KSO_WM_UNIT_TYPE" val="l_h_f"/>
  <p:tag name="KSO_WM_UNIT_INDEX" val="1_2_1"/>
  <p:tag name="KSO_WM_UNIT_ID" val="diagram20186119_1*l_h_f*1_2_1"/>
  <p:tag name="KSO_WM_UNIT_LAYERLEVEL" val="1_1_1"/>
  <p:tag name="KSO_WM_UNIT_VALUE" val="75"/>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_x000B_（建议使用主题字体）"/>
  <p:tag name="KSO_WM_UNIT_TEXT_FILL_FORE_SCHEMECOLOR_INDEX" val="1"/>
  <p:tag name="KSO_WM_UNIT_TEXT_FILL_TYPE" val="1"/>
</p:tagLst>
</file>

<file path=ppt/tags/tag38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119"/>
  <p:tag name="KSO_WM_UNIT_TYPE" val="l_h_a"/>
  <p:tag name="KSO_WM_UNIT_INDEX" val="1_3_2"/>
  <p:tag name="KSO_WM_UNIT_ID" val="diagram20186119_1*l_h_a*1_3_2"/>
  <p:tag name="KSO_WM_UNIT_LAYERLEVEL" val="1_1_1"/>
  <p:tag name="KSO_WM_UNIT_VALUE" val="2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FILL_FORE_SCHEMECOLOR_INDEX" val="7"/>
  <p:tag name="KSO_WM_UNIT_FILL_TYPE" val="1"/>
  <p:tag name="KSO_WM_UNIT_TEXT_FILL_FORE_SCHEMECOLOR_INDEX" val="14"/>
  <p:tag name="KSO_WM_UNIT_TEXT_FILL_TYPE" val="1"/>
</p:tagLst>
</file>

<file path=ppt/tags/tag38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119"/>
  <p:tag name="KSO_WM_UNIT_TYPE" val="l_h_a"/>
  <p:tag name="KSO_WM_UNIT_INDEX" val="1_4_2"/>
  <p:tag name="KSO_WM_UNIT_ID" val="diagram20186119_1*l_h_a*1_4_2"/>
  <p:tag name="KSO_WM_UNIT_LAYERLEVEL" val="1_1_1"/>
  <p:tag name="KSO_WM_UNIT_VALUE" val="2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FILL_FORE_SCHEMECOLOR_INDEX" val="5"/>
  <p:tag name="KSO_WM_UNIT_FILL_TYPE" val="1"/>
  <p:tag name="KSO_WM_UNIT_TEXT_FILL_FORE_SCHEMECOLOR_INDEX" val="14"/>
  <p:tag name="KSO_WM_UNIT_TEXT_FILL_TYPE" val="1"/>
</p:tagLst>
</file>

<file path=ppt/tags/tag38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119"/>
  <p:tag name="KSO_WM_UNIT_TYPE" val="l_h_a"/>
  <p:tag name="KSO_WM_UNIT_INDEX" val="1_4_1"/>
  <p:tag name="KSO_WM_UNIT_ID" val="diagram20186119_1*l_h_a*1_4_1"/>
  <p:tag name="KSO_WM_UNIT_LAYERLEVEL" val="1_1_1"/>
  <p:tag name="KSO_WM_UNIT_VALUE" val="13"/>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TEXT_FILL_FORE_SCHEMECOLOR_INDEX" val="5"/>
  <p:tag name="KSO_WM_UNIT_TEXT_FILL_TYPE" val="1"/>
</p:tagLst>
</file>

<file path=ppt/tags/tag38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119"/>
  <p:tag name="KSO_WM_UNIT_TYPE" val="l_h_f"/>
  <p:tag name="KSO_WM_UNIT_INDEX" val="1_4_1"/>
  <p:tag name="KSO_WM_UNIT_ID" val="diagram20186119_1*l_h_f*1_4_1"/>
  <p:tag name="KSO_WM_UNIT_LAYERLEVEL" val="1_1_1"/>
  <p:tag name="KSO_WM_UNIT_VALUE" val="75"/>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_x000B_（建议使用主题字体）"/>
  <p:tag name="KSO_WM_UNIT_TEXT_FILL_FORE_SCHEMECOLOR_INDEX" val="1"/>
  <p:tag name="KSO_WM_UNIT_TEXT_FILL_TYPE" val="1"/>
</p:tagLst>
</file>

<file path=ppt/tags/tag38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119"/>
  <p:tag name="KSO_WM_UNIT_TYPE" val="l_h_a"/>
  <p:tag name="KSO_WM_UNIT_INDEX" val="1_5_2"/>
  <p:tag name="KSO_WM_UNIT_ID" val="diagram20186119_1*l_h_a*1_5_2"/>
  <p:tag name="KSO_WM_UNIT_LAYERLEVEL" val="1_1_1"/>
  <p:tag name="KSO_WM_UNIT_VALUE" val="26"/>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FILL_FORE_SCHEMECOLOR_INDEX" val="9"/>
  <p:tag name="KSO_WM_UNIT_FILL_TYPE" val="1"/>
  <p:tag name="KSO_WM_UNIT_TEXT_FILL_FORE_SCHEMECOLOR_INDEX" val="14"/>
  <p:tag name="KSO_WM_UNIT_TEXT_FILL_TYPE" val="1"/>
</p:tagLst>
</file>

<file path=ppt/tags/tag3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119"/>
  <p:tag name="KSO_WM_UNIT_TYPE" val="l_h_a"/>
  <p:tag name="KSO_WM_UNIT_INDEX" val="1_5_1"/>
  <p:tag name="KSO_WM_UNIT_ID" val="diagram20186119_1*l_h_a*1_5_1"/>
  <p:tag name="KSO_WM_UNIT_LAYERLEVEL" val="1_1_1"/>
  <p:tag name="KSO_WM_UNIT_VALUE" val="13"/>
  <p:tag name="KSO_WM_UNIT_HIGHLIGHT" val="0"/>
  <p:tag name="KSO_WM_UNIT_COMPATIBLE" val="0"/>
  <p:tag name="KSO_WM_UNIT_CLEAR" val="0"/>
  <p:tag name="KSO_WM_BEAUTIFY_FLAG" val="#wm#"/>
  <p:tag name="KSO_WM_TAG_VERSION" val="1.0"/>
  <p:tag name="KSO_WM_DIAGRAM_GROUP_CODE" val="l1-1"/>
  <p:tag name="KSO_WM_UNIT_PRESET_TEXT" val="标题文本预设"/>
  <p:tag name="KSO_WM_UNIT_TEXT_FILL_FORE_SCHEMECOLOR_INDEX" val="9"/>
  <p:tag name="KSO_WM_UNIT_TEXT_FILL_TYPE" val="1"/>
</p:tagLst>
</file>

<file path=ppt/tags/tag38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119"/>
  <p:tag name="KSO_WM_UNIT_TYPE" val="l_h_f"/>
  <p:tag name="KSO_WM_UNIT_INDEX" val="1_5_1"/>
  <p:tag name="KSO_WM_UNIT_ID" val="diagram20186119_1*l_h_f*1_5_1"/>
  <p:tag name="KSO_WM_UNIT_LAYERLEVEL" val="1_1_1"/>
  <p:tag name="KSO_WM_UNIT_VALUE" val="75"/>
  <p:tag name="KSO_WM_UNIT_HIGHLIGHT" val="0"/>
  <p:tag name="KSO_WM_UNIT_COMPATIBLE" val="0"/>
  <p:tag name="KSO_WM_UNIT_CLEAR" val="0"/>
  <p:tag name="KSO_WM_BEAUTIFY_FLAG" val="#wm#"/>
  <p:tag name="KSO_WM_TAG_VERSION" val="1.0"/>
  <p:tag name="KSO_WM_DIAGRAM_GROUP_CODE" val="l1-1"/>
  <p:tag name="KSO_WM_UNIT_PRESET_TEXT" val="此部分内容作为文字排版占位显示_x000B_（建议使用主题字体）"/>
  <p:tag name="KSO_WM_UNIT_TEXT_FILL_FORE_SCHEMECOLOR_INDEX" val="1"/>
  <p:tag name="KSO_WM_UNIT_TEXT_FILL_TYPE" val="1"/>
</p:tagLst>
</file>

<file path=ppt/tags/tag389.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597_1*i*2"/>
  <p:tag name="KSO_WM_TEMPLATE_CATEGORY" val="diagram"/>
  <p:tag name="KSO_WM_TEMPLATE_INDEX" val="20201597"/>
  <p:tag name="KSO_WM_UNIT_LAYERLEVEL" val="1"/>
  <p:tag name="KSO_WM_TAG_VERSION" val="1.0"/>
  <p:tag name="KSO_WM_BEAUTIFY_FLAG" val="#wm#"/>
  <p:tag name="KSO_WM_UNIT_TYPE" val="i"/>
  <p:tag name="KSO_WM_UNIT_INDEX" val="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3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0177758"/>
  <p:tag name="KSO_WM_UNIT_TYPE" val="d"/>
  <p:tag name="KSO_WM_UNIT_INDEX" val="1"/>
  <p:tag name="KSO_WM_UNIT_ID" val="diagram30177758_1*d*1"/>
  <p:tag name="KSO_WM_UNIT_LAYERLEVEL" val="1"/>
  <p:tag name="KSO_WM_UNIT_VALUE" val="1231*1846"/>
  <p:tag name="KSO_WM_UNIT_HIGHLIGHT" val="0"/>
  <p:tag name="KSO_WM_UNIT_COMPATIBLE" val="0"/>
  <p:tag name="KSO_WM_UNIT_CLEAR" val="0"/>
  <p:tag name="KSO_WM_BEAUTIFY_FLAG" val="#wm#"/>
  <p:tag name="KSO_WM_TAG_VERSION" val="1.0"/>
</p:tagLst>
</file>

<file path=ppt/tags/tag3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0177758"/>
  <p:tag name="KSO_WM_UNIT_TYPE" val="d"/>
  <p:tag name="KSO_WM_UNIT_INDEX" val="3"/>
  <p:tag name="KSO_WM_UNIT_ID" val="diagram30177758_1*d*3"/>
  <p:tag name="KSO_WM_UNIT_LAYERLEVEL" val="1"/>
  <p:tag name="KSO_WM_UNIT_VALUE" val="586*1251"/>
  <p:tag name="KSO_WM_UNIT_HIGHLIGHT" val="0"/>
  <p:tag name="KSO_WM_UNIT_COMPATIBLE" val="0"/>
  <p:tag name="KSO_WM_UNIT_CLEAR" val="0"/>
  <p:tag name="KSO_WM_BEAUTIFY_FLAG" val="#wm#"/>
  <p:tag name="KSO_WM_TAG_VERSION" val="1.0"/>
</p:tagLst>
</file>

<file path=ppt/tags/tag39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30177758"/>
  <p:tag name="KSO_WM_UNIT_TYPE" val="d"/>
  <p:tag name="KSO_WM_UNIT_INDEX" val="2"/>
  <p:tag name="KSO_WM_UNIT_ID" val="diagram30177758_1*d*2"/>
  <p:tag name="KSO_WM_UNIT_LAYERLEVEL" val="1"/>
  <p:tag name="KSO_WM_UNIT_VALUE" val="586*1243"/>
  <p:tag name="KSO_WM_UNIT_HIGHLIGHT" val="0"/>
  <p:tag name="KSO_WM_UNIT_COMPATIBLE" val="0"/>
  <p:tag name="KSO_WM_UNIT_CLEAR" val="0"/>
  <p:tag name="KSO_WM_BEAUTIFY_FLAG" val="#wm#"/>
  <p:tag name="KSO_WM_TAG_VERSION" val="1.0"/>
</p:tagLst>
</file>

<file path=ppt/tags/tag394.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395.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3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1"/>
  <p:tag name="KSO_WM_UNIT_ID" val="diagram20186255_1*h_i*1_1"/>
  <p:tag name="KSO_WM_UNIT_LAYERLEVEL" val="1_1"/>
  <p:tag name="KSO_WM_BEAUTIFY_FLAG" val="#wm#"/>
  <p:tag name="KSO_WM_TAG_VERSION" val="1.0"/>
</p:tagLst>
</file>

<file path=ppt/tags/tag39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2"/>
  <p:tag name="KSO_WM_UNIT_ID" val="diagram20186255_1*h_i*1_2"/>
  <p:tag name="KSO_WM_UNIT_LAYERLEVEL" val="1_1"/>
  <p:tag name="KSO_WM_BEAUTIFY_FLAG" val="#wm#"/>
  <p:tag name="KSO_WM_TAG_VERSION" val="1.0"/>
</p:tagLst>
</file>

<file path=ppt/tags/tag39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3"/>
  <p:tag name="KSO_WM_UNIT_ID" val="diagram20186255_1*h_i*1_3"/>
  <p:tag name="KSO_WM_UNIT_LAYERLEVEL" val="1_1"/>
  <p:tag name="KSO_WM_BEAUTIFY_FLAG" val="#wm#"/>
  <p:tag name="KSO_WM_TAG_VERSION" val="1.0"/>
</p:tagLst>
</file>

<file path=ppt/tags/tag39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4"/>
  <p:tag name="KSO_WM_UNIT_ID" val="diagram20186255_1*h_i*1_4"/>
  <p:tag name="KSO_WM_UNIT_LAYERLEVEL" val="1_1"/>
  <p:tag name="KSO_WM_BEAUTIFY_FLAG" val="#wm#"/>
  <p:tag name="KSO_WM_TAG_VERSION" val="1.0"/>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5"/>
  <p:tag name="KSO_WM_UNIT_ID" val="diagram20186255_1*h_i*1_5"/>
  <p:tag name="KSO_WM_UNIT_LAYERLEVEL" val="1_1"/>
  <p:tag name="KSO_WM_BEAUTIFY_FLAG" val="#wm#"/>
  <p:tag name="KSO_WM_TAG_VERSION" val="1.0"/>
</p:tagLst>
</file>

<file path=ppt/tags/tag40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6"/>
  <p:tag name="KSO_WM_UNIT_ID" val="diagram20186255_1*h_i*1_6"/>
  <p:tag name="KSO_WM_UNIT_LAYERLEVEL" val="1_1"/>
  <p:tag name="KSO_WM_BEAUTIFY_FLAG" val="#wm#"/>
  <p:tag name="KSO_WM_TAG_VERSION" val="1.0"/>
</p:tagLst>
</file>

<file path=ppt/tags/tag40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7"/>
  <p:tag name="KSO_WM_UNIT_ID" val="diagram20186255_1*h_i*1_7"/>
  <p:tag name="KSO_WM_UNIT_LAYERLEVEL" val="1_1"/>
  <p:tag name="KSO_WM_BEAUTIFY_FLAG" val="#wm#"/>
  <p:tag name="KSO_WM_TAG_VERSION" val="1.0"/>
</p:tagLst>
</file>

<file path=ppt/tags/tag40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8"/>
  <p:tag name="KSO_WM_UNIT_ID" val="diagram20186255_1*h_i*1_8"/>
  <p:tag name="KSO_WM_UNIT_LAYERLEVEL" val="1_1"/>
  <p:tag name="KSO_WM_BEAUTIFY_FLAG" val="#wm#"/>
  <p:tag name="KSO_WM_TAG_VERSION" val="1.0"/>
</p:tagLst>
</file>

<file path=ppt/tags/tag40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9"/>
  <p:tag name="KSO_WM_UNIT_ID" val="diagram20186255_1*h_i*1_9"/>
  <p:tag name="KSO_WM_UNIT_LAYERLEVEL" val="1_1"/>
  <p:tag name="KSO_WM_BEAUTIFY_FLAG" val="#wm#"/>
  <p:tag name="KSO_WM_TAG_VERSION" val="1.0"/>
</p:tagLst>
</file>

<file path=ppt/tags/tag40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10"/>
  <p:tag name="KSO_WM_UNIT_ID" val="diagram20186255_1*h_i*1_10"/>
  <p:tag name="KSO_WM_UNIT_LAYERLEVEL" val="1_1"/>
  <p:tag name="KSO_WM_BEAUTIFY_FLAG" val="#wm#"/>
  <p:tag name="KSO_WM_TAG_VERSION" val="1.0"/>
</p:tagLst>
</file>

<file path=ppt/tags/tag40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11"/>
  <p:tag name="KSO_WM_UNIT_ID" val="diagram20186255_1*h_i*1_11"/>
  <p:tag name="KSO_WM_UNIT_LAYERLEVEL" val="1_1"/>
  <p:tag name="KSO_WM_BEAUTIFY_FLAG" val="#wm#"/>
  <p:tag name="KSO_WM_TAG_VERSION" val="1.0"/>
</p:tagLst>
</file>

<file path=ppt/tags/tag40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12"/>
  <p:tag name="KSO_WM_UNIT_ID" val="diagram20186255_1*h_i*1_12"/>
  <p:tag name="KSO_WM_UNIT_LAYERLEVEL" val="1_1"/>
  <p:tag name="KSO_WM_BEAUTIFY_FLAG" val="#wm#"/>
  <p:tag name="KSO_WM_TAG_VERSION" val="1.0"/>
</p:tagLst>
</file>

<file path=ppt/tags/tag40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13"/>
  <p:tag name="KSO_WM_UNIT_ID" val="diagram20186255_1*h_i*1_13"/>
  <p:tag name="KSO_WM_UNIT_LAYERLEVEL" val="1_1"/>
  <p:tag name="KSO_WM_BEAUTIFY_FLAG" val="#wm#"/>
  <p:tag name="KSO_WM_TAG_VERSION" val="1.0"/>
</p:tagLst>
</file>

<file path=ppt/tags/tag40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14"/>
  <p:tag name="KSO_WM_UNIT_ID" val="diagram20186255_1*h_i*1_14"/>
  <p:tag name="KSO_WM_UNIT_LAYERLEVEL" val="1_1"/>
  <p:tag name="KSO_WM_BEAUTIFY_FLAG" val="#wm#"/>
  <p:tag name="KSO_WM_TAG_VERSION" val="1.0"/>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15"/>
  <p:tag name="KSO_WM_UNIT_ID" val="diagram20186255_1*h_i*1_15"/>
  <p:tag name="KSO_WM_UNIT_LAYERLEVEL" val="1_1"/>
  <p:tag name="KSO_WM_BEAUTIFY_FLAG" val="#wm#"/>
  <p:tag name="KSO_WM_TAG_VERSION" val="1.0"/>
</p:tagLst>
</file>

<file path=ppt/tags/tag4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16"/>
  <p:tag name="KSO_WM_UNIT_ID" val="diagram20186255_1*h_i*1_16"/>
  <p:tag name="KSO_WM_UNIT_LAYERLEVEL" val="1_1"/>
  <p:tag name="KSO_WM_BEAUTIFY_FLAG" val="#wm#"/>
  <p:tag name="KSO_WM_TAG_VERSION" val="1.0"/>
</p:tagLst>
</file>

<file path=ppt/tags/tag41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17"/>
  <p:tag name="KSO_WM_UNIT_ID" val="diagram20186255_1*h_i*1_17"/>
  <p:tag name="KSO_WM_UNIT_LAYERLEVEL" val="1_1"/>
  <p:tag name="KSO_WM_BEAUTIFY_FLAG" val="#wm#"/>
  <p:tag name="KSO_WM_TAG_VERSION" val="1.0"/>
</p:tagLst>
</file>

<file path=ppt/tags/tag41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18"/>
  <p:tag name="KSO_WM_UNIT_ID" val="diagram20186255_1*h_i*1_18"/>
  <p:tag name="KSO_WM_UNIT_LAYERLEVEL" val="1_1"/>
  <p:tag name="KSO_WM_BEAUTIFY_FLAG" val="#wm#"/>
  <p:tag name="KSO_WM_TAG_VERSION" val="1.0"/>
</p:tagLst>
</file>

<file path=ppt/tags/tag41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19"/>
  <p:tag name="KSO_WM_UNIT_ID" val="diagram20186255_1*h_i*1_19"/>
  <p:tag name="KSO_WM_UNIT_LAYERLEVEL" val="1_1"/>
  <p:tag name="KSO_WM_BEAUTIFY_FLAG" val="#wm#"/>
  <p:tag name="KSO_WM_TAG_VERSION" val="1.0"/>
</p:tagLst>
</file>

<file path=ppt/tags/tag41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20"/>
  <p:tag name="KSO_WM_UNIT_ID" val="diagram20186255_1*h_i*1_20"/>
  <p:tag name="KSO_WM_UNIT_LAYERLEVEL" val="1_1"/>
  <p:tag name="KSO_WM_BEAUTIFY_FLAG" val="#wm#"/>
  <p:tag name="KSO_WM_TAG_VERSION" val="1.0"/>
</p:tagLst>
</file>

<file path=ppt/tags/tag41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21"/>
  <p:tag name="KSO_WM_UNIT_ID" val="diagram20186255_1*h_i*1_21"/>
  <p:tag name="KSO_WM_UNIT_LAYERLEVEL" val="1_1"/>
  <p:tag name="KSO_WM_BEAUTIFY_FLAG" val="#wm#"/>
  <p:tag name="KSO_WM_TAG_VERSION" val="1.0"/>
</p:tagLst>
</file>

<file path=ppt/tags/tag41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22"/>
  <p:tag name="KSO_WM_UNIT_ID" val="diagram20186255_1*h_i*1_22"/>
  <p:tag name="KSO_WM_UNIT_LAYERLEVEL" val="1_1"/>
  <p:tag name="KSO_WM_BEAUTIFY_FLAG" val="#wm#"/>
  <p:tag name="KSO_WM_TAG_VERSION" val="1.0"/>
</p:tagLst>
</file>

<file path=ppt/tags/tag41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23"/>
  <p:tag name="KSO_WM_UNIT_ID" val="diagram20186255_1*h_i*1_23"/>
  <p:tag name="KSO_WM_UNIT_LAYERLEVEL" val="1_1"/>
  <p:tag name="KSO_WM_BEAUTIFY_FLAG" val="#wm#"/>
  <p:tag name="KSO_WM_TAG_VERSION" val="1.0"/>
</p:tagLst>
</file>

<file path=ppt/tags/tag41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f"/>
  <p:tag name="KSO_WM_UNIT_INDEX" val="1_2"/>
  <p:tag name="KSO_WM_UNIT_ID" val="diagram20186255_1*h_f*1_2"/>
  <p:tag name="KSO_WM_UNIT_LAYERLEVEL" val="1_1"/>
  <p:tag name="KSO_WM_UNIT_VALUE" val="12"/>
  <p:tag name="KSO_WM_UNIT_HIGHLIGHT" val="0"/>
  <p:tag name="KSO_WM_UNIT_COMPATIBLE" val="0"/>
  <p:tag name="KSO_WM_UNIT_CLEAR" val="0"/>
  <p:tag name="KSO_WM_BEAUTIFY_FLAG" val="#wm#"/>
  <p:tag name="KSO_WM_TAG_VERSION" val="1.0"/>
  <p:tag name="KSO_WM_UNIT_PRESET_TEXT" val="key words"/>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24"/>
  <p:tag name="KSO_WM_UNIT_ID" val="diagram20186255_1*h_i*1_24"/>
  <p:tag name="KSO_WM_UNIT_LAYERLEVEL" val="1_1"/>
  <p:tag name="KSO_WM_BEAUTIFY_FLAG" val="#wm#"/>
  <p:tag name="KSO_WM_TAG_VERSION" val="1.0"/>
</p:tagLst>
</file>

<file path=ppt/tags/tag4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f"/>
  <p:tag name="KSO_WM_UNIT_INDEX" val="1_1"/>
  <p:tag name="KSO_WM_UNIT_ID" val="diagram20186255_1*h_f*1_1"/>
  <p:tag name="KSO_WM_UNIT_LAYERLEVEL" val="1_1"/>
  <p:tag name="KSO_WM_UNIT_VALUE" val="9"/>
  <p:tag name="KSO_WM_UNIT_HIGHLIGHT" val="0"/>
  <p:tag name="KSO_WM_UNIT_COMPATIBLE" val="0"/>
  <p:tag name="KSO_WM_UNIT_CLEAR" val="0"/>
  <p:tag name="KSO_WM_BEAUTIFY_FLAG" val="#wm#"/>
  <p:tag name="KSO_WM_TAG_VERSION" val="1.0"/>
  <p:tag name="KSO_WM_UNIT_PRESET_TEXT" val="key words"/>
</p:tagLst>
</file>

<file path=ppt/tags/tag4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25"/>
  <p:tag name="KSO_WM_UNIT_ID" val="diagram20186255_1*h_i*1_25"/>
  <p:tag name="KSO_WM_UNIT_LAYERLEVEL" val="1_1"/>
  <p:tag name="KSO_WM_BEAUTIFY_FLAG" val="#wm#"/>
  <p:tag name="KSO_WM_TAG_VERSION" val="1.0"/>
</p:tagLst>
</file>

<file path=ppt/tags/tag4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f"/>
  <p:tag name="KSO_WM_UNIT_INDEX" val="1_4"/>
  <p:tag name="KSO_WM_UNIT_ID" val="diagram20186255_1*h_f*1_4"/>
  <p:tag name="KSO_WM_UNIT_LAYERLEVEL" val="1_1"/>
  <p:tag name="KSO_WM_UNIT_VALUE" val="12"/>
  <p:tag name="KSO_WM_UNIT_HIGHLIGHT" val="0"/>
  <p:tag name="KSO_WM_UNIT_COMPATIBLE" val="0"/>
  <p:tag name="KSO_WM_UNIT_CLEAR" val="0"/>
  <p:tag name="KSO_WM_BEAUTIFY_FLAG" val="#wm#"/>
  <p:tag name="KSO_WM_TAG_VERSION" val="1.0"/>
  <p:tag name="KSO_WM_UNIT_PRESET_TEXT" val="key words"/>
</p:tagLst>
</file>

<file path=ppt/tags/tag4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26"/>
  <p:tag name="KSO_WM_UNIT_ID" val="diagram20186255_1*h_i*1_26"/>
  <p:tag name="KSO_WM_UNIT_LAYERLEVEL" val="1_1"/>
  <p:tag name="KSO_WM_BEAUTIFY_FLAG" val="#wm#"/>
  <p:tag name="KSO_WM_TAG_VERSION" val="1.0"/>
</p:tagLst>
</file>

<file path=ppt/tags/tag4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f"/>
  <p:tag name="KSO_WM_UNIT_INDEX" val="1_7"/>
  <p:tag name="KSO_WM_UNIT_ID" val="diagram20186255_1*h_f*1_7"/>
  <p:tag name="KSO_WM_UNIT_LAYERLEVEL" val="1_1"/>
  <p:tag name="KSO_WM_UNIT_VALUE" val="12"/>
  <p:tag name="KSO_WM_UNIT_HIGHLIGHT" val="0"/>
  <p:tag name="KSO_WM_UNIT_COMPATIBLE" val="0"/>
  <p:tag name="KSO_WM_UNIT_CLEAR" val="0"/>
  <p:tag name="KSO_WM_BEAUTIFY_FLAG" val="#wm#"/>
  <p:tag name="KSO_WM_TAG_VERSION" val="1.0"/>
  <p:tag name="KSO_WM_UNIT_PRESET_TEXT" val="key words"/>
</p:tagLst>
</file>

<file path=ppt/tags/tag4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27"/>
  <p:tag name="KSO_WM_UNIT_ID" val="diagram20186255_1*h_i*1_27"/>
  <p:tag name="KSO_WM_UNIT_LAYERLEVEL" val="1_1"/>
  <p:tag name="KSO_WM_BEAUTIFY_FLAG" val="#wm#"/>
  <p:tag name="KSO_WM_TAG_VERSION" val="1.0"/>
</p:tagLst>
</file>

<file path=ppt/tags/tag4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f"/>
  <p:tag name="KSO_WM_UNIT_INDEX" val="1_5"/>
  <p:tag name="KSO_WM_UNIT_ID" val="diagram20186255_1*h_f*1_5"/>
  <p:tag name="KSO_WM_UNIT_LAYERLEVEL" val="1_1"/>
  <p:tag name="KSO_WM_UNIT_VALUE" val="16"/>
  <p:tag name="KSO_WM_UNIT_HIGHLIGHT" val="0"/>
  <p:tag name="KSO_WM_UNIT_COMPATIBLE" val="0"/>
  <p:tag name="KSO_WM_UNIT_CLEAR" val="0"/>
  <p:tag name="KSO_WM_BEAUTIFY_FLAG" val="#wm#"/>
  <p:tag name="KSO_WM_TAG_VERSION" val="1.0"/>
  <p:tag name="KSO_WM_UNIT_PRESET_TEXT" val="key words"/>
</p:tagLst>
</file>

<file path=ppt/tags/tag4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28"/>
  <p:tag name="KSO_WM_UNIT_ID" val="diagram20186255_1*h_i*1_28"/>
  <p:tag name="KSO_WM_UNIT_LAYERLEVEL" val="1_1"/>
  <p:tag name="KSO_WM_BEAUTIFY_FLAG" val="#wm#"/>
  <p:tag name="KSO_WM_TAG_VERSION" val="1.0"/>
</p:tagLst>
</file>

<file path=ppt/tags/tag4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f"/>
  <p:tag name="KSO_WM_UNIT_INDEX" val="1_3"/>
  <p:tag name="KSO_WM_UNIT_ID" val="diagram20186255_1*h_f*1_3"/>
  <p:tag name="KSO_WM_UNIT_LAYERLEVEL" val="1_1"/>
  <p:tag name="KSO_WM_UNIT_VALUE" val="12"/>
  <p:tag name="KSO_WM_UNIT_HIGHLIGHT" val="0"/>
  <p:tag name="KSO_WM_UNIT_COMPATIBLE" val="0"/>
  <p:tag name="KSO_WM_UNIT_CLEAR" val="0"/>
  <p:tag name="KSO_WM_BEAUTIFY_FLAG" val="#wm#"/>
  <p:tag name="KSO_WM_TAG_VERSION" val="1.0"/>
  <p:tag name="KSO_WM_UNIT_PRESET_TEXT" val="key words"/>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i"/>
  <p:tag name="KSO_WM_UNIT_INDEX" val="1_29"/>
  <p:tag name="KSO_WM_UNIT_ID" val="diagram20186255_1*h_i*1_29"/>
  <p:tag name="KSO_WM_UNIT_LAYERLEVEL" val="1_1"/>
  <p:tag name="KSO_WM_BEAUTIFY_FLAG" val="#wm#"/>
  <p:tag name="KSO_WM_TAG_VERSION" val="1.0"/>
</p:tagLst>
</file>

<file path=ppt/tags/tag4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h_f"/>
  <p:tag name="KSO_WM_UNIT_INDEX" val="1_6"/>
  <p:tag name="KSO_WM_UNIT_ID" val="diagram20186255_1*h_f*1_6"/>
  <p:tag name="KSO_WM_UNIT_LAYERLEVEL" val="1_1"/>
  <p:tag name="KSO_WM_UNIT_VALUE" val="16"/>
  <p:tag name="KSO_WM_UNIT_HIGHLIGHT" val="0"/>
  <p:tag name="KSO_WM_UNIT_COMPATIBLE" val="0"/>
  <p:tag name="KSO_WM_UNIT_CLEAR" val="0"/>
  <p:tag name="KSO_WM_BEAUTIFY_FLAG" val="#wm#"/>
  <p:tag name="KSO_WM_TAG_VERSION" val="1.0"/>
  <p:tag name="KSO_WM_UNIT_PRESET_TEXT" val="key words"/>
</p:tagLst>
</file>

<file path=ppt/tags/tag4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6255_1*i*37"/>
  <p:tag name="KSO_WM_TEMPLATE_CATEGORY" val="diagram"/>
  <p:tag name="KSO_WM_TEMPLATE_INDEX" val="20186255"/>
  <p:tag name="KSO_WM_UNIT_INDEX" val="37"/>
</p:tagLst>
</file>

<file path=ppt/tags/tag4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6255_1*i*51"/>
  <p:tag name="KSO_WM_TEMPLATE_CATEGORY" val="diagram"/>
  <p:tag name="KSO_WM_TEMPLATE_INDEX" val="20186255"/>
  <p:tag name="KSO_WM_UNIT_INDEX" val="51"/>
</p:tagLst>
</file>

<file path=ppt/tags/tag4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l_h_i"/>
  <p:tag name="KSO_WM_UNIT_INDEX" val="1_2_1"/>
  <p:tag name="KSO_WM_UNIT_ID" val="diagram20186255_1*l_h_i*1_2_1"/>
  <p:tag name="KSO_WM_UNIT_LAYERLEVEL" val="1_1_1"/>
  <p:tag name="KSO_WM_BEAUTIFY_FLAG" val="#wm#"/>
  <p:tag name="KSO_WM_TAG_VERSION" val="1.0"/>
  <p:tag name="KSO_WM_DIAGRAM_GROUP_CODE" val="l1-1"/>
  <p:tag name="KSO_WM_UNIT_TEXT_FILL_FORE_SCHEMECOLOR_INDEX" val="13"/>
  <p:tag name="KSO_WM_UNIT_TEXT_FILL_TYPE" val="1"/>
</p:tagLst>
</file>

<file path=ppt/tags/tag4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l_h_f"/>
  <p:tag name="KSO_WM_UNIT_INDEX" val="1_2_1"/>
  <p:tag name="KSO_WM_UNIT_ID" val="diagram20186255_1*l_h_f*1_2_1"/>
  <p:tag name="KSO_WM_UNIT_LAYERLEVEL" val="1_1_1"/>
  <p:tag name="KSO_WM_UNIT_VALUE" val="72"/>
  <p:tag name="KSO_WM_UNIT_HIGHLIGHT" val="0"/>
  <p:tag name="KSO_WM_UNIT_COMPATIBLE" val="0"/>
  <p:tag name="KSO_WM_UNIT_CLEAR" val="0"/>
  <p:tag name="KSO_WM_BEAUTIFY_FLAG" val="#wm#"/>
  <p:tag name="KSO_WM_TAG_VERSION" val="1.0"/>
  <p:tag name="KSO_WM_DIAGRAM_GROUP_CODE" val="l1-1"/>
  <p:tag name="KSO_WM_UNIT_PRESET_TEXT" val="Supporting text here.&#10;You can use the icon library in iSlide  (www.islide.cc) to filter and replace existing icon elements with one click."/>
  <p:tag name="KSO_WM_UNIT_TEXT_FILL_FORE_SCHEMECOLOR_INDEX" val="13"/>
  <p:tag name="KSO_WM_UNIT_TEXT_FILL_TYPE" val="1"/>
</p:tagLst>
</file>

<file path=ppt/tags/tag4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6255"/>
  <p:tag name="KSO_WM_UNIT_TYPE" val="l_h_a"/>
  <p:tag name="KSO_WM_UNIT_INDEX" val="1_2_1"/>
  <p:tag name="KSO_WM_UNIT_ID" val="diagram20186255_1*l_h_a*1_2_1"/>
  <p:tag name="KSO_WM_UNIT_LAYERLEVEL" val="1_1_1"/>
  <p:tag name="KSO_WM_UNIT_VALUE" val="18"/>
  <p:tag name="KSO_WM_UNIT_HIGHLIGHT" val="0"/>
  <p:tag name="KSO_WM_UNIT_COMPATIBLE" val="0"/>
  <p:tag name="KSO_WM_UNIT_CLEAR" val="0"/>
  <p:tag name="KSO_WM_BEAUTIFY_FLAG" val="#wm#"/>
  <p:tag name="KSO_WM_TAG_VERSION" val="1.0"/>
  <p:tag name="KSO_WM_DIAGRAM_GROUP_CODE" val="l1-1"/>
  <p:tag name="KSO_WM_UNIT_PRESET_TEXT" val="Text here"/>
  <p:tag name="KSO_WM_UNIT_TEXT_FILL_FORE_SCHEMECOLOR_INDEX" val="6"/>
  <p:tag name="KSO_WM_UNIT_TEXT_FILL_TYPE" val="1"/>
</p:tagLst>
</file>

<file path=ppt/tags/tag437.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4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01597_1*i*2"/>
  <p:tag name="KSO_WM_TEMPLATE_CATEGORY" val="diagram"/>
  <p:tag name="KSO_WM_TEMPLATE_INDEX" val="20201597"/>
  <p:tag name="KSO_WM_UNIT_LAYERLEVEL" val="1"/>
  <p:tag name="KSO_WM_TAG_VERSION" val="1.0"/>
  <p:tag name="KSO_WM_BEAUTIFY_FLAG" val="#wm#"/>
  <p:tag name="KSO_WM_UNIT_TYPE" val="i"/>
  <p:tag name="KSO_WM_UNIT_INDEX" val="2"/>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Lst>
</file>

<file path=ppt/tags/tag439.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COLORSCHEME_VERSION" val="3.2"/>
  <p:tag name="KSO_WM_TEMPLATE_SUBCATEGORY" val="0"/>
  <p:tag name="KSO_WM_SLIDE_TYPE" val="text"/>
  <p:tag name="KSO_WM_SLIDE_SUBTYPE" val="diag"/>
  <p:tag name="KSO_WM_SLIDE_ITEM_CNT" val="3"/>
  <p:tag name="KSO_WM_SLIDE_INDEX" val="25"/>
  <p:tag name="KSO_WM_SLIDE_SIZE" val="689.102*309.597"/>
  <p:tag name="KSO_WM_SLIDE_POSITION" val="135.268*147.96"/>
  <p:tag name="KSO_WM_DIAGRAM_GROUP_CODE" val="l1-3"/>
  <p:tag name="KSO_WM_SLIDE_DIAGTYPE" val="l"/>
  <p:tag name="KSO_WM_TAG_VERSION" val="1.0"/>
  <p:tag name="KSO_WM_BEAUTIFY_FLAG" val="#wm#"/>
  <p:tag name="KSO_WM_SLIDE_LAYOUT" val="a_i_l"/>
  <p:tag name="KSO_WM_SLIDE_LAYOUT_CNT" val="1_1_1"/>
  <p:tag name="KSO_WM_TEMPLATE_MASTER_TYPE" val="1"/>
  <p:tag name="KSO_WM_TEMPLATE_COLOR_TYPE" val="1"/>
  <p:tag name="KSO_WM_TEMPLATE_CATEGORY" val="custom"/>
  <p:tag name="KSO_WM_TEMPLATE_INDEX" val="20205412"/>
  <p:tag name="KSO_WM_SLIDE_ID" val="custom20205412_25"/>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i"/>
  <p:tag name="KSO_WM_UNIT_INDEX" val="5"/>
  <p:tag name="KSO_WM_UNIT_ID" val="custom20205412_25*i*5"/>
  <p:tag name="KSO_WM_TEMPLATE_CATEGORY" val="custom"/>
  <p:tag name="KSO_WM_TEMPLATE_INDEX" val="2020541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441.xml><?xml version="1.0" encoding="utf-8"?>
<p:tagLst xmlns:a="http://schemas.openxmlformats.org/drawingml/2006/main" xmlns:r="http://schemas.openxmlformats.org/officeDocument/2006/relationships" xmlns:p="http://schemas.openxmlformats.org/presentationml/2006/main">
  <p:tag name="KSO_WM_UNIT_COLOR_SCHEME_SHAPE_ID" val="3"/>
  <p:tag name="KSO_WM_UNIT_COLOR_SCHEME_PARENT_PAGE" val="0_2"/>
  <p:tag name="KSO_WM_UNIT_DECOLORIZATION" val="1"/>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i"/>
  <p:tag name="KSO_WM_UNIT_INDEX" val="1_1"/>
  <p:tag name="KSO_WM_UNIT_LAYERLEVEL" val="1_1"/>
  <p:tag name="KSO_WM_TAG_VERSION" val="1.0"/>
  <p:tag name="KSO_WM_BEAUTIFY_FLAG" val="#wm#"/>
  <p:tag name="KSO_WM_TEMPLATE_CATEGORY" val="custom"/>
  <p:tag name="KSO_WM_TEMPLATE_INDEX" val="20205412"/>
  <p:tag name="KSO_WM_UNIT_ID" val="custom20205412_25*l_i*1_1"/>
  <p:tag name="KSO_WM_UNIT_LINE_FORE_SCHEMECOLOR_INDEX" val="14"/>
  <p:tag name="KSO_WM_UNIT_LINE_FILL_TYPE" val="2"/>
  <p:tag name="KSO_WM_UNIT_USESOURCEFORMAT_APPLY" val="1"/>
</p:tagLst>
</file>

<file path=ppt/tags/tag442.xml><?xml version="1.0" encoding="utf-8"?>
<p:tagLst xmlns:a="http://schemas.openxmlformats.org/drawingml/2006/main" xmlns:r="http://schemas.openxmlformats.org/officeDocument/2006/relationships" xmlns:p="http://schemas.openxmlformats.org/presentationml/2006/main">
  <p:tag name="KSO_WM_UNIT_TEXT_PART_ID_V2" val="c-1-1"/>
  <p:tag name="KSO_WM_UNIT_COLOR_SCHEME_SHAPE_ID" val="42"/>
  <p:tag name="KSO_WM_UNIT_COLOR_SCHEME_PARENT_PAGE" val="0_2"/>
  <p:tag name="KSO_WM_UNIT_DIAGRAM_MODELTYPE" val="stripeEnum"/>
  <p:tag name="KSO_WM_UNIT_ISCONTENTS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3"/>
  <p:tag name="KSO_WM_UNIT_TYPE" val="l_h_a"/>
  <p:tag name="KSO_WM_UNIT_INDEX" val="1_1_1"/>
  <p:tag name="KSO_WM_UNIT_LAYERLEVEL" val="1_1_1"/>
  <p:tag name="KSO_WM_TAG_VERSION" val="1.0"/>
  <p:tag name="KSO_WM_BEAUTIFY_FLAG" val="#wm#"/>
  <p:tag name="KSO_WM_UNIT_PRESET_TEXT" val="单击添加小标题"/>
  <p:tag name="KSO_WM_TEMPLATE_CATEGORY" val="custom"/>
  <p:tag name="KSO_WM_TEMPLATE_INDEX" val="20205412"/>
  <p:tag name="KSO_WM_UNIT_ID" val="custom20205412_25*l_h_a*1_1_1"/>
  <p:tag name="KSO_WM_UNIT_ISNUMDGMTITLE" val="0"/>
  <p:tag name="KSO_WM_UNIT_TEXT_FILL_FORE_SCHEMECOLOR_INDEX" val="1"/>
  <p:tag name="KSO_WM_UNIT_TEXT_FILL_TYPE" val="1"/>
  <p:tag name="KSO_WM_UNIT_USESOURCEFORMAT_APPLY" val="1"/>
</p:tagLst>
</file>

<file path=ppt/tags/tag443.xml><?xml version="1.0" encoding="utf-8"?>
<p:tagLst xmlns:a="http://schemas.openxmlformats.org/drawingml/2006/main" xmlns:r="http://schemas.openxmlformats.org/officeDocument/2006/relationships" xmlns:p="http://schemas.openxmlformats.org/presentationml/2006/main">
  <p:tag name="KSO_WM_UNIT_TEXT_PART_ID_V2" val="d-1-1"/>
  <p:tag name="KSO_WM_UNIT_COLOR_SCHEME_SHAPE_ID" val="43"/>
  <p:tag name="KSO_WM_UNIT_COLOR_SCHEME_PARENT_PAGE" val="0_2"/>
  <p:tag name="KSO_WM_UNIT_DIAGRAM_MODELTYPE" val="stripeEnum"/>
  <p:tag name="KSO_WM_UNIT_NOCLEAR" val="0"/>
  <p:tag name="KSO_WM_UNIT_VALUE" val="21"/>
  <p:tag name="KSO_WM_UNIT_HIGHLIGHT" val="0"/>
  <p:tag name="KSO_WM_UNIT_COMPATIBLE" val="0"/>
  <p:tag name="KSO_WM_UNIT_DIAGRAM_ISNUMVISUAL" val="0"/>
  <p:tag name="KSO_WM_UNIT_DIAGRAM_ISREFERUNIT" val="0"/>
  <p:tag name="KSO_WM_DIAGRAM_GROUP_CODE" val="l1-3"/>
  <p:tag name="KSO_WM_UNIT_TYPE" val="l_h_f"/>
  <p:tag name="KSO_WM_UNIT_INDEX" val="1_1_1"/>
  <p:tag name="KSO_WM_UNIT_LAYERLEVEL" val="1_1_1"/>
  <p:tag name="KSO_WM_TAG_VERSION" val="1.0"/>
  <p:tag name="KSO_WM_BEAUTIFY_FLAG" val="#wm#"/>
  <p:tag name="KSO_WM_UNIT_PRESET_TEXT" val="点击此处添加正文，文字是您思想的提炼。"/>
  <p:tag name="KSO_WM_TEMPLATE_CATEGORY" val="custom"/>
  <p:tag name="KSO_WM_TEMPLATE_INDEX" val="20205412"/>
  <p:tag name="KSO_WM_UNIT_ID" val="custom20205412_25*l_h_f*1_1_1"/>
  <p:tag name="KSO_WM_UNIT_TEXT_SUBTYPE" val="a"/>
  <p:tag name="KSO_WM_UNIT_SUBTYPE" val="a"/>
  <p:tag name="KSO_WM_UNIT_TEXT_FILL_FORE_SCHEMECOLOR_INDEX" val="13"/>
  <p:tag name="KSO_WM_UNIT_TEXT_FILL_TYPE" val="1"/>
  <p:tag name="KSO_WM_UNIT_USESOURCEFORMAT_APPLY" val="1"/>
</p:tagLst>
</file>

<file path=ppt/tags/tag444.xml><?xml version="1.0" encoding="utf-8"?>
<p:tagLst xmlns:a="http://schemas.openxmlformats.org/drawingml/2006/main" xmlns:r="http://schemas.openxmlformats.org/officeDocument/2006/relationships" xmlns:p="http://schemas.openxmlformats.org/presentationml/2006/main">
  <p:tag name="KSO_WM_UNIT_COLOR_SCHEME_SHAPE_ID" val="41"/>
  <p:tag name="KSO_WM_UNIT_COLOR_SCHEME_PARENT_PAGE" val="0_2"/>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LAYERLEVEL" val="1_1_1"/>
  <p:tag name="KSO_WM_TAG_VERSION" val="1.0"/>
  <p:tag name="KSO_WM_BEAUTIFY_FLAG" val="#wm#"/>
  <p:tag name="KSO_WM_TEMPLATE_CATEGORY" val="custom"/>
  <p:tag name="KSO_WM_TEMPLATE_INDEX" val="20205412"/>
  <p:tag name="KSO_WM_UNIT_ID" val="custom20205412_25*l_h_i*1_1_1"/>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445.xml><?xml version="1.0" encoding="utf-8"?>
<p:tagLst xmlns:a="http://schemas.openxmlformats.org/drawingml/2006/main" xmlns:r="http://schemas.openxmlformats.org/officeDocument/2006/relationships" xmlns:p="http://schemas.openxmlformats.org/presentationml/2006/main">
  <p:tag name="KSO_WM_UNIT_COLOR_SCHEME_SHAPE_ID" val="24"/>
  <p:tag name="KSO_WM_UNIT_COLOR_SCHEME_PARENT_PAGE" val="0_2"/>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d"/>
  <p:tag name="KSO_WM_UNIT_TYPE" val="l_h_i"/>
  <p:tag name="KSO_WM_UNIT_INDEX" val="1_1_2"/>
  <p:tag name="KSO_WM_UNIT_LAYERLEVEL" val="1_1_1"/>
  <p:tag name="KSO_WM_TAG_VERSION" val="1.0"/>
  <p:tag name="KSO_WM_BEAUTIFY_FLAG" val="#wm#"/>
  <p:tag name="KSO_WM_TEMPLATE_CATEGORY" val="custom"/>
  <p:tag name="KSO_WM_TEMPLATE_INDEX" val="20205412"/>
  <p:tag name="KSO_WM_UNIT_ID" val="custom20205412_25*l_h_i*1_1_2"/>
  <p:tag name="KSO_WM_UNIT_TEXT_FILL_FORE_SCHEMECOLOR_INDEX" val="14"/>
  <p:tag name="KSO_WM_UNIT_TEXT_FILL_TYPE" val="1"/>
  <p:tag name="KSO_WM_UNIT_USESOURCEFORMAT_APPLY" val="1"/>
</p:tagLst>
</file>

<file path=ppt/tags/tag446.xml><?xml version="1.0" encoding="utf-8"?>
<p:tagLst xmlns:a="http://schemas.openxmlformats.org/drawingml/2006/main" xmlns:r="http://schemas.openxmlformats.org/officeDocument/2006/relationships" xmlns:p="http://schemas.openxmlformats.org/presentationml/2006/main">
  <p:tag name="KSO_WM_UNIT_TEXT_PART_ID_V2" val="c-1-1"/>
  <p:tag name="KSO_WM_UNIT_COLOR_SCHEME_SHAPE_ID" val="55"/>
  <p:tag name="KSO_WM_UNIT_COLOR_SCHEME_PARENT_PAGE" val="0_2"/>
  <p:tag name="KSO_WM_UNIT_DIAGRAM_MODELTYPE" val="stripeEnum"/>
  <p:tag name="KSO_WM_UNIT_ISCONTENTS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3"/>
  <p:tag name="KSO_WM_UNIT_TYPE" val="l_h_a"/>
  <p:tag name="KSO_WM_UNIT_INDEX" val="1_2_1"/>
  <p:tag name="KSO_WM_UNIT_LAYERLEVEL" val="1_1_1"/>
  <p:tag name="KSO_WM_TAG_VERSION" val="1.0"/>
  <p:tag name="KSO_WM_BEAUTIFY_FLAG" val="#wm#"/>
  <p:tag name="KSO_WM_UNIT_PRESET_TEXT" val="单击添加小标题"/>
  <p:tag name="KSO_WM_TEMPLATE_CATEGORY" val="custom"/>
  <p:tag name="KSO_WM_TEMPLATE_INDEX" val="20205412"/>
  <p:tag name="KSO_WM_UNIT_ID" val="custom20205412_25*l_h_a*1_2_1"/>
  <p:tag name="KSO_WM_UNIT_ISNUMDGMTITLE" val="0"/>
  <p:tag name="KSO_WM_UNIT_TEXT_FILL_FORE_SCHEMECOLOR_INDEX" val="1"/>
  <p:tag name="KSO_WM_UNIT_TEXT_FILL_TYPE" val="1"/>
  <p:tag name="KSO_WM_UNIT_USESOURCEFORMAT_APPLY" val="1"/>
</p:tagLst>
</file>

<file path=ppt/tags/tag447.xml><?xml version="1.0" encoding="utf-8"?>
<p:tagLst xmlns:a="http://schemas.openxmlformats.org/drawingml/2006/main" xmlns:r="http://schemas.openxmlformats.org/officeDocument/2006/relationships" xmlns:p="http://schemas.openxmlformats.org/presentationml/2006/main">
  <p:tag name="KSO_WM_UNIT_TEXT_PART_ID_V2" val="d-1-1"/>
  <p:tag name="KSO_WM_UNIT_COLOR_SCHEME_SHAPE_ID" val="56"/>
  <p:tag name="KSO_WM_UNIT_COLOR_SCHEME_PARENT_PAGE" val="0_2"/>
  <p:tag name="KSO_WM_UNIT_DIAGRAM_MODELTYPE" val="stripeEnum"/>
  <p:tag name="KSO_WM_UNIT_NOCLEAR" val="0"/>
  <p:tag name="KSO_WM_UNIT_VALUE" val="21"/>
  <p:tag name="KSO_WM_UNIT_HIGHLIGHT" val="0"/>
  <p:tag name="KSO_WM_UNIT_COMPATIBLE" val="0"/>
  <p:tag name="KSO_WM_UNIT_DIAGRAM_ISNUMVISUAL" val="0"/>
  <p:tag name="KSO_WM_UNIT_DIAGRAM_ISREFERUNIT" val="0"/>
  <p:tag name="KSO_WM_DIAGRAM_GROUP_CODE" val="l1-3"/>
  <p:tag name="KSO_WM_UNIT_TYPE" val="l_h_f"/>
  <p:tag name="KSO_WM_UNIT_INDEX" val="1_2_1"/>
  <p:tag name="KSO_WM_UNIT_LAYERLEVEL" val="1_1_1"/>
  <p:tag name="KSO_WM_TAG_VERSION" val="1.0"/>
  <p:tag name="KSO_WM_BEAUTIFY_FLAG" val="#wm#"/>
  <p:tag name="KSO_WM_UNIT_PRESET_TEXT" val="点击此处添加正文，文字是您思想的提炼。"/>
  <p:tag name="KSO_WM_TEMPLATE_CATEGORY" val="custom"/>
  <p:tag name="KSO_WM_TEMPLATE_INDEX" val="20205412"/>
  <p:tag name="KSO_WM_UNIT_ID" val="custom20205412_25*l_h_f*1_2_1"/>
  <p:tag name="KSO_WM_UNIT_TEXT_SUBTYPE" val="a"/>
  <p:tag name="KSO_WM_UNIT_SUBTYPE" val="a"/>
  <p:tag name="KSO_WM_UNIT_TEXT_FILL_FORE_SCHEMECOLOR_INDEX" val="13"/>
  <p:tag name="KSO_WM_UNIT_TEXT_FILL_TYPE" val="1"/>
  <p:tag name="KSO_WM_UNIT_USESOURCEFORMAT_APPLY" val="1"/>
</p:tagLst>
</file>

<file path=ppt/tags/tag448.xml><?xml version="1.0" encoding="utf-8"?>
<p:tagLst xmlns:a="http://schemas.openxmlformats.org/drawingml/2006/main" xmlns:r="http://schemas.openxmlformats.org/officeDocument/2006/relationships" xmlns:p="http://schemas.openxmlformats.org/presentationml/2006/main">
  <p:tag name="KSO_WM_UNIT_COLOR_SCHEME_SHAPE_ID" val="54"/>
  <p:tag name="KSO_WM_UNIT_COLOR_SCHEME_PARENT_PAGE" val="0_2"/>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LAYERLEVEL" val="1_1_1"/>
  <p:tag name="KSO_WM_TAG_VERSION" val="1.0"/>
  <p:tag name="KSO_WM_BEAUTIFY_FLAG" val="#wm#"/>
  <p:tag name="KSO_WM_TEMPLATE_CATEGORY" val="custom"/>
  <p:tag name="KSO_WM_TEMPLATE_INDEX" val="20205412"/>
  <p:tag name="KSO_WM_UNIT_ID" val="custom20205412_25*l_h_i*1_2_1"/>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449.xml><?xml version="1.0" encoding="utf-8"?>
<p:tagLst xmlns:a="http://schemas.openxmlformats.org/drawingml/2006/main" xmlns:r="http://schemas.openxmlformats.org/officeDocument/2006/relationships" xmlns:p="http://schemas.openxmlformats.org/presentationml/2006/main">
  <p:tag name="KSO_WM_UNIT_COLOR_SCHEME_SHAPE_ID" val="26"/>
  <p:tag name="KSO_WM_UNIT_COLOR_SCHEME_PARENT_PAGE" val="0_2"/>
  <p:tag name="KSO_WM_UNIT_DECOLORIZATION" val="1"/>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i"/>
  <p:tag name="KSO_WM_UNIT_INDEX" val="1_2"/>
  <p:tag name="KSO_WM_UNIT_LAYERLEVEL" val="1_1"/>
  <p:tag name="KSO_WM_TAG_VERSION" val="1.0"/>
  <p:tag name="KSO_WM_BEAUTIFY_FLAG" val="#wm#"/>
  <p:tag name="KSO_WM_TEMPLATE_CATEGORY" val="custom"/>
  <p:tag name="KSO_WM_TEMPLATE_INDEX" val="20205412"/>
  <p:tag name="KSO_WM_UNIT_ID" val="custom20205412_25*l_i*1_2"/>
  <p:tag name="KSO_WM_UNIT_LINE_FORE_SCHEMECOLOR_INDEX" val="14"/>
  <p:tag name="KSO_WM_UNIT_LINE_FILL_TYPE" val="2"/>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UNIT_COLOR_SCHEME_SHAPE_ID" val="25"/>
  <p:tag name="KSO_WM_UNIT_COLOR_SCHEME_PARENT_PAGE" val="0_2"/>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d"/>
  <p:tag name="KSO_WM_UNIT_TYPE" val="l_h_i"/>
  <p:tag name="KSO_WM_UNIT_INDEX" val="1_2_2"/>
  <p:tag name="KSO_WM_UNIT_LAYERLEVEL" val="1_1_1"/>
  <p:tag name="KSO_WM_TAG_VERSION" val="1.0"/>
  <p:tag name="KSO_WM_BEAUTIFY_FLAG" val="#wm#"/>
  <p:tag name="KSO_WM_TEMPLATE_CATEGORY" val="custom"/>
  <p:tag name="KSO_WM_TEMPLATE_INDEX" val="20205412"/>
  <p:tag name="KSO_WM_UNIT_ID" val="custom20205412_25*l_h_i*1_2_2"/>
  <p:tag name="KSO_WM_UNIT_TEXT_FILL_FORE_SCHEMECOLOR_INDEX" val="14"/>
  <p:tag name="KSO_WM_UNIT_TEXT_FILL_TYPE" val="1"/>
  <p:tag name="KSO_WM_UNIT_USESOURCEFORMAT_APPLY" val="1"/>
</p:tagLst>
</file>

<file path=ppt/tags/tag451.xml><?xml version="1.0" encoding="utf-8"?>
<p:tagLst xmlns:a="http://schemas.openxmlformats.org/drawingml/2006/main" xmlns:r="http://schemas.openxmlformats.org/officeDocument/2006/relationships" xmlns:p="http://schemas.openxmlformats.org/presentationml/2006/main">
  <p:tag name="KSO_WM_UNIT_TEXT_PART_ID_V2" val="c-1-1"/>
  <p:tag name="KSO_WM_UNIT_COLOR_SCHEME_SHAPE_ID" val="65"/>
  <p:tag name="KSO_WM_UNIT_COLOR_SCHEME_PARENT_PAGE" val="0_2"/>
  <p:tag name="KSO_WM_UNIT_DIAGRAM_MODELTYPE" val="stripeEnum"/>
  <p:tag name="KSO_WM_UNIT_ISCONTENTSTITLE" val="0"/>
  <p:tag name="KSO_WM_UNIT_NOCLEAR" val="0"/>
  <p:tag name="KSO_WM_UNIT_VALUE" val="11"/>
  <p:tag name="KSO_WM_UNIT_HIGHLIGHT" val="0"/>
  <p:tag name="KSO_WM_UNIT_COMPATIBLE" val="0"/>
  <p:tag name="KSO_WM_UNIT_DIAGRAM_ISNUMVISUAL" val="0"/>
  <p:tag name="KSO_WM_UNIT_DIAGRAM_ISREFERUNIT" val="0"/>
  <p:tag name="KSO_WM_DIAGRAM_GROUP_CODE" val="l1-3"/>
  <p:tag name="KSO_WM_UNIT_TYPE" val="l_h_a"/>
  <p:tag name="KSO_WM_UNIT_INDEX" val="1_3_1"/>
  <p:tag name="KSO_WM_UNIT_LAYERLEVEL" val="1_1_1"/>
  <p:tag name="KSO_WM_TAG_VERSION" val="1.0"/>
  <p:tag name="KSO_WM_BEAUTIFY_FLAG" val="#wm#"/>
  <p:tag name="KSO_WM_UNIT_PRESET_TEXT" val="单击添加小标题"/>
  <p:tag name="KSO_WM_TEMPLATE_CATEGORY" val="custom"/>
  <p:tag name="KSO_WM_TEMPLATE_INDEX" val="20205412"/>
  <p:tag name="KSO_WM_UNIT_ID" val="custom20205412_25*l_h_a*1_3_1"/>
  <p:tag name="KSO_WM_UNIT_ISNUMDGMTITLE" val="0"/>
  <p:tag name="KSO_WM_UNIT_TEXT_FILL_FORE_SCHEMECOLOR_INDEX" val="13"/>
  <p:tag name="KSO_WM_UNIT_TEXT_FILL_TYPE" val="1"/>
  <p:tag name="KSO_WM_UNIT_USESOURCEFORMAT_APPLY" val="1"/>
</p:tagLst>
</file>

<file path=ppt/tags/tag452.xml><?xml version="1.0" encoding="utf-8"?>
<p:tagLst xmlns:a="http://schemas.openxmlformats.org/drawingml/2006/main" xmlns:r="http://schemas.openxmlformats.org/officeDocument/2006/relationships" xmlns:p="http://schemas.openxmlformats.org/presentationml/2006/main">
  <p:tag name="KSO_WM_UNIT_TEXT_PART_ID_V2" val="d-1-1"/>
  <p:tag name="KSO_WM_UNIT_COLOR_SCHEME_SHAPE_ID" val="66"/>
  <p:tag name="KSO_WM_UNIT_COLOR_SCHEME_PARENT_PAGE" val="0_2"/>
  <p:tag name="KSO_WM_UNIT_DIAGRAM_MODELTYPE" val="stripeEnum"/>
  <p:tag name="KSO_WM_UNIT_NOCLEAR" val="0"/>
  <p:tag name="KSO_WM_UNIT_VALUE" val="21"/>
  <p:tag name="KSO_WM_UNIT_HIGHLIGHT" val="0"/>
  <p:tag name="KSO_WM_UNIT_COMPATIBLE" val="0"/>
  <p:tag name="KSO_WM_UNIT_DIAGRAM_ISNUMVISUAL" val="0"/>
  <p:tag name="KSO_WM_UNIT_DIAGRAM_ISREFERUNIT" val="0"/>
  <p:tag name="KSO_WM_DIAGRAM_GROUP_CODE" val="l1-3"/>
  <p:tag name="KSO_WM_UNIT_TYPE" val="l_h_f"/>
  <p:tag name="KSO_WM_UNIT_INDEX" val="1_3_1"/>
  <p:tag name="KSO_WM_UNIT_LAYERLEVEL" val="1_1_1"/>
  <p:tag name="KSO_WM_TAG_VERSION" val="1.0"/>
  <p:tag name="KSO_WM_BEAUTIFY_FLAG" val="#wm#"/>
  <p:tag name="KSO_WM_UNIT_PRESET_TEXT" val="点击此处添加正文，文字是您思想的提炼。"/>
  <p:tag name="KSO_WM_TEMPLATE_CATEGORY" val="custom"/>
  <p:tag name="KSO_WM_TEMPLATE_INDEX" val="20205412"/>
  <p:tag name="KSO_WM_UNIT_ID" val="custom20205412_25*l_h_f*1_3_1"/>
  <p:tag name="KSO_WM_UNIT_TEXT_SUBTYPE" val="a"/>
  <p:tag name="KSO_WM_UNIT_SUBTYPE" val="a"/>
  <p:tag name="KSO_WM_UNIT_TEXT_FILL_FORE_SCHEMECOLOR_INDEX" val="1"/>
  <p:tag name="KSO_WM_UNIT_TEXT_FILL_TYPE" val="1"/>
  <p:tag name="KSO_WM_UNIT_USESOURCEFORMAT_APPLY" val="1"/>
</p:tagLst>
</file>

<file path=ppt/tags/tag453.xml><?xml version="1.0" encoding="utf-8"?>
<p:tagLst xmlns:a="http://schemas.openxmlformats.org/drawingml/2006/main" xmlns:r="http://schemas.openxmlformats.org/officeDocument/2006/relationships" xmlns:p="http://schemas.openxmlformats.org/presentationml/2006/main">
  <p:tag name="KSO_WM_UNIT_COLOR_SCHEME_SHAPE_ID" val="64"/>
  <p:tag name="KSO_WM_UNIT_COLOR_SCHEME_PARENT_PAGE" val="0_2"/>
  <p:tag name="KSO_WM_UNIT_FOIL_COLOR" val="1"/>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3_1"/>
  <p:tag name="KSO_WM_UNIT_LAYERLEVEL" val="1_1_1"/>
  <p:tag name="KSO_WM_TAG_VERSION" val="1.0"/>
  <p:tag name="KSO_WM_BEAUTIFY_FLAG" val="#wm#"/>
  <p:tag name="KSO_WM_TEMPLATE_CATEGORY" val="custom"/>
  <p:tag name="KSO_WM_TEMPLATE_INDEX" val="20205412"/>
  <p:tag name="KSO_WM_UNIT_ID" val="custom20205412_25*l_h_i*1_3_1"/>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 name="KSO_WM_UNIT_USESOURCEFORMAT_APPLY" val="1"/>
</p:tagLst>
</file>

<file path=ppt/tags/tag454.xml><?xml version="1.0" encoding="utf-8"?>
<p:tagLst xmlns:a="http://schemas.openxmlformats.org/drawingml/2006/main" xmlns:r="http://schemas.openxmlformats.org/officeDocument/2006/relationships" xmlns:p="http://schemas.openxmlformats.org/presentationml/2006/main">
  <p:tag name="KSO_WM_UNIT_COLOR_SCHEME_SHAPE_ID" val="27"/>
  <p:tag name="KSO_WM_UNIT_COLOR_SCHEME_PARENT_PAGE" val="0_2"/>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SUBTYPE" val="d"/>
  <p:tag name="KSO_WM_UNIT_TYPE" val="l_h_i"/>
  <p:tag name="KSO_WM_UNIT_INDEX" val="1_3_2"/>
  <p:tag name="KSO_WM_UNIT_LAYERLEVEL" val="1_1_1"/>
  <p:tag name="KSO_WM_TAG_VERSION" val="1.0"/>
  <p:tag name="KSO_WM_BEAUTIFY_FLAG" val="#wm#"/>
  <p:tag name="KSO_WM_TEMPLATE_CATEGORY" val="custom"/>
  <p:tag name="KSO_WM_TEMPLATE_INDEX" val="20205412"/>
  <p:tag name="KSO_WM_UNIT_ID" val="custom20205412_25*l_h_i*1_3_2"/>
  <p:tag name="KSO_WM_UNIT_TEXT_FILL_FORE_SCHEMECOLOR_INDEX" val="14"/>
  <p:tag name="KSO_WM_UNIT_TEXT_FILL_TYPE" val="1"/>
  <p:tag name="KSO_WM_UNIT_USESOURCEFORMAT_APPLY" val="1"/>
</p:tagLst>
</file>

<file path=ppt/tags/tag455.xml><?xml version="1.0" encoding="utf-8"?>
<p:tagLst xmlns:a="http://schemas.openxmlformats.org/drawingml/2006/main" xmlns:r="http://schemas.openxmlformats.org/officeDocument/2006/relationships" xmlns:p="http://schemas.openxmlformats.org/presentationml/2006/main">
  <p:tag name="KSO_WM_UNIT_COLOR_SCHEME_SHAPE_ID" val="26"/>
  <p:tag name="KSO_WM_UNIT_COLOR_SCHEME_PARENT_PAGE" val="0_2"/>
  <p:tag name="KSO_WM_UNIT_DECOLORIZATION" val="1"/>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i"/>
  <p:tag name="KSO_WM_UNIT_INDEX" val="1_2"/>
  <p:tag name="KSO_WM_UNIT_LAYERLEVEL" val="1_1"/>
  <p:tag name="KSO_WM_TAG_VERSION" val="1.0"/>
  <p:tag name="KSO_WM_BEAUTIFY_FLAG" val="#wm#"/>
  <p:tag name="KSO_WM_TEMPLATE_CATEGORY" val="custom"/>
  <p:tag name="KSO_WM_TEMPLATE_INDEX" val="20205412"/>
  <p:tag name="KSO_WM_UNIT_ID" val="custom20205412_25*l_i*1_2"/>
  <p:tag name="KSO_WM_UNIT_LINE_FORE_SCHEMECOLOR_INDEX" val="14"/>
  <p:tag name="KSO_WM_UNIT_LINE_FILL_TYPE" val="2"/>
  <p:tag name="KSO_WM_UNIT_USESOURCEFORMAT_APPLY" val="1"/>
</p:tagLst>
</file>

<file path=ppt/tags/tag456.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COLORSCHEME_VERSION" val="3.2"/>
  <p:tag name="KSO_WM_TEMPLATE_SUBCATEGORY" val="0"/>
  <p:tag name="KSO_WM_SLIDE_TYPE" val="text"/>
  <p:tag name="KSO_WM_SLIDE_SUBTYPE" val="diag"/>
  <p:tag name="KSO_WM_SLIDE_ITEM_CNT" val="3"/>
  <p:tag name="KSO_WM_SLIDE_INDEX" val="25"/>
  <p:tag name="KSO_WM_SLIDE_SIZE" val="689.102*309.597"/>
  <p:tag name="KSO_WM_SLIDE_POSITION" val="135.268*147.96"/>
  <p:tag name="KSO_WM_DIAGRAM_GROUP_CODE" val="l1-3"/>
  <p:tag name="KSO_WM_SLIDE_DIAGTYPE" val="l"/>
  <p:tag name="KSO_WM_TAG_VERSION" val="1.0"/>
  <p:tag name="KSO_WM_BEAUTIFY_FLAG" val="#wm#"/>
  <p:tag name="KSO_WM_SLIDE_LAYOUT" val="a_i_l"/>
  <p:tag name="KSO_WM_SLIDE_LAYOUT_CNT" val="1_1_1"/>
  <p:tag name="KSO_WM_TEMPLATE_MASTER_TYPE" val="1"/>
  <p:tag name="KSO_WM_TEMPLATE_COLOR_TYPE" val="1"/>
  <p:tag name="KSO_WM_TEMPLATE_CATEGORY" val="custom"/>
  <p:tag name="KSO_WM_TEMPLATE_INDEX" val="20205412"/>
  <p:tag name="KSO_WM_SLIDE_ID" val="custom20205412_25"/>
</p:tagLst>
</file>

<file path=ppt/tags/tag4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i"/>
  <p:tag name="KSO_WM_UNIT_INDEX" val="5"/>
  <p:tag name="KSO_WM_UNIT_ID" val="custom20205412_25*i*5"/>
  <p:tag name="KSO_WM_TEMPLATE_CATEGORY" val="custom"/>
  <p:tag name="KSO_WM_TEMPLATE_INDEX" val="2020541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458.xml><?xml version="1.0" encoding="utf-8"?>
<p:tagLst xmlns:a="http://schemas.openxmlformats.org/drawingml/2006/main" xmlns:r="http://schemas.openxmlformats.org/officeDocument/2006/relationships" xmlns:p="http://schemas.openxmlformats.org/presentationml/2006/main">
  <p:tag name="KSO_WM_SLIDE_LAYOUT_INFO" val="{&quot;direction&quot;:0,&quot;horizontalAlign&quot;:-1,&quot;verticalAlign&quot;:-1,&quot;type&quot;:0,&quot;diagramDirection&quot;:0,&quot;canSetOverLayout&quot;:0,&quot;isOverLayout&quot;:0,&quot;normalSize&quot;:{&quot;size1&quot;:13.3},&quot;minSize&quot;:{&quot;size1&quot;:13.3},&quot;maxSize&quot;:{&quot;size1&quot;:13.3},&quot;edge&quot;:{&quot;left&quot;:true,&quot;top&quot;:true,&quot;right&quot;:true,&quot;bottom&quot;:true},&quot;backgroundInfo&quot;:[{&quot;type&quot;:&quot;navigation&quot;,&quot;left&quot;:0.0,&quot;top&quot;:0.0,&quot;right&quot;:0.0,&quot;bottom&quot;:0.0,&quot;leftAbs&quot;:false,&quot;topAbs&quot;:false,&quot;rightAbs&quot;:false,&quot;bottomAbs&quot;:false}],&quot;subLayout&quot;:[{&quot;direction&quot;:0,&quot;horizontalAlign&quot;:-1,&quot;verticalAlign&quot;:-1,&quot;type&quot;:0,&quot;diagramDirection&quot;:0,&quot;canSetOverLayout&quot;:0,&quot;isOverLayout&quot;:0,&quot;margin&quot;:{&quot;left&quot;:1.69,&quot;top&quot;:0.425,&quot;right&quot;:1.692,&quot;bottom&quot;:0.425},&quot;edge&quot;:{&quot;left&quot;:true,&quot;top&quot;:true,&quot;right&quot;:true,&quot;bottom&quot;:false}},{&quot;direction&quot;:0,&quot;horizontalAlign&quot;:-1,&quot;verticalAlign&quot;:-1,&quot;type&quot;:0,&quot;diagramDirection&quot;:0,&quot;canSetOverLayout&quot;:0,&quot;isOverLayout&quot;:0,&quot;margin&quot;:{&quot;left&quot;:1.69,&quot;top&quot;:1.27,&quot;right&quot;:1.69,&quot;bottom&quot;:2.54},&quot;edge&quot;:{&quot;left&quot;:true,&quot;top&quot;:false,&quot;right&quot;:true,&quot;bottom&quot;:true}}]}"/>
  <p:tag name="KSO_WM_SLIDE_CAN_ADD_NAVIGATION" val="1"/>
  <p:tag name="KSO_WM_SLIDE_BACKGROUND" val="[&quot;navigation&quot;]"/>
  <p:tag name="KSO_WM_SLIDE_RATIO" val="1.777778"/>
  <p:tag name="KSO_WM_SLIDE_COLORSCHEME_VERSION" val="3.2"/>
  <p:tag name="KSO_WM_TEMPLATE_SUBCATEGORY" val="0"/>
  <p:tag name="KSO_WM_SLIDE_TYPE" val="text"/>
  <p:tag name="KSO_WM_SLIDE_SUBTYPE" val="diag"/>
  <p:tag name="KSO_WM_SLIDE_ITEM_CNT" val="3"/>
  <p:tag name="KSO_WM_SLIDE_INDEX" val="25"/>
  <p:tag name="KSO_WM_SLIDE_SIZE" val="689.102*309.597"/>
  <p:tag name="KSO_WM_SLIDE_POSITION" val="135.268*147.96"/>
  <p:tag name="KSO_WM_DIAGRAM_GROUP_CODE" val="l1-3"/>
  <p:tag name="KSO_WM_SLIDE_DIAGTYPE" val="l"/>
  <p:tag name="KSO_WM_TAG_VERSION" val="1.0"/>
  <p:tag name="KSO_WM_BEAUTIFY_FLAG" val="#wm#"/>
  <p:tag name="KSO_WM_SLIDE_LAYOUT" val="a_i_l"/>
  <p:tag name="KSO_WM_SLIDE_LAYOUT_CNT" val="1_1_1"/>
  <p:tag name="KSO_WM_TEMPLATE_MASTER_TYPE" val="1"/>
  <p:tag name="KSO_WM_TEMPLATE_COLOR_TYPE" val="1"/>
  <p:tag name="KSO_WM_TEMPLATE_CATEGORY" val="custom"/>
  <p:tag name="KSO_WM_TEMPLATE_INDEX" val="20205412"/>
  <p:tag name="KSO_WM_SLIDE_ID" val="custom20205412_25"/>
</p:tagLst>
</file>

<file path=ppt/tags/tag4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3"/>
  <p:tag name="KSO_WM_UNIT_TYPE" val="i"/>
  <p:tag name="KSO_WM_UNIT_INDEX" val="5"/>
  <p:tag name="KSO_WM_UNIT_ID" val="custom20205412_25*i*5"/>
  <p:tag name="KSO_WM_TEMPLATE_CATEGORY" val="custom"/>
  <p:tag name="KSO_WM_TEMPLATE_INDEX" val="20205412"/>
  <p:tag name="KSO_WM_UNIT_LAYERLEVEL" val="1"/>
  <p:tag name="KSO_WM_TAG_VERSION" val="1.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461.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462.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4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88,&quot;width&quot;:6598}"/>
  <p:tag name="KSO_WM_UNIT_PLACING_PICTURE_USER_RELATIVERECTANGLE" val="{&quot;bottom&quot;:0,&quot;left&quot;:0,&quot;right&quot;:0,&quot;top&quot;:0}"/>
  <p:tag name="KSO_WM_UNIT_PLACING_PICTURE_COLLAGE_RELATIVERECTANGLE" val="{&quot;bottom&quot;:0,&quot;left&quot;:0.11525464715755769,&quot;right&quot;:0.11525464715755769,&quot;top&quot;:0}"/>
  <p:tag name="KSO_WM_UNIT_PLACING_PICTURE_COLLAGE_VIEWPORT" val="{&quot;height&quot;:3459.7544292355019,&quot;width&quot;:4638.0059056473356}"/>
  <p:tag name="KSO_WM_UNIT_PLACING_PICTURE_INFO" val="{&quot;code&quot;:&quot;bA[1]&quot;,&quot;full_picture&quot;:false,&quot;last_crop_picture&quot;:&quot;bA[1]&quot;,&quot;scheme&quot;:&quot;3-7&quot;,&quot;spacing&quot;:5}"/>
  <p:tag name="KSO_WM_UNIT_PLACING_PICTURE" val="153045.328"/>
  <p:tag name="KSO_WM_UNIT_PLACING_PICTURE_USER_VIEWPORT_SMARTMENU" val="{&quot;height&quot;:3459.7544292355024,&quot;width&quot;:4638.0059056473356}"/>
  <p:tag name="KSO_WM_UNIT_PLACING_PICTURE_USER_RELATIVERECTANGLE_SMARTMENU" val="{&quot;bottom&quot;:0,&quot;left&quot;:0.11525464715755769,&quot;right&quot;:0.11525464715755769,&quot;top&quot;:0}"/>
  <p:tag name="KSO_WM_NO_TAGS_SHAPE_FLAG" val="1"/>
</p:tagLst>
</file>

<file path=ppt/tags/tag46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55,&quot;width&quot;:6094}"/>
  <p:tag name="KSO_WM_UNIT_PLACING_PICTURE_USER_RELATIVERECTANGLE" val="{&quot;bottom&quot;:0,&quot;left&quot;:0,&quot;right&quot;:0,&quot;top&quot;:0}"/>
  <p:tag name="KSO_WM_UNIT_PLACING_PICTURE_COLLAGE_RELATIVERECTANGLE" val="{&quot;bottom&quot;:0,&quot;left&quot;:0.087021254152260141,&quot;right&quot;:0.087021254152260141,&quot;top&quot;:0}"/>
  <p:tag name="KSO_WM_UNIT_PLACING_PICTURE_COLLAGE_VIEWPORT" val="{&quot;height&quot;:3459.7544292355019,&quot;width&quot;:4638.0059056473356}"/>
  <p:tag name="KSO_WM_UNIT_PLACING_PICTURE_INFO" val="{&quot;code&quot;:&quot;bA[1]&quot;,&quot;full_picture&quot;:false,&quot;last_crop_picture&quot;:&quot;bA[1]&quot;,&quot;scheme&quot;:&quot;3-7&quot;,&quot;spacing&quot;:5}"/>
  <p:tag name="KSO_WM_UNIT_PLACING_PICTURE" val="153045.328"/>
  <p:tag name="KSO_WM_UNIT_PLACING_PICTURE_USER_VIEWPORT_SMARTMENU" val="{&quot;height&quot;:3459.7544292355024,&quot;width&quot;:4638.0059056473356}"/>
  <p:tag name="KSO_WM_UNIT_PLACING_PICTURE_USER_RELATIVERECTANGLE_SMARTMENU" val="{&quot;bottom&quot;:0,&quot;left&quot;:0.087021254152260141,&quot;right&quot;:0.087021254152260141,&quot;top&quot;:0}"/>
  <p:tag name="KSO_WM_NO_TAGS_SHAPE_FLAG" val="1"/>
</p:tagLst>
</file>

<file path=ppt/tags/tag46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34,&quot;width&quot;:6620}"/>
  <p:tag name="KSO_WM_UNIT_PLACING_PICTURE_USER_RELATIVERECTANGLE" val="{&quot;bottom&quot;:0,&quot;left&quot;:0,&quot;right&quot;:0,&quot;top&quot;:0}"/>
  <p:tag name="KSO_WM_UNIT_PLACING_PICTURE_COLLAGE_RELATIVERECTANGLE" val="{&quot;bottom&quot;:0.071355033693079342,&quot;left&quot;:0,&quot;right&quot;:0,&quot;top&quot;:0.071355033693079342}"/>
  <p:tag name="KSO_WM_UNIT_PLACING_PICTURE_COLLAGE_VIEWPORT" val="{&quot;height&quot;:3459.7544292355019,&quot;width&quot;:9426.0118112946711}"/>
  <p:tag name="KSO_WM_UNIT_PLACING_PICTURE_INFO" val="{&quot;code&quot;:&quot;bA[1]&quot;,&quot;full_picture&quot;:false,&quot;last_crop_picture&quot;:&quot;bA[1]&quot;,&quot;scheme&quot;:&quot;3-7&quot;,&quot;spacing&quot;:5}"/>
  <p:tag name="KSO_WM_UNIT_PLACING_PICTURE" val="153045.328"/>
  <p:tag name="KSO_WM_UNIT_PLACING_PICTURE_USER_VIEWPORT_SMARTMENU" val="{&quot;height&quot;:3459.7544292355024,&quot;width&quot;:9426.0118112946711}"/>
  <p:tag name="KSO_WM_UNIT_PLACING_PICTURE_USER_RELATIVERECTANGLE_SMARTMENU" val="{&quot;bottom&quot;:0.071355033693079342,&quot;left&quot;:0,&quot;right&quot;:0,&quot;top&quot;:0.071355033693079342}"/>
  <p:tag name="KSO_WM_NO_TAGS_SHAPE_FLAG" val="1"/>
</p:tagLst>
</file>

<file path=ppt/tags/tag466.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467.xml><?xml version="1.0" encoding="utf-8"?>
<p:tagLst xmlns:a="http://schemas.openxmlformats.org/drawingml/2006/main" xmlns:r="http://schemas.openxmlformats.org/officeDocument/2006/relationships" xmlns:p="http://schemas.openxmlformats.org/presentationml/2006/main">
  <p:tag name="KSO_WM_SLIDE_ID" val="custom2020541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5412"/>
  <p:tag name="KSO_WM_SLIDE_LAYOUT" val="a_b_e"/>
  <p:tag name="KSO_WM_SLIDE_LAYOUT_CNT" val="1_1_1"/>
  <p:tag name="KSO_WM_COMBINE_RELATE_SLIDE_ID" val="background20177268_6"/>
  <p:tag name="MH" val="20150921115014"/>
  <p:tag name="MH_LIBRARY" val="GRAPHIC"/>
</p:tagLst>
</file>

<file path=ppt/tags/tag4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12"/>
  <p:tag name="KSO_WM_UNIT_ID" val="custom20205412_7*i*1"/>
  <p:tag name="KSO_WM_UNIT_TYPE" val="i"/>
  <p:tag name="KSO_WM_UNIT_INDEX" val="1"/>
</p:tagLst>
</file>

<file path=ppt/tags/tag469.xml><?xml version="1.0" encoding="utf-8"?>
<p:tagLst xmlns:a="http://schemas.openxmlformats.org/drawingml/2006/main" xmlns:r="http://schemas.openxmlformats.org/officeDocument/2006/relationships" xmlns:p="http://schemas.openxmlformats.org/presentationml/2006/main">
  <p:tag name="KSO_WM_FULL_TEXT_BEAUTIFY_COPY_ID" val="36"/>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FULL_TEXT_BEAUTIFY_COPY_ID" val="37"/>
</p:tagLst>
</file>

<file path=ppt/tags/tag471.xml><?xml version="1.0" encoding="utf-8"?>
<p:tagLst xmlns:a="http://schemas.openxmlformats.org/drawingml/2006/main" xmlns:r="http://schemas.openxmlformats.org/officeDocument/2006/relationships" xmlns:p="http://schemas.openxmlformats.org/presentationml/2006/main">
  <p:tag name="KSO_WM_FULL_TEXT_BEAUTIFY_COPY_ID" val="38"/>
</p:tagLst>
</file>

<file path=ppt/tags/tag472.xml><?xml version="1.0" encoding="utf-8"?>
<p:tagLst xmlns:a="http://schemas.openxmlformats.org/drawingml/2006/main" xmlns:r="http://schemas.openxmlformats.org/officeDocument/2006/relationships" xmlns:p="http://schemas.openxmlformats.org/presentationml/2006/main">
  <p:tag name="KSO_WM_FULL_TEXT_BEAUTIFY_COPY_ID" val="99"/>
</p:tagLst>
</file>

<file path=ppt/tags/tag473.xml><?xml version="1.0" encoding="utf-8"?>
<p:tagLst xmlns:a="http://schemas.openxmlformats.org/drawingml/2006/main" xmlns:r="http://schemas.openxmlformats.org/officeDocument/2006/relationships" xmlns:p="http://schemas.openxmlformats.org/presentationml/2006/main">
  <p:tag name="KSO_WM_FULL_TEXT_BEAUTIFY_COPY_ID" val="56"/>
</p:tagLst>
</file>

<file path=ppt/tags/tag474.xml><?xml version="1.0" encoding="utf-8"?>
<p:tagLst xmlns:a="http://schemas.openxmlformats.org/drawingml/2006/main" xmlns:r="http://schemas.openxmlformats.org/officeDocument/2006/relationships" xmlns:p="http://schemas.openxmlformats.org/presentationml/2006/main">
  <p:tag name="KSO_WM_FULL_TEXT_BEAUTIFY_COPY_ID" val="59"/>
</p:tagLst>
</file>

<file path=ppt/tags/tag475.xml><?xml version="1.0" encoding="utf-8"?>
<p:tagLst xmlns:a="http://schemas.openxmlformats.org/drawingml/2006/main" xmlns:r="http://schemas.openxmlformats.org/officeDocument/2006/relationships" xmlns:p="http://schemas.openxmlformats.org/presentationml/2006/main">
  <p:tag name="KSO_WM_FULL_TEXT_BEAUTIFY_COPY_ID" val="60"/>
</p:tagLst>
</file>

<file path=ppt/tags/tag476.xml><?xml version="1.0" encoding="utf-8"?>
<p:tagLst xmlns:a="http://schemas.openxmlformats.org/drawingml/2006/main" xmlns:r="http://schemas.openxmlformats.org/officeDocument/2006/relationships" xmlns:p="http://schemas.openxmlformats.org/presentationml/2006/main">
  <p:tag name="KSO_WM_FULL_TEXT_BEAUTIFY_COPY_ID" val="4098"/>
</p:tagLst>
</file>

<file path=ppt/tags/tag477.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478.xml><?xml version="1.0" encoding="utf-8"?>
<p:tagLst xmlns:a="http://schemas.openxmlformats.org/drawingml/2006/main" xmlns:r="http://schemas.openxmlformats.org/officeDocument/2006/relationships" xmlns:p="http://schemas.openxmlformats.org/presentationml/2006/main">
  <p:tag name="KSO_WM_FULL_TEXT_BEAUTIFY_COPY_ID" val="4098"/>
</p:tagLst>
</file>

<file path=ppt/tags/tag479.xml><?xml version="1.0" encoding="utf-8"?>
<p:tagLst xmlns:a="http://schemas.openxmlformats.org/drawingml/2006/main" xmlns:r="http://schemas.openxmlformats.org/officeDocument/2006/relationships" xmlns:p="http://schemas.openxmlformats.org/presentationml/2006/main">
  <p:tag name="KSO_WM_UNIT_TABLE_BEAUTIFY" val="smartTable{f7f4ce71-be8e-452d-aaf7-fac9c0c46044}"/>
  <p:tag name="TABLE_ENDDRAG_ORIGIN_RECT" val="935*446"/>
  <p:tag name="TABLE_ENDDRAG_RECT" val="11*83*935*446"/>
  <p:tag name="KSO_WM_UNIT_PLACING_PICTURE_USER_VIEWPORT" val="{&quot;height&quot;:8935,&quot;width&quot;:18708}"/>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481.xml><?xml version="1.0" encoding="utf-8"?>
<p:tagLst xmlns:a="http://schemas.openxmlformats.org/drawingml/2006/main" xmlns:r="http://schemas.openxmlformats.org/officeDocument/2006/relationships" xmlns:p="http://schemas.openxmlformats.org/presentationml/2006/main">
  <p:tag name="KSO_WM_FULL_TEXT_BEAUTIFY_COPY_ID" val="4098"/>
</p:tagLst>
</file>

<file path=ppt/tags/tag482.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483.xml><?xml version="1.0" encoding="utf-8"?>
<p:tagLst xmlns:a="http://schemas.openxmlformats.org/drawingml/2006/main" xmlns:r="http://schemas.openxmlformats.org/officeDocument/2006/relationships" xmlns:p="http://schemas.openxmlformats.org/presentationml/2006/main">
  <p:tag name="KSO_WM_SLIDE_ID" val="custom2020541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5412"/>
  <p:tag name="KSO_WM_SLIDE_LAYOUT" val="a_b_e"/>
  <p:tag name="KSO_WM_SLIDE_LAYOUT_CNT" val="1_1_1"/>
  <p:tag name="KSO_WM_COMBINE_RELATE_SLIDE_ID" val="background20177268_6"/>
  <p:tag name="MH" val="20150921115014"/>
  <p:tag name="MH_LIBRARY" val="GRAPHIC"/>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12"/>
  <p:tag name="KSO_WM_UNIT_ID" val="custom20205412_7*i*1"/>
  <p:tag name="KSO_WM_UNIT_TYPE" val="i"/>
  <p:tag name="KSO_WM_UNIT_INDEX" val="1"/>
</p:tagLst>
</file>

<file path=ppt/tags/tag485.xml><?xml version="1.0" encoding="utf-8"?>
<p:tagLst xmlns:a="http://schemas.openxmlformats.org/drawingml/2006/main" xmlns:r="http://schemas.openxmlformats.org/officeDocument/2006/relationships" xmlns:p="http://schemas.openxmlformats.org/presentationml/2006/main">
  <p:tag name="KSO_WM_FULL_TEXT_BEAUTIFY_COPY_ID" val="36"/>
</p:tagLst>
</file>

<file path=ppt/tags/tag486.xml><?xml version="1.0" encoding="utf-8"?>
<p:tagLst xmlns:a="http://schemas.openxmlformats.org/drawingml/2006/main" xmlns:r="http://schemas.openxmlformats.org/officeDocument/2006/relationships" xmlns:p="http://schemas.openxmlformats.org/presentationml/2006/main">
  <p:tag name="KSO_WM_FULL_TEXT_BEAUTIFY_COPY_ID" val="37"/>
</p:tagLst>
</file>

<file path=ppt/tags/tag487.xml><?xml version="1.0" encoding="utf-8"?>
<p:tagLst xmlns:a="http://schemas.openxmlformats.org/drawingml/2006/main" xmlns:r="http://schemas.openxmlformats.org/officeDocument/2006/relationships" xmlns:p="http://schemas.openxmlformats.org/presentationml/2006/main">
  <p:tag name="KSO_WM_FULL_TEXT_BEAUTIFY_COPY_ID" val="38"/>
</p:tagLst>
</file>

<file path=ppt/tags/tag488.xml><?xml version="1.0" encoding="utf-8"?>
<p:tagLst xmlns:a="http://schemas.openxmlformats.org/drawingml/2006/main" xmlns:r="http://schemas.openxmlformats.org/officeDocument/2006/relationships" xmlns:p="http://schemas.openxmlformats.org/presentationml/2006/main">
  <p:tag name="KSO_WM_FULL_TEXT_BEAUTIFY_COPY_ID" val="99"/>
</p:tagLst>
</file>

<file path=ppt/tags/tag489.xml><?xml version="1.0" encoding="utf-8"?>
<p:tagLst xmlns:a="http://schemas.openxmlformats.org/drawingml/2006/main" xmlns:r="http://schemas.openxmlformats.org/officeDocument/2006/relationships" xmlns:p="http://schemas.openxmlformats.org/presentationml/2006/main">
  <p:tag name="KSO_WM_FULL_TEXT_BEAUTIFY_COPY_ID" val="56"/>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FULL_TEXT_BEAUTIFY_COPY_ID" val="59"/>
</p:tagLst>
</file>

<file path=ppt/tags/tag491.xml><?xml version="1.0" encoding="utf-8"?>
<p:tagLst xmlns:a="http://schemas.openxmlformats.org/drawingml/2006/main" xmlns:r="http://schemas.openxmlformats.org/officeDocument/2006/relationships" xmlns:p="http://schemas.openxmlformats.org/presentationml/2006/main">
  <p:tag name="KSO_WM_FULL_TEXT_BEAUTIFY_COPY_ID" val="60"/>
</p:tagLst>
</file>

<file path=ppt/tags/tag492.xml><?xml version="1.0" encoding="utf-8"?>
<p:tagLst xmlns:a="http://schemas.openxmlformats.org/drawingml/2006/main" xmlns:r="http://schemas.openxmlformats.org/officeDocument/2006/relationships" xmlns:p="http://schemas.openxmlformats.org/presentationml/2006/main">
  <p:tag name="KSO_WM_FULL_TEXT_BEAUTIFY_COPY_ID" val="4098"/>
</p:tagLst>
</file>

<file path=ppt/tags/tag493.xml><?xml version="1.0" encoding="utf-8"?>
<p:tagLst xmlns:a="http://schemas.openxmlformats.org/drawingml/2006/main" xmlns:r="http://schemas.openxmlformats.org/officeDocument/2006/relationships" xmlns:p="http://schemas.openxmlformats.org/presentationml/2006/main">
  <p:tag name="KSO_WM_SLIDE_ID" val="custom20205412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5412"/>
  <p:tag name="KSO_WM_SLIDE_LAYOUT" val="a_b_e"/>
  <p:tag name="KSO_WM_SLIDE_LAYOUT_CNT" val="1_1_1"/>
  <p:tag name="KSO_WM_COMBINE_RELATE_SLIDE_ID" val="background20177268_6"/>
  <p:tag name="MH" val="20150921115014"/>
  <p:tag name="MH_LIBRARY" val="GRAPHIC"/>
</p:tagLst>
</file>

<file path=ppt/tags/tag4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412"/>
  <p:tag name="KSO_WM_UNIT_ID" val="custom20205412_7*i*1"/>
  <p:tag name="KSO_WM_UNIT_TYPE" val="i"/>
  <p:tag name="KSO_WM_UNIT_INDEX" val="1"/>
</p:tagLst>
</file>

<file path=ppt/tags/tag495.xml><?xml version="1.0" encoding="utf-8"?>
<p:tagLst xmlns:a="http://schemas.openxmlformats.org/drawingml/2006/main" xmlns:r="http://schemas.openxmlformats.org/officeDocument/2006/relationships" xmlns:p="http://schemas.openxmlformats.org/presentationml/2006/main">
  <p:tag name="KSO_WM_FULL_TEXT_BEAUTIFY_COPY_ID" val="36"/>
</p:tagLst>
</file>

<file path=ppt/tags/tag496.xml><?xml version="1.0" encoding="utf-8"?>
<p:tagLst xmlns:a="http://schemas.openxmlformats.org/drawingml/2006/main" xmlns:r="http://schemas.openxmlformats.org/officeDocument/2006/relationships" xmlns:p="http://schemas.openxmlformats.org/presentationml/2006/main">
  <p:tag name="KSO_WM_FULL_TEXT_BEAUTIFY_COPY_ID" val="37"/>
</p:tagLst>
</file>

<file path=ppt/tags/tag497.xml><?xml version="1.0" encoding="utf-8"?>
<p:tagLst xmlns:a="http://schemas.openxmlformats.org/drawingml/2006/main" xmlns:r="http://schemas.openxmlformats.org/officeDocument/2006/relationships" xmlns:p="http://schemas.openxmlformats.org/presentationml/2006/main">
  <p:tag name="KSO_WM_FULL_TEXT_BEAUTIFY_COPY_ID" val="38"/>
</p:tagLst>
</file>

<file path=ppt/tags/tag498.xml><?xml version="1.0" encoding="utf-8"?>
<p:tagLst xmlns:a="http://schemas.openxmlformats.org/drawingml/2006/main" xmlns:r="http://schemas.openxmlformats.org/officeDocument/2006/relationships" xmlns:p="http://schemas.openxmlformats.org/presentationml/2006/main">
  <p:tag name="KSO_WM_FULL_TEXT_BEAUTIFY_COPY_ID" val="99"/>
</p:tagLst>
</file>

<file path=ppt/tags/tag499.xml><?xml version="1.0" encoding="utf-8"?>
<p:tagLst xmlns:a="http://schemas.openxmlformats.org/drawingml/2006/main" xmlns:r="http://schemas.openxmlformats.org/officeDocument/2006/relationships" xmlns:p="http://schemas.openxmlformats.org/presentationml/2006/main">
  <p:tag name="KSO_WM_FULL_TEXT_BEAUTIFY_COPY_ID" val="56"/>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FULL_TEXT_BEAUTIFY_COPY_ID" val="59"/>
</p:tagLst>
</file>

<file path=ppt/tags/tag501.xml><?xml version="1.0" encoding="utf-8"?>
<p:tagLst xmlns:a="http://schemas.openxmlformats.org/drawingml/2006/main" xmlns:r="http://schemas.openxmlformats.org/officeDocument/2006/relationships" xmlns:p="http://schemas.openxmlformats.org/presentationml/2006/main">
  <p:tag name="KSO_WM_FULL_TEXT_BEAUTIFY_COPY_ID" val="60"/>
</p:tagLst>
</file>

<file path=ppt/tags/tag5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0694_1*i*4"/>
  <p:tag name="KSO_WM_TEMPLATE_CATEGORY" val="diagram"/>
  <p:tag name="KSO_WM_TEMPLATE_INDEX" val="20200694"/>
  <p:tag name="KSO_WM_UNIT_LAYERLEVEL" val="1"/>
  <p:tag name="KSO_WM_TAG_VERSION" val="1.0"/>
  <p:tag name="KSO_WM_BEAUTIFY_FLAG" val="#wm#"/>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2"/>
  <p:tag name="KSO_WM_UNIT_TEXT_FILL_TYPE" val="1"/>
</p:tagLst>
</file>

<file path=ppt/tags/tag5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0694_1*i*5"/>
  <p:tag name="KSO_WM_TEMPLATE_CATEGORY" val="diagram"/>
  <p:tag name="KSO_WM_TEMPLATE_INDEX" val="20200694"/>
  <p:tag name="KSO_WM_UNIT_LAYERLEVEL" val="1"/>
  <p:tag name="KSO_WM_TAG_VERSION" val="1.0"/>
  <p:tag name="KSO_WM_BEAUTIFY_FLAG" val="#wm#"/>
  <p:tag name="KSO_WM_UNIT_TEXT_FILL_FORE_SCHEMECOLOR_INDEX_BRIGHTNESS" val="0"/>
  <p:tag name="KSO_WM_UNIT_TEXT_FILL_FORE_SCHEMECOLOR_INDEX" val="2"/>
  <p:tag name="KSO_WM_UNIT_TEXT_FILL_TYPE" val="1"/>
</p:tagLst>
</file>

<file path=ppt/tags/tag504.xml><?xml version="1.0" encoding="utf-8"?>
<p:tagLst xmlns:a="http://schemas.openxmlformats.org/drawingml/2006/main" xmlns:r="http://schemas.openxmlformats.org/officeDocument/2006/relationships" xmlns:p="http://schemas.openxmlformats.org/presentationml/2006/main">
  <p:tag name="KSO_WM_UNIT_VALUE" val="661*1175"/>
  <p:tag name="KSO_WM_UNIT_HIGHLIGHT" val="0"/>
  <p:tag name="KSO_WM_UNIT_COMPATIBLE" val="0"/>
  <p:tag name="KSO_WM_UNIT_DIAGRAM_ISNUMVISUAL" val="0"/>
  <p:tag name="KSO_WM_UNIT_DIAGRAM_ISREFERUNIT" val="0"/>
  <p:tag name="KSO_WM_UNIT_TYPE" val="d"/>
  <p:tag name="KSO_WM_UNIT_INDEX" val="1"/>
  <p:tag name="KSO_WM_UNIT_ID" val="diagram20200694_1*d*1"/>
  <p:tag name="KSO_WM_TEMPLATE_CATEGORY" val="diagram"/>
  <p:tag name="KSO_WM_TEMPLATE_INDEX" val="20200694"/>
  <p:tag name="KSO_WM_UNIT_SUPPORT_UNIT_TYPE" val="[&quot;all&quot;]"/>
  <p:tag name="KSO_WM_UNIT_LAYERLEVEL" val="1"/>
  <p:tag name="KSO_WM_TAG_VERSION" val="1.0"/>
  <p:tag name="KSO_WM_BEAUTIFY_FLAG" val="#wm#"/>
  <p:tag name="KSO_WM_UNIT_PICTURE_CLIP_FLAG" val="0"/>
</p:tagLst>
</file>

<file path=ppt/tags/tag505.xml><?xml version="1.0" encoding="utf-8"?>
<p:tagLst xmlns:a="http://schemas.openxmlformats.org/drawingml/2006/main" xmlns:r="http://schemas.openxmlformats.org/officeDocument/2006/relationships" xmlns:p="http://schemas.openxmlformats.org/presentationml/2006/main">
  <p:tag name="KSO_WM_UNIT_VALUE" val="661*1175"/>
  <p:tag name="KSO_WM_UNIT_HIGHLIGHT" val="0"/>
  <p:tag name="KSO_WM_UNIT_COMPATIBLE" val="0"/>
  <p:tag name="KSO_WM_UNIT_DIAGRAM_ISNUMVISUAL" val="0"/>
  <p:tag name="KSO_WM_UNIT_DIAGRAM_ISREFERUNIT" val="0"/>
  <p:tag name="KSO_WM_UNIT_TYPE" val="d"/>
  <p:tag name="KSO_WM_UNIT_INDEX" val="2"/>
  <p:tag name="KSO_WM_UNIT_ID" val="diagram20200694_1*d*2"/>
  <p:tag name="KSO_WM_TEMPLATE_CATEGORY" val="diagram"/>
  <p:tag name="KSO_WM_TEMPLATE_INDEX" val="20200694"/>
  <p:tag name="KSO_WM_UNIT_SUPPORT_UNIT_TYPE" val="[&quot;all&quot;]"/>
  <p:tag name="KSO_WM_UNIT_LAYERLEVEL" val="1"/>
  <p:tag name="KSO_WM_TAG_VERSION" val="1.0"/>
  <p:tag name="KSO_WM_BEAUTIFY_FLAG" val="#wm#"/>
</p:tagLst>
</file>

<file path=ppt/tags/tag5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4814"/>
  <p:tag name="KSO_WM_UNIT_TYPE" val="l_h_g"/>
  <p:tag name="KSO_WM_UNIT_INDEX" val="1_1_1"/>
  <p:tag name="KSO_WM_UNIT_LAYERLEVEL" val="1_1_1"/>
  <p:tag name="KSO_WM_UNIT_VALUE" val="33"/>
  <p:tag name="KSO_WM_UNIT_HIGHLIGHT" val="0"/>
  <p:tag name="KSO_WM_UNIT_COMPATIBLE" val="1"/>
  <p:tag name="KSO_WM_UNIT_CLEAR" val="0"/>
  <p:tag name="KSO_WM_UNIT_PRESET_TEXT_INDEX" val="4"/>
  <p:tag name="KSO_WM_UNIT_PRESET_TEXT_LEN" val="5"/>
  <p:tag name="KSO_WM_DIAGRAM_GROUP_CODE" val="l1-1"/>
  <p:tag name="KSO_WM_UNIT_ID" val="diagram20174814_3*l_h_g*1_1_1"/>
  <p:tag name="KSO_WM_UNIT_RELATE_UNITID" val="diagram20174814_3*l_h_f*1_1_1"/>
  <p:tag name="KSO_WM_UNIT_FILL_FORE_SCHEMECOLOR_INDEX" val="5"/>
  <p:tag name="KSO_WM_UNIT_FILL_TYPE" val="1"/>
  <p:tag name="KSO_WM_UNIT_TEXT_FILL_FORE_SCHEMECOLOR_INDEX" val="14"/>
  <p:tag name="KSO_WM_UNIT_TEXT_FILL_TYPE" val="1"/>
</p:tagLst>
</file>

<file path=ppt/tags/tag5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4814"/>
  <p:tag name="KSO_WM_UNIT_TYPE" val="l_h_g"/>
  <p:tag name="KSO_WM_UNIT_INDEX" val="1_2_1"/>
  <p:tag name="KSO_WM_UNIT_LAYERLEVEL" val="1_1_1"/>
  <p:tag name="KSO_WM_UNIT_VALUE" val="33"/>
  <p:tag name="KSO_WM_UNIT_HIGHLIGHT" val="0"/>
  <p:tag name="KSO_WM_UNIT_COMPATIBLE" val="1"/>
  <p:tag name="KSO_WM_UNIT_CLEAR" val="0"/>
  <p:tag name="KSO_WM_UNIT_PRESET_TEXT_INDEX" val="4"/>
  <p:tag name="KSO_WM_UNIT_PRESET_TEXT_LEN" val="5"/>
  <p:tag name="KSO_WM_DIAGRAM_GROUP_CODE" val="l1-1"/>
  <p:tag name="KSO_WM_UNIT_ID" val="diagram20174814_3*l_h_g*1_2_1"/>
  <p:tag name="KSO_WM_UNIT_RELATE_UNITID" val="diagram20174814_3*l_h_f*1_2_1"/>
  <p:tag name="KSO_WM_UNIT_FILL_FORE_SCHEMECOLOR_INDEX" val="6"/>
  <p:tag name="KSO_WM_UNIT_FILL_TYPE" val="1"/>
  <p:tag name="KSO_WM_UNIT_TEXT_FILL_FORE_SCHEMECOLOR_INDEX" val="14"/>
  <p:tag name="KSO_WM_UNIT_TEXT_FILL_TYPE" val="1"/>
</p:tagLst>
</file>

<file path=ppt/tags/tag5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20174814"/>
  <p:tag name="KSO_WM_UNIT_TYPE" val="l_h_g"/>
  <p:tag name="KSO_WM_UNIT_INDEX" val="1_3_1"/>
  <p:tag name="KSO_WM_UNIT_LAYERLEVEL" val="1_1_1"/>
  <p:tag name="KSO_WM_UNIT_VALUE" val="33"/>
  <p:tag name="KSO_WM_UNIT_HIGHLIGHT" val="0"/>
  <p:tag name="KSO_WM_UNIT_COMPATIBLE" val="1"/>
  <p:tag name="KSO_WM_UNIT_CLEAR" val="0"/>
  <p:tag name="KSO_WM_UNIT_PRESET_TEXT_INDEX" val="4"/>
  <p:tag name="KSO_WM_UNIT_PRESET_TEXT_LEN" val="5"/>
  <p:tag name="KSO_WM_DIAGRAM_GROUP_CODE" val="l1-1"/>
  <p:tag name="KSO_WM_UNIT_ID" val="diagram20174814_3*l_h_g*1_3_1"/>
  <p:tag name="KSO_WM_UNIT_RELATE_UNITID" val="diagram20174814_3*l_h_f*1_3_1"/>
  <p:tag name="KSO_WM_UNIT_FILL_FORE_SCHEMECOLOR_INDEX" val="5"/>
  <p:tag name="KSO_WM_UNIT_FILL_TYPE" val="1"/>
  <p:tag name="KSO_WM_UNIT_TEXT_FILL_FORE_SCHEMECOLOR_INDEX" val="14"/>
  <p:tag name="KSO_WM_UNIT_TEXT_FILL_TYPE" val="1"/>
</p:tagLst>
</file>

<file path=ppt/tags/tag5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176507_3*n_h_i*1_1_3"/>
  <p:tag name="KSO_WM_TEMPLATE_CATEGORY" val="diagram"/>
  <p:tag name="KSO_WM_TEMPLATE_INDEX" val="20176507"/>
  <p:tag name="KSO_WM_UNIT_LAYERLEVEL" val="1_1_1"/>
  <p:tag name="KSO_WM_TAG_VERSION" val="1.0"/>
  <p:tag name="KSO_WM_BEAUTIFY_FLAG" val="#wm#"/>
  <p:tag name="KSO_WM_UNIT_LINE_FORE_SCHEMECOLOR_INDEX" val="8"/>
  <p:tag name="KSO_WM_UNIT_LINE_FILL_TYPE" val="2"/>
  <p:tag name="KSO_WM_UNIT_TEXT_FILL_FORE_SCHEMECOLOR_INDEX" val="2"/>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76507_3*n_h_i*1_1_1"/>
  <p:tag name="KSO_WM_TEMPLATE_CATEGORY" val="diagram"/>
  <p:tag name="KSO_WM_TEMPLATE_INDEX" val="20176507"/>
  <p:tag name="KSO_WM_UNIT_LAYERLEVEL" val="1_1_1"/>
  <p:tag name="KSO_WM_TAG_VERSION" val="1.0"/>
  <p:tag name="KSO_WM_BEAUTIFY_FLAG" val="#wm#"/>
  <p:tag name="KSO_WM_UNIT_LINE_FORE_SCHEMECOLOR_INDEX" val="7"/>
  <p:tag name="KSO_WM_UNIT_LINE_FILL_TYPE" val="2"/>
  <p:tag name="KSO_WM_UNIT_TEXT_FILL_FORE_SCHEMECOLOR_INDEX" val="2"/>
  <p:tag name="KSO_WM_UNIT_TEXT_FILL_TYPE" val="1"/>
</p:tagLst>
</file>

<file path=ppt/tags/tag51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176507_3*n_h_a*1_1_1"/>
  <p:tag name="KSO_WM_TEMPLATE_CATEGORY" val="diagram"/>
  <p:tag name="KSO_WM_TEMPLATE_INDEX" val="20176507"/>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512.xml><?xml version="1.0" encoding="utf-8"?>
<p:tagLst xmlns:a="http://schemas.openxmlformats.org/drawingml/2006/main" xmlns:r="http://schemas.openxmlformats.org/officeDocument/2006/relationships"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12_3*l_h_i*1_1_2"/>
  <p:tag name="KSO_WM_TEMPLATE_CATEGORY" val="diagram"/>
  <p:tag name="KSO_WM_TEMPLATE_INDEX" val="212"/>
  <p:tag name="KSO_WM_UNIT_LAYERLEVEL" val="1_1_1"/>
  <p:tag name="KSO_WM_TAG_VERSION" val="1.0"/>
  <p:tag name="KSO_WM_BEAUTIFY_FLAG" val="#wm#"/>
  <p:tag name="KSO_WM_UNIT_FILL_FORE_SCHEMECOLOR_INDEX" val="14"/>
  <p:tag name="KSO_WM_UNIT_FILL_TYPE" val="1"/>
  <p:tag name="KSO_WM_UNIT_TEXT_FILL_FORE_SCHEMECOLOR_INDEX" val="5"/>
  <p:tag name="KSO_WM_UNIT_TEXT_FILL_TYPE" val="1"/>
</p:tagLst>
</file>

<file path=ppt/tags/tag513.xml><?xml version="1.0" encoding="utf-8"?>
<p:tagLst xmlns:a="http://schemas.openxmlformats.org/drawingml/2006/main" xmlns:r="http://schemas.openxmlformats.org/officeDocument/2006/relationships" xmlns:p="http://schemas.openxmlformats.org/presentationml/2006/main">
  <p:tag name="KSO_WM_UNIT_TABLE_BEAUTIFY" val="smartTable{136c8676-8d63-4cfc-b2a6-c5ac805d2bb7}"/>
  <p:tag name="TABLE_ENDDRAG_ORIGIN_RECT" val="920*458"/>
  <p:tag name="TABLE_ENDDRAG_RECT" val="28*66*920*458"/>
</p:tagLst>
</file>

<file path=ppt/tags/tag5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48,&quot;width&quot;:3288}"/>
</p:tagLst>
</file>

<file path=ppt/tags/tag5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47.2204724409448,&quot;width&quot;:3287.707086614173}"/>
</p:tagLst>
</file>

<file path=ppt/tags/tag5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48,&quot;width&quot;:3542}"/>
</p:tagLst>
</file>

<file path=ppt/tags/tag5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499,&quot;width&quot;:3328}"/>
</p:tagLst>
</file>

<file path=ppt/tags/tag5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412"/>
</p:tagLst>
</file>

<file path=ppt/tags/tag519.xml><?xml version="1.0" encoding="utf-8"?>
<p:tagLst xmlns:a="http://schemas.openxmlformats.org/drawingml/2006/main" xmlns:r="http://schemas.openxmlformats.org/officeDocument/2006/relationships" xmlns:p="http://schemas.openxmlformats.org/presentationml/2006/main">
  <p:tag name="KSO_WM_FULL_TEXT_BEAUTIFY_COPY_ID" val="4098"/>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FULL_TEXT_BEAUTIFY_COPY_ID" val="150995364"/>
</p:tagLst>
</file>

<file path=ppt/tags/tag5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1_2"/>
  <p:tag name="KSO_WM_UNIT_ID" val="diagram20187674_3*l_h_i*1_1_2"/>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1_3"/>
  <p:tag name="KSO_WM_UNIT_ID" val="diagram20187674_3*l_h_i*1_1_3"/>
  <p:tag name="KSO_WM_UNIT_LAYERLEVEL" val="1_1_1"/>
  <p:tag name="KSO_WM_UNIT_HIGHLIGHT" val="0"/>
  <p:tag name="KSO_WM_UNIT_COMPATIBLE" val="0"/>
  <p:tag name="KSO_WM_BEAUTIFY_FLAG" val="#wm#"/>
  <p:tag name="KSO_WM_TAG_VERSION" val="1.0"/>
  <p:tag name="KSO_WM_DIAGRAM_GROUP_CODE" val="l1-1"/>
  <p:tag name="KSO_WM_UNIT_DIAGRAM_ISNUMVISUAL" val="0"/>
  <p:tag name="KSO_WM_UNIT_DIAGRAM_ISREFERUNIT" val="0"/>
  <p:tag name="KSO_WM_UNIT_FILL_FORE_SCHEMECOLOR_INDEX" val="5"/>
  <p:tag name="KSO_WM_UNIT_FILL_TYPE" val="1"/>
  <p:tag name="KSO_WM_UNIT_TEXT_FILL_FORE_SCHEMECOLOR_INDEX" val="14"/>
  <p:tag name="KSO_WM_UNIT_TEXT_FILL_TYPE" val="1"/>
</p:tagLst>
</file>

<file path=ppt/tags/tag5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2_3"/>
  <p:tag name="KSO_WM_UNIT_ID" val="diagram20187674_3*l_h_i*1_2_3"/>
  <p:tag name="KSO_WM_UNIT_LAYERLEVEL" val="1_1_1"/>
  <p:tag name="KSO_WM_UNIT_HIGHLIGHT" val="0"/>
  <p:tag name="KSO_WM_UNIT_COMPATIBLE" val="0"/>
  <p:tag name="KSO_WM_BEAUTIFY_FLAG" val="#wm#"/>
  <p:tag name="KSO_WM_TAG_VERSION" val="1.0"/>
  <p:tag name="KSO_WM_DIAGRAM_GROUP_CODE" val="l1-1"/>
  <p:tag name="KSO_WM_UNIT_DIAGRAM_ISNUMVISUAL" val="0"/>
  <p:tag name="KSO_WM_UNIT_DIAGRAM_ISREFERUNIT" val="0"/>
  <p:tag name="KSO_WM_UNIT_FILL_FORE_SCHEMECOLOR_INDEX" val="6"/>
  <p:tag name="KSO_WM_UNIT_FILL_TYPE" val="1"/>
  <p:tag name="KSO_WM_UNIT_TEXT_FILL_FORE_SCHEMECOLOR_INDEX" val="14"/>
  <p:tag name="KSO_WM_UNIT_TEXT_FILL_TYPE" val="1"/>
</p:tagLst>
</file>

<file path=ppt/tags/tag5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3_3"/>
  <p:tag name="KSO_WM_UNIT_ID" val="diagram20187674_3*l_h_i*1_3_3"/>
  <p:tag name="KSO_WM_UNIT_LAYERLEVEL" val="1_1_1"/>
  <p:tag name="KSO_WM_UNIT_HIGHLIGHT" val="0"/>
  <p:tag name="KSO_WM_UNIT_COMPATIBLE" val="0"/>
  <p:tag name="KSO_WM_BEAUTIFY_FLAG" val="#wm#"/>
  <p:tag name="KSO_WM_TAG_VERSION" val="1.0"/>
  <p:tag name="KSO_WM_DIAGRAM_GROUP_CODE" val="l1-1"/>
  <p:tag name="KSO_WM_UNIT_DIAGRAM_ISNUMVISUAL" val="0"/>
  <p:tag name="KSO_WM_UNIT_DIAGRAM_ISREFERUNIT" val="0"/>
  <p:tag name="KSO_WM_UNIT_FILL_FORE_SCHEMECOLOR_INDEX" val="7"/>
  <p:tag name="KSO_WM_UNIT_FILL_TYPE" val="1"/>
  <p:tag name="KSO_WM_UNIT_TEXT_FILL_FORE_SCHEMECOLOR_INDEX" val="14"/>
  <p:tag name="KSO_WM_UNIT_TEXT_FILL_TYPE" val="1"/>
</p:tagLst>
</file>

<file path=ppt/tags/tag5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4_3"/>
  <p:tag name="KSO_WM_UNIT_ID" val="diagram20187674_3*l_h_i*1_4_3"/>
  <p:tag name="KSO_WM_UNIT_LAYERLEVEL" val="1_1_1"/>
  <p:tag name="KSO_WM_UNIT_HIGHLIGHT" val="0"/>
  <p:tag name="KSO_WM_UNIT_COMPATIBLE" val="0"/>
  <p:tag name="KSO_WM_BEAUTIFY_FLAG" val="#wm#"/>
  <p:tag name="KSO_WM_TAG_VERSION" val="1.0"/>
  <p:tag name="KSO_WM_DIAGRAM_GROUP_CODE" val="l1-1"/>
  <p:tag name="KSO_WM_UNIT_DIAGRAM_ISNUMVISUAL" val="0"/>
  <p:tag name="KSO_WM_UNIT_DIAGRAM_ISREFERUNIT" val="0"/>
  <p:tag name="KSO_WM_UNIT_FILL_FORE_SCHEMECOLOR_INDEX" val="8"/>
  <p:tag name="KSO_WM_UNIT_FILL_TYPE" val="1"/>
  <p:tag name="KSO_WM_UNIT_TEXT_FILL_FORE_SCHEMECOLOR_INDEX" val="14"/>
  <p:tag name="KSO_WM_UNIT_TEXT_FILL_TYPE" val="1"/>
</p:tagLst>
</file>

<file path=ppt/tags/tag5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1_1"/>
  <p:tag name="KSO_WM_UNIT_ID" val="diagram20187674_3*l_h_i*1_1_1"/>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2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4_1"/>
  <p:tag name="KSO_WM_UNIT_ID" val="diagram20187674_3*l_h_i*1_4_1"/>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Lst>
</file>

<file path=ppt/tags/tag5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3_1"/>
  <p:tag name="KSO_WM_UNIT_ID" val="diagram20187674_3*l_h_i*1_3_1"/>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Lst>
</file>

<file path=ppt/tags/tag5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2_1"/>
  <p:tag name="KSO_WM_UNIT_ID" val="diagram20187674_3*l_h_i*1_2_1"/>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4_2"/>
  <p:tag name="KSO_WM_UNIT_ID" val="diagram20187674_3*l_h_i*1_4_2"/>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Lst>
</file>

<file path=ppt/tags/tag5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3_2"/>
  <p:tag name="KSO_WM_UNIT_ID" val="diagram20187674_3*l_h_i*1_3_2"/>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Lst>
</file>

<file path=ppt/tags/tag53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i"/>
  <p:tag name="KSO_WM_UNIT_INDEX" val="1_2_2"/>
  <p:tag name="KSO_WM_UNIT_ID" val="diagram20187674_3*l_h_i*1_2_2"/>
  <p:tag name="KSO_WM_UNIT_LAYERLEVEL" val="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53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h_i"/>
  <p:tag name="KSO_WM_UNIT_INDEX" val="1_1_1_2"/>
  <p:tag name="KSO_WM_UNIT_ID" val="diagram20187674_3*l_h_h_i*1_1_1_2"/>
  <p:tag name="KSO_WM_UNIT_LAYERLEVEL" val="1_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h_i"/>
  <p:tag name="KSO_WM_UNIT_INDEX" val="1_1_1_1"/>
  <p:tag name="KSO_WM_UNIT_ID" val="diagram20187674_3*l_h_h_i*1_1_1_1"/>
  <p:tag name="KSO_WM_UNIT_LAYERLEVEL" val="1_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53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ID" val="diagram20187674_3*l_h_h_a*1_1_1_1"/>
  <p:tag name="KSO_WM_UNIT_LAYERLEVEL" val="1_1_1_1"/>
  <p:tag name="KSO_WM_UNIT_VALUE" val="7"/>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YPE" val="l_h_h_a"/>
  <p:tag name="KSO_WM_UNIT_INDEX" val="1_1_1_1"/>
  <p:tag name="KSO_WM_UNIT_DIAGRAM_ISNUMVISUAL" val="0"/>
  <p:tag name="KSO_WM_UNIT_DIAGRAM_ISREFERUNIT" val="0"/>
  <p:tag name="KSO_WM_UNIT_TEXT_FILL_FORE_SCHEMECOLOR_INDEX" val="5"/>
  <p:tag name="KSO_WM_UNIT_TEXT_FILL_TYPE" val="1"/>
</p:tagLst>
</file>

<file path=ppt/tags/tag53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ID" val="diagram20187674_3*l_h_h_f*1_1_1_1"/>
  <p:tag name="KSO_WM_UNIT_LAYERLEVEL" val="1_1_1_1"/>
  <p:tag name="KSO_WM_UNIT_VALUE" val="36"/>
  <p:tag name="KSO_WM_UNIT_HIGHLIGHT" val="0"/>
  <p:tag name="KSO_WM_UNIT_COMPATIBLE" val="0"/>
  <p:tag name="KSO_WM_BEAUTIFY_FLAG" val="#wm#"/>
  <p:tag name="KSO_WM_TAG_VERSION" val="1.0"/>
  <p:tag name="KSO_WM_DIAGRAM_GROUP_CODE" val="l1-1"/>
  <p:tag name="KSO_WM_UNIT_PRESET_TEXT" val="单击此处添加文本具体内容，简明扼要的阐述您的观点。"/>
  <p:tag name="KSO_WM_UNIT_TYPE" val="l_h_h_f"/>
  <p:tag name="KSO_WM_UNIT_INDEX" val="1_1_1_1"/>
  <p:tag name="KSO_WM_UNIT_DIAGRAM_ISNUMVISUAL" val="0"/>
  <p:tag name="KSO_WM_UNIT_DIAGRAM_ISREFERUNIT" val="0"/>
  <p:tag name="KSO_WM_UNIT_TEXT_FILL_FORE_SCHEMECOLOR_INDEX" val="13"/>
  <p:tag name="KSO_WM_UNIT_TEXT_FILL_TYPE" val="1"/>
</p:tagLst>
</file>

<file path=ppt/tags/tag5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h_i"/>
  <p:tag name="KSO_WM_UNIT_INDEX" val="1_2_1_2"/>
  <p:tag name="KSO_WM_UNIT_ID" val="diagram20187674_3*l_h_h_i*1_2_1_2"/>
  <p:tag name="KSO_WM_UNIT_LAYERLEVEL" val="1_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53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h_i"/>
  <p:tag name="KSO_WM_UNIT_INDEX" val="1_2_1_1"/>
  <p:tag name="KSO_WM_UNIT_ID" val="diagram20187674_3*l_h_h_i*1_2_1_1"/>
  <p:tag name="KSO_WM_UNIT_LAYERLEVEL" val="1_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53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ID" val="diagram20187674_3*l_h_h_a*1_2_1_1"/>
  <p:tag name="KSO_WM_UNIT_LAYERLEVEL" val="1_1_1_1"/>
  <p:tag name="KSO_WM_UNIT_VALUE" val="7"/>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YPE" val="l_h_h_a"/>
  <p:tag name="KSO_WM_UNIT_INDEX" val="1_2_1_1"/>
  <p:tag name="KSO_WM_UNIT_DIAGRAM_ISNUMVISUAL" val="0"/>
  <p:tag name="KSO_WM_UNIT_DIAGRAM_ISREFERUNIT" val="0"/>
  <p:tag name="KSO_WM_UNIT_TEXT_FILL_FORE_SCHEMECOLOR_INDEX" val="6"/>
  <p:tag name="KSO_WM_UNIT_TEXT_FILL_TYPE"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ID" val="diagram20187674_3*l_h_h_f*1_2_1_1"/>
  <p:tag name="KSO_WM_UNIT_LAYERLEVEL" val="1_1_1_1"/>
  <p:tag name="KSO_WM_UNIT_VALUE" val="36"/>
  <p:tag name="KSO_WM_UNIT_HIGHLIGHT" val="0"/>
  <p:tag name="KSO_WM_UNIT_COMPATIBLE" val="0"/>
  <p:tag name="KSO_WM_BEAUTIFY_FLAG" val="#wm#"/>
  <p:tag name="KSO_WM_TAG_VERSION" val="1.0"/>
  <p:tag name="KSO_WM_DIAGRAM_GROUP_CODE" val="l1-1"/>
  <p:tag name="KSO_WM_UNIT_PRESET_TEXT" val="单击此处添加文本具体内容，简明扼要的阐述您的观点。"/>
  <p:tag name="KSO_WM_UNIT_TYPE" val="l_h_h_f"/>
  <p:tag name="KSO_WM_UNIT_INDEX" val="1_2_1_1"/>
  <p:tag name="KSO_WM_UNIT_DIAGRAM_ISNUMVISUAL" val="0"/>
  <p:tag name="KSO_WM_UNIT_DIAGRAM_ISREFERUNIT" val="0"/>
  <p:tag name="KSO_WM_UNIT_TEXT_FILL_FORE_SCHEMECOLOR_INDEX" val="13"/>
  <p:tag name="KSO_WM_UNIT_TEXT_FILL_TYPE" val="1"/>
</p:tagLst>
</file>

<file path=ppt/tags/tag54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h_i"/>
  <p:tag name="KSO_WM_UNIT_INDEX" val="1_3_1_2"/>
  <p:tag name="KSO_WM_UNIT_ID" val="diagram20187674_3*l_h_h_i*1_3_1_2"/>
  <p:tag name="KSO_WM_UNIT_LAYERLEVEL" val="1_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Lst>
</file>

<file path=ppt/tags/tag54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h_i"/>
  <p:tag name="KSO_WM_UNIT_INDEX" val="1_3_1_1"/>
  <p:tag name="KSO_WM_UNIT_ID" val="diagram20187674_3*l_h_h_i*1_3_1_1"/>
  <p:tag name="KSO_WM_UNIT_LAYERLEVEL" val="1_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54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ID" val="diagram20187674_3*l_h_h_a*1_3_1_1"/>
  <p:tag name="KSO_WM_UNIT_LAYERLEVEL" val="1_1_1_1"/>
  <p:tag name="KSO_WM_UNIT_VALUE" val="7"/>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YPE" val="l_h_h_a"/>
  <p:tag name="KSO_WM_UNIT_INDEX" val="1_3_1_1"/>
  <p:tag name="KSO_WM_UNIT_DIAGRAM_ISNUMVISUAL" val="0"/>
  <p:tag name="KSO_WM_UNIT_DIAGRAM_ISREFERUNIT" val="0"/>
  <p:tag name="KSO_WM_UNIT_TEXT_FILL_FORE_SCHEMECOLOR_INDEX" val="7"/>
  <p:tag name="KSO_WM_UNIT_TEXT_FILL_TYPE" val="1"/>
</p:tagLst>
</file>

<file path=ppt/tags/tag54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ID" val="diagram20187674_3*l_h_h_f*1_3_1_1"/>
  <p:tag name="KSO_WM_UNIT_LAYERLEVEL" val="1_1_1_1"/>
  <p:tag name="KSO_WM_UNIT_VALUE" val="36"/>
  <p:tag name="KSO_WM_UNIT_HIGHLIGHT" val="0"/>
  <p:tag name="KSO_WM_UNIT_COMPATIBLE" val="0"/>
  <p:tag name="KSO_WM_BEAUTIFY_FLAG" val="#wm#"/>
  <p:tag name="KSO_WM_TAG_VERSION" val="1.0"/>
  <p:tag name="KSO_WM_DIAGRAM_GROUP_CODE" val="l1-1"/>
  <p:tag name="KSO_WM_UNIT_PRESET_TEXT" val="单击此处添加文本具体内容，简明扼要的阐述您的观点。"/>
  <p:tag name="KSO_WM_UNIT_TYPE" val="l_h_h_f"/>
  <p:tag name="KSO_WM_UNIT_INDEX" val="1_3_1_1"/>
  <p:tag name="KSO_WM_UNIT_DIAGRAM_ISNUMVISUAL" val="0"/>
  <p:tag name="KSO_WM_UNIT_DIAGRAM_ISREFERUNIT" val="0"/>
  <p:tag name="KSO_WM_UNIT_TEXT_FILL_FORE_SCHEMECOLOR_INDEX" val="13"/>
  <p:tag name="KSO_WM_UNIT_TEXT_FILL_TYPE" val="1"/>
</p:tagLst>
</file>

<file path=ppt/tags/tag54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h_i"/>
  <p:tag name="KSO_WM_UNIT_INDEX" val="1_4_1_2"/>
  <p:tag name="KSO_WM_UNIT_ID" val="diagram20187674_3*l_h_h_i*1_4_1_2"/>
  <p:tag name="KSO_WM_UNIT_LAYERLEVEL" val="1_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Lst>
</file>

<file path=ppt/tags/tag54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TYPE" val="l_h_h_i"/>
  <p:tag name="KSO_WM_UNIT_INDEX" val="1_4_1_1"/>
  <p:tag name="KSO_WM_UNIT_ID" val="diagram20187674_3*l_h_h_i*1_4_1_1"/>
  <p:tag name="KSO_WM_UNIT_LAYERLEVEL" val="1_1_1_1"/>
  <p:tag name="KSO_WM_BEAUTIFY_FLAG" val="#wm#"/>
  <p:tag name="KSO_WM_TAG_VERSION" val="1.0"/>
  <p:tag name="KSO_WM_DIAGRAM_GROUP_CODE" val="l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54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ID" val="diagram20187674_3*l_h_h_a*1_4_1_1"/>
  <p:tag name="KSO_WM_UNIT_LAYERLEVEL" val="1_1_1_1"/>
  <p:tag name="KSO_WM_UNIT_VALUE" val="7"/>
  <p:tag name="KSO_WM_UNIT_HIGHLIGHT" val="0"/>
  <p:tag name="KSO_WM_UNIT_COMPATIBLE" val="0"/>
  <p:tag name="KSO_WM_BEAUTIFY_FLAG" val="#wm#"/>
  <p:tag name="KSO_WM_TAG_VERSION" val="1.0"/>
  <p:tag name="KSO_WM_DIAGRAM_GROUP_CODE" val="l1-1"/>
  <p:tag name="KSO_WM_UNIT_ISCONTENTSTITLE" val="0"/>
  <p:tag name="KSO_WM_UNIT_PRESET_TEXT" val="单击此处添加标题"/>
  <p:tag name="KSO_WM_UNIT_TYPE" val="l_h_h_a"/>
  <p:tag name="KSO_WM_UNIT_INDEX" val="1_4_1_1"/>
  <p:tag name="KSO_WM_UNIT_DIAGRAM_ISNUMVISUAL" val="0"/>
  <p:tag name="KSO_WM_UNIT_DIAGRAM_ISREFERUNIT" val="0"/>
  <p:tag name="KSO_WM_UNIT_TEXT_FILL_FORE_SCHEMECOLOR_INDEX" val="8"/>
  <p:tag name="KSO_WM_UNIT_TEXT_FILL_TYPE" val="1"/>
</p:tagLst>
</file>

<file path=ppt/tags/tag54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7674"/>
  <p:tag name="KSO_WM_UNIT_ID" val="diagram20187674_3*l_h_h_f*1_4_1_1"/>
  <p:tag name="KSO_WM_UNIT_LAYERLEVEL" val="1_1_1_1"/>
  <p:tag name="KSO_WM_UNIT_VALUE" val="36"/>
  <p:tag name="KSO_WM_UNIT_HIGHLIGHT" val="0"/>
  <p:tag name="KSO_WM_UNIT_COMPATIBLE" val="0"/>
  <p:tag name="KSO_WM_BEAUTIFY_FLAG" val="#wm#"/>
  <p:tag name="KSO_WM_TAG_VERSION" val="1.0"/>
  <p:tag name="KSO_WM_DIAGRAM_GROUP_CODE" val="l1-1"/>
  <p:tag name="KSO_WM_UNIT_PRESET_TEXT" val="单击此处添加文本具体内容，简明扼要的阐述您的观点。"/>
  <p:tag name="KSO_WM_UNIT_TYPE" val="l_h_h_f"/>
  <p:tag name="KSO_WM_UNIT_INDEX" val="1_4_1_1"/>
  <p:tag name="KSO_WM_UNIT_DIAGRAM_ISNUMVISUAL" val="0"/>
  <p:tag name="KSO_WM_UNIT_DIAGRAM_ISREFERUNIT" val="0"/>
  <p:tag name="KSO_WM_UNIT_TEXT_FILL_FORE_SCHEMECOLOR_INDEX" val="13"/>
  <p:tag name="KSO_WM_UNIT_TEXT_FILL_TYPE" val="1"/>
</p:tagLst>
</file>

<file path=ppt/tags/tag549.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ID" val="diagram20187674_3*l_h_a*1_1_1"/>
  <p:tag name="KSO_WM_TEMPLATE_CATEGORY" val="diagram"/>
  <p:tag name="KSO_WM_TEMPLATE_INDEX" val="20187674"/>
  <p:tag name="KSO_WM_UNIT_LAYERLEVEL" val="1_1_1"/>
  <p:tag name="KSO_WM_TAG_VERSION" val="1.0"/>
  <p:tag name="KSO_WM_BEAUTIFY_FLAG" val="#wm#"/>
  <p:tag name="KSO_WM_UNIT_PRESET_TEXT" val="单击此处添加标题"/>
  <p:tag name="KSO_WM_UNIT_TYPE" val="l_h_a"/>
  <p:tag name="KSO_WM_UNIT_INDEX" val="1_1_1"/>
  <p:tag name="KSO_WM_UNIT_DIAGRAM_ISNUMVISUAL" val="0"/>
  <p:tag name="KSO_WM_UNIT_DIAGRAM_ISREFERUNIT" val="0"/>
  <p:tag name="KSO_WM_UNIT_TEXT_FILL_FORE_SCHEMECOLOR_INDEX" val="14"/>
  <p:tag name="KSO_WM_UNIT_TEXT_FILL_TYPE" val="1"/>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ID" val="diagram20187674_3*l_h_a*1_2_1"/>
  <p:tag name="KSO_WM_TEMPLATE_CATEGORY" val="diagram"/>
  <p:tag name="KSO_WM_TEMPLATE_INDEX" val="20187674"/>
  <p:tag name="KSO_WM_UNIT_LAYERLEVEL" val="1_1_1"/>
  <p:tag name="KSO_WM_TAG_VERSION" val="1.0"/>
  <p:tag name="KSO_WM_BEAUTIFY_FLAG" val="#wm#"/>
  <p:tag name="KSO_WM_UNIT_PRESET_TEXT" val="单击此处添加标题"/>
  <p:tag name="KSO_WM_UNIT_TYPE" val="l_h_a"/>
  <p:tag name="KSO_WM_UNIT_INDEX" val="1_2_1"/>
  <p:tag name="KSO_WM_UNIT_DIAGRAM_ISNUMVISUAL" val="0"/>
  <p:tag name="KSO_WM_UNIT_DIAGRAM_ISREFERUNIT" val="0"/>
  <p:tag name="KSO_WM_UNIT_TEXT_FILL_FORE_SCHEMECOLOR_INDEX" val="14"/>
  <p:tag name="KSO_WM_UNIT_TEXT_FILL_TYPE" val="1"/>
</p:tagLst>
</file>

<file path=ppt/tags/tag551.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ID" val="diagram20187674_3*l_h_a*1_3_1"/>
  <p:tag name="KSO_WM_TEMPLATE_CATEGORY" val="diagram"/>
  <p:tag name="KSO_WM_TEMPLATE_INDEX" val="20187674"/>
  <p:tag name="KSO_WM_UNIT_LAYERLEVEL" val="1_1_1"/>
  <p:tag name="KSO_WM_TAG_VERSION" val="1.0"/>
  <p:tag name="KSO_WM_BEAUTIFY_FLAG" val="#wm#"/>
  <p:tag name="KSO_WM_UNIT_PRESET_TEXT" val="单击此处添加标题"/>
  <p:tag name="KSO_WM_UNIT_TYPE" val="l_h_a"/>
  <p:tag name="KSO_WM_UNIT_INDEX" val="1_3_1"/>
  <p:tag name="KSO_WM_UNIT_DIAGRAM_ISNUMVISUAL" val="0"/>
  <p:tag name="KSO_WM_UNIT_DIAGRAM_ISREFERUNIT" val="0"/>
  <p:tag name="KSO_WM_UNIT_TEXT_FILL_FORE_SCHEMECOLOR_INDEX" val="14"/>
  <p:tag name="KSO_WM_UNIT_TEXT_FILL_TYPE" val="1"/>
</p:tagLst>
</file>

<file path=ppt/tags/tag552.xml><?xml version="1.0" encoding="utf-8"?>
<p:tagLst xmlns:a="http://schemas.openxmlformats.org/drawingml/2006/main" xmlns:r="http://schemas.openxmlformats.org/officeDocument/2006/relationships" xmlns:p="http://schemas.openxmlformats.org/presentationml/2006/main">
  <p:tag name="KSO_WM_UNIT_ISCONTENTSTITLE" val="0"/>
  <p:tag name="KSO_WM_UNIT_VALUE" val="16"/>
  <p:tag name="KSO_WM_UNIT_HIGHLIGHT" val="0"/>
  <p:tag name="KSO_WM_UNIT_COMPATIBLE" val="0"/>
  <p:tag name="KSO_WM_DIAGRAM_GROUP_CODE" val="l1-1"/>
  <p:tag name="KSO_WM_UNIT_ID" val="diagram20187674_3*l_h_a*1_4_1"/>
  <p:tag name="KSO_WM_TEMPLATE_CATEGORY" val="diagram"/>
  <p:tag name="KSO_WM_TEMPLATE_INDEX" val="20187674"/>
  <p:tag name="KSO_WM_UNIT_LAYERLEVEL" val="1_1_1"/>
  <p:tag name="KSO_WM_TAG_VERSION" val="1.0"/>
  <p:tag name="KSO_WM_BEAUTIFY_FLAG" val="#wm#"/>
  <p:tag name="KSO_WM_UNIT_PRESET_TEXT" val="单击此处添加标题"/>
  <p:tag name="KSO_WM_UNIT_TYPE" val="l_h_a"/>
  <p:tag name="KSO_WM_UNIT_INDEX" val="1_4_1"/>
  <p:tag name="KSO_WM_UNIT_DIAGRAM_ISNUMVISUAL" val="0"/>
  <p:tag name="KSO_WM_UNIT_DIAGRAM_ISREFERUNIT" val="0"/>
  <p:tag name="KSO_WM_UNIT_TEXT_FILL_FORE_SCHEMECOLOR_INDEX" val="14"/>
  <p:tag name="KSO_WM_UNIT_TEXT_FILL_TYPE" val="1"/>
</p:tagLst>
</file>

<file path=ppt/tags/tag553.xml><?xml version="1.0" encoding="utf-8"?>
<p:tagLst xmlns:a="http://schemas.openxmlformats.org/drawingml/2006/main" xmlns:r="http://schemas.openxmlformats.org/officeDocument/2006/relationships" xmlns:p="http://schemas.openxmlformats.org/presentationml/2006/main">
  <p:tag name="KSO_WM_FULL_TEXT_BEAUTIFY_COPY_ID" val="150995258"/>
</p:tagLst>
</file>

<file path=ppt/tags/tag554.xml><?xml version="1.0" encoding="utf-8"?>
<p:tagLst xmlns:a="http://schemas.openxmlformats.org/drawingml/2006/main" xmlns:r="http://schemas.openxmlformats.org/officeDocument/2006/relationships" xmlns:p="http://schemas.openxmlformats.org/presentationml/2006/main">
  <p:tag name="KSO_WM_FULL_TEXT_BEAUTIFY_COPY_ID" val="60417"/>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默认设计模板">
  <a:themeElements>
    <a:clrScheme name="">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4702B"/>
      </a:accent6>
      <a:hlink>
        <a:srgbClr val="0563C1"/>
      </a:hlink>
      <a:folHlink>
        <a:srgbClr val="954F72"/>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030324">
      <a:dk1>
        <a:sysClr val="windowText" lastClr="000000"/>
      </a:dk1>
      <a:lt1>
        <a:sysClr val="window" lastClr="FFFFFF"/>
      </a:lt1>
      <a:dk2>
        <a:srgbClr val="F7F9FD"/>
      </a:dk2>
      <a:lt2>
        <a:srgbClr val="FFFFFF"/>
      </a:lt2>
      <a:accent1>
        <a:srgbClr val="7099C1"/>
      </a:accent1>
      <a:accent2>
        <a:srgbClr val="74A1B1"/>
      </a:accent2>
      <a:accent3>
        <a:srgbClr val="78A9A1"/>
      </a:accent3>
      <a:accent4>
        <a:srgbClr val="7DB190"/>
      </a:accent4>
      <a:accent5>
        <a:srgbClr val="81B980"/>
      </a:accent5>
      <a:accent6>
        <a:srgbClr val="85C170"/>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
      <a:dk1>
        <a:srgbClr val="000000"/>
      </a:dk1>
      <a:lt1>
        <a:srgbClr val="FFFFFF"/>
      </a:lt1>
      <a:dk2>
        <a:srgbClr val="44546A"/>
      </a:dk2>
      <a:lt2>
        <a:srgbClr val="E7E6E6"/>
      </a:lt2>
      <a:accent1>
        <a:srgbClr val="4472C4"/>
      </a:accent1>
      <a:accent2>
        <a:srgbClr val="ED7D31"/>
      </a:accent2>
      <a:accent3>
        <a:srgbClr val="FFFFFF"/>
      </a:accent3>
      <a:accent4>
        <a:srgbClr val="000000"/>
      </a:accent4>
      <a:accent5>
        <a:srgbClr val="B0BCDE"/>
      </a:accent5>
      <a:accent6>
        <a:srgbClr val="D4702B"/>
      </a:accent6>
      <a:hlink>
        <a:srgbClr val="0563C1"/>
      </a:hlink>
      <a:folHlink>
        <a:srgbClr val="954F7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5634</Words>
  <Application>Microsoft Office PowerPoint</Application>
  <PresentationFormat>宽屏</PresentationFormat>
  <Paragraphs>568</Paragraphs>
  <Slides>41</Slides>
  <Notes>10</Notes>
  <HiddenSlides>0</HiddenSlides>
  <MMClips>0</MMClips>
  <ScaleCrop>false</ScaleCrop>
  <HeadingPairs>
    <vt:vector size="6" baseType="variant">
      <vt:variant>
        <vt:lpstr>已用的字体</vt:lpstr>
      </vt:variant>
      <vt:variant>
        <vt:i4>11</vt:i4>
      </vt:variant>
      <vt:variant>
        <vt:lpstr>主题</vt:lpstr>
      </vt:variant>
      <vt:variant>
        <vt:i4>5</vt:i4>
      </vt:variant>
      <vt:variant>
        <vt:lpstr>幻灯片标题</vt:lpstr>
      </vt:variant>
      <vt:variant>
        <vt:i4>41</vt:i4>
      </vt:variant>
    </vt:vector>
  </HeadingPairs>
  <TitlesOfParts>
    <vt:vector size="57" baseType="lpstr">
      <vt:lpstr>仿宋</vt:lpstr>
      <vt:lpstr>黑体</vt:lpstr>
      <vt:lpstr>华文行楷</vt:lpstr>
      <vt:lpstr>楷体</vt:lpstr>
      <vt:lpstr>隶书</vt:lpstr>
      <vt:lpstr>宋体</vt:lpstr>
      <vt:lpstr>Arial</vt:lpstr>
      <vt:lpstr>Calibri</vt:lpstr>
      <vt:lpstr>Times New Roman</vt:lpstr>
      <vt:lpstr>Wingdings</vt:lpstr>
      <vt:lpstr>微软雅黑</vt:lpstr>
      <vt:lpstr>默认设计模板</vt:lpstr>
      <vt:lpstr>1_自定义设计方案</vt:lpstr>
      <vt:lpstr>自定义设计方案</vt:lpstr>
      <vt:lpstr>3_默认设计模板</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运营管理：成立运营公司负责市场化业务和拓展盈利性项目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商业计划书</dc:title>
  <dc:creator>Ann Jo</dc:creator>
  <cp:lastModifiedBy>任 强</cp:lastModifiedBy>
  <cp:revision>825</cp:revision>
  <dcterms:created xsi:type="dcterms:W3CDTF">2020-11-01T17:18:00Z</dcterms:created>
  <dcterms:modified xsi:type="dcterms:W3CDTF">2022-11-14T10:07:16Z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2052-11.1.0.12651</vt:lpwstr>
  </property>
  <property fmtid="{D5CDD505-2E9C-101B-9397-08002B2CF9AE}" pid="3" name="ICV">
    <vt:lpwstr>905D6AF24A1C479EB1F326FB2A8FAAF7</vt:lpwstr>
  </property>
</Properties>
</file>